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74" r:id="rId2"/>
    <p:sldId id="256" r:id="rId3"/>
    <p:sldId id="258" r:id="rId4"/>
    <p:sldId id="265" r:id="rId5"/>
    <p:sldId id="257" r:id="rId6"/>
    <p:sldId id="259" r:id="rId7"/>
    <p:sldId id="266" r:id="rId8"/>
    <p:sldId id="260" r:id="rId9"/>
    <p:sldId id="262" r:id="rId10"/>
    <p:sldId id="267" r:id="rId11"/>
    <p:sldId id="268" r:id="rId12"/>
    <p:sldId id="270" r:id="rId13"/>
    <p:sldId id="271" r:id="rId14"/>
    <p:sldId id="269" r:id="rId15"/>
    <p:sldId id="272" r:id="rId16"/>
    <p:sldId id="27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1176" autoAdjust="0"/>
  </p:normalViewPr>
  <p:slideViewPr>
    <p:cSldViewPr snapToGrid="0">
      <p:cViewPr varScale="1">
        <p:scale>
          <a:sx n="67" d="100"/>
          <a:sy n="67" d="100"/>
        </p:scale>
        <p:origin x="1296"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5C7259-7698-4EBC-9A47-6B5FFF75EB0E}" type="doc">
      <dgm:prSet loTypeId="urn:microsoft.com/office/officeart/2018/2/layout/IconLabelList" loCatId="icon" qsTypeId="urn:microsoft.com/office/officeart/2005/8/quickstyle/simple1" qsCatId="simple" csTypeId="urn:microsoft.com/office/officeart/2005/8/colors/accent1_4" csCatId="accent1" phldr="1"/>
      <dgm:spPr/>
      <dgm:t>
        <a:bodyPr/>
        <a:lstStyle/>
        <a:p>
          <a:endParaRPr lang="en-US"/>
        </a:p>
      </dgm:t>
    </dgm:pt>
    <dgm:pt modelId="{71AE8E3F-7873-4899-A1D3-BA4D2D20BB18}">
      <dgm:prSet/>
      <dgm:spPr/>
      <dgm:t>
        <a:bodyPr/>
        <a:lstStyle/>
        <a:p>
          <a:pPr>
            <a:lnSpc>
              <a:spcPct val="100000"/>
            </a:lnSpc>
          </a:pPr>
          <a:r>
            <a:rPr lang="en-US" b="0" i="0" baseline="0"/>
            <a:t>Development began in 2008 in collaboration with PGIP Physician Organizations (POs)</a:t>
          </a:r>
          <a:endParaRPr lang="en-US"/>
        </a:p>
      </dgm:t>
    </dgm:pt>
    <dgm:pt modelId="{2833737B-673E-45FE-91E2-3F83060066FA}" type="parTrans" cxnId="{0EF00A8D-36F4-4752-8B86-FE25EFA9662A}">
      <dgm:prSet/>
      <dgm:spPr/>
      <dgm:t>
        <a:bodyPr/>
        <a:lstStyle/>
        <a:p>
          <a:endParaRPr lang="en-US"/>
        </a:p>
      </dgm:t>
    </dgm:pt>
    <dgm:pt modelId="{B753E2C4-2A08-49EE-90AE-9210D0223793}" type="sibTrans" cxnId="{0EF00A8D-36F4-4752-8B86-FE25EFA9662A}">
      <dgm:prSet/>
      <dgm:spPr/>
      <dgm:t>
        <a:bodyPr/>
        <a:lstStyle/>
        <a:p>
          <a:endParaRPr lang="en-US"/>
        </a:p>
      </dgm:t>
    </dgm:pt>
    <dgm:pt modelId="{8CAC9C0C-7182-45BD-B7DE-43D95A7D6959}">
      <dgm:prSet/>
      <dgm:spPr/>
      <dgm:t>
        <a:bodyPr/>
        <a:lstStyle/>
        <a:p>
          <a:pPr>
            <a:lnSpc>
              <a:spcPct val="100000"/>
            </a:lnSpc>
          </a:pPr>
          <a:r>
            <a:rPr lang="en-US" dirty="0"/>
            <a:t>Sustainable Funding to support MICMT through development of PDCM Billing Codes</a:t>
          </a:r>
        </a:p>
      </dgm:t>
    </dgm:pt>
    <dgm:pt modelId="{A5E86489-44B7-4523-AE62-89FD793D48A6}" type="parTrans" cxnId="{36BAD9C8-0AE6-4F5F-86B5-ABD712766ED6}">
      <dgm:prSet/>
      <dgm:spPr/>
      <dgm:t>
        <a:bodyPr/>
        <a:lstStyle/>
        <a:p>
          <a:endParaRPr lang="en-US"/>
        </a:p>
      </dgm:t>
    </dgm:pt>
    <dgm:pt modelId="{BD48C618-50B8-48F5-BE2D-9B78E9E8E6DE}" type="sibTrans" cxnId="{36BAD9C8-0AE6-4F5F-86B5-ABD712766ED6}">
      <dgm:prSet/>
      <dgm:spPr/>
      <dgm:t>
        <a:bodyPr/>
        <a:lstStyle/>
        <a:p>
          <a:endParaRPr lang="en-US"/>
        </a:p>
      </dgm:t>
    </dgm:pt>
    <dgm:pt modelId="{3F760408-670D-404E-8433-7DD301F1F626}">
      <dgm:prSet/>
      <dgm:spPr/>
      <dgm:t>
        <a:bodyPr/>
        <a:lstStyle/>
        <a:p>
          <a:pPr>
            <a:lnSpc>
              <a:spcPct val="100000"/>
            </a:lnSpc>
          </a:pPr>
          <a:r>
            <a:rPr lang="en-US"/>
            <a:t>Fundamental to the PDCM program</a:t>
          </a:r>
        </a:p>
      </dgm:t>
    </dgm:pt>
    <dgm:pt modelId="{038CA9A6-8E0F-4790-831A-1FDFE54177CF}" type="parTrans" cxnId="{78BC9DDF-8B4D-4DF9-9990-F2A2CFE42B8F}">
      <dgm:prSet/>
      <dgm:spPr/>
      <dgm:t>
        <a:bodyPr/>
        <a:lstStyle/>
        <a:p>
          <a:endParaRPr lang="en-US"/>
        </a:p>
      </dgm:t>
    </dgm:pt>
    <dgm:pt modelId="{39A9BF54-5B4B-44D8-9AB3-6A00C4705675}" type="sibTrans" cxnId="{78BC9DDF-8B4D-4DF9-9990-F2A2CFE42B8F}">
      <dgm:prSet/>
      <dgm:spPr/>
      <dgm:t>
        <a:bodyPr/>
        <a:lstStyle/>
        <a:p>
          <a:endParaRPr lang="en-US"/>
        </a:p>
      </dgm:t>
    </dgm:pt>
    <dgm:pt modelId="{C0644DD7-0EED-4C99-BD7A-6B2824D4494C}" type="pres">
      <dgm:prSet presAssocID="{1E5C7259-7698-4EBC-9A47-6B5FFF75EB0E}" presName="root" presStyleCnt="0">
        <dgm:presLayoutVars>
          <dgm:dir/>
          <dgm:resizeHandles val="exact"/>
        </dgm:presLayoutVars>
      </dgm:prSet>
      <dgm:spPr/>
    </dgm:pt>
    <dgm:pt modelId="{C9094D2B-2928-4319-8CF9-317541B5A021}" type="pres">
      <dgm:prSet presAssocID="{71AE8E3F-7873-4899-A1D3-BA4D2D20BB18}" presName="compNode" presStyleCnt="0"/>
      <dgm:spPr/>
    </dgm:pt>
    <dgm:pt modelId="{723AFE47-25CC-4D45-8D6B-659347FB47DF}" type="pres">
      <dgm:prSet presAssocID="{71AE8E3F-7873-4899-A1D3-BA4D2D20BB1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eeting"/>
        </a:ext>
      </dgm:extLst>
    </dgm:pt>
    <dgm:pt modelId="{3628356F-9CC0-4882-8C65-0EC609DA4F74}" type="pres">
      <dgm:prSet presAssocID="{71AE8E3F-7873-4899-A1D3-BA4D2D20BB18}" presName="spaceRect" presStyleCnt="0"/>
      <dgm:spPr/>
    </dgm:pt>
    <dgm:pt modelId="{B6DCFC91-627E-48F5-84A4-1003CA079F45}" type="pres">
      <dgm:prSet presAssocID="{71AE8E3F-7873-4899-A1D3-BA4D2D20BB18}" presName="textRect" presStyleLbl="revTx" presStyleIdx="0" presStyleCnt="3">
        <dgm:presLayoutVars>
          <dgm:chMax val="1"/>
          <dgm:chPref val="1"/>
        </dgm:presLayoutVars>
      </dgm:prSet>
      <dgm:spPr/>
    </dgm:pt>
    <dgm:pt modelId="{583E0664-7DCB-417D-B310-D34758552A83}" type="pres">
      <dgm:prSet presAssocID="{B753E2C4-2A08-49EE-90AE-9210D0223793}" presName="sibTrans" presStyleCnt="0"/>
      <dgm:spPr/>
    </dgm:pt>
    <dgm:pt modelId="{AFD9D0CA-3DAF-4639-AC27-6AB86F677C19}" type="pres">
      <dgm:prSet presAssocID="{8CAC9C0C-7182-45BD-B7DE-43D95A7D6959}" presName="compNode" presStyleCnt="0"/>
      <dgm:spPr/>
    </dgm:pt>
    <dgm:pt modelId="{1A9A9B0D-E412-4DFF-AFCB-E3C7D54B3AD1}" type="pres">
      <dgm:prSet presAssocID="{8CAC9C0C-7182-45BD-B7DE-43D95A7D6959}"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Coins"/>
        </a:ext>
      </dgm:extLst>
    </dgm:pt>
    <dgm:pt modelId="{E6CA3369-E431-4C2D-8697-39E2BE86ED5C}" type="pres">
      <dgm:prSet presAssocID="{8CAC9C0C-7182-45BD-B7DE-43D95A7D6959}" presName="spaceRect" presStyleCnt="0"/>
      <dgm:spPr/>
    </dgm:pt>
    <dgm:pt modelId="{40B5F161-5E18-460E-9364-CA7D3421128B}" type="pres">
      <dgm:prSet presAssocID="{8CAC9C0C-7182-45BD-B7DE-43D95A7D6959}" presName="textRect" presStyleLbl="revTx" presStyleIdx="1" presStyleCnt="3">
        <dgm:presLayoutVars>
          <dgm:chMax val="1"/>
          <dgm:chPref val="1"/>
        </dgm:presLayoutVars>
      </dgm:prSet>
      <dgm:spPr/>
    </dgm:pt>
    <dgm:pt modelId="{249E7F62-1603-4CB4-8DA0-CED296E41BDB}" type="pres">
      <dgm:prSet presAssocID="{BD48C618-50B8-48F5-BE2D-9B78E9E8E6DE}" presName="sibTrans" presStyleCnt="0"/>
      <dgm:spPr/>
    </dgm:pt>
    <dgm:pt modelId="{ADD14461-69A5-464F-817E-DFD8CDB8EA92}" type="pres">
      <dgm:prSet presAssocID="{3F760408-670D-404E-8433-7DD301F1F626}" presName="compNode" presStyleCnt="0"/>
      <dgm:spPr/>
    </dgm:pt>
    <dgm:pt modelId="{C34E8235-895E-417F-8816-4F5C71C39256}" type="pres">
      <dgm:prSet presAssocID="{3F760408-670D-404E-8433-7DD301F1F626}"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heckmark"/>
        </a:ext>
      </dgm:extLst>
    </dgm:pt>
    <dgm:pt modelId="{58CFA8F0-C003-4595-8967-0CBB56753A7D}" type="pres">
      <dgm:prSet presAssocID="{3F760408-670D-404E-8433-7DD301F1F626}" presName="spaceRect" presStyleCnt="0"/>
      <dgm:spPr/>
    </dgm:pt>
    <dgm:pt modelId="{DC080F6F-6A01-4302-BCC8-77E660C80CB2}" type="pres">
      <dgm:prSet presAssocID="{3F760408-670D-404E-8433-7DD301F1F626}" presName="textRect" presStyleLbl="revTx" presStyleIdx="2" presStyleCnt="3">
        <dgm:presLayoutVars>
          <dgm:chMax val="1"/>
          <dgm:chPref val="1"/>
        </dgm:presLayoutVars>
      </dgm:prSet>
      <dgm:spPr/>
    </dgm:pt>
  </dgm:ptLst>
  <dgm:cxnLst>
    <dgm:cxn modelId="{54115A18-3F53-41C6-A317-B3556ADB270F}" type="presOf" srcId="{3F760408-670D-404E-8433-7DD301F1F626}" destId="{DC080F6F-6A01-4302-BCC8-77E660C80CB2}" srcOrd="0" destOrd="0" presId="urn:microsoft.com/office/officeart/2018/2/layout/IconLabelList"/>
    <dgm:cxn modelId="{4104AA31-4F91-4BD9-BB2D-11C4C7BF6AB1}" type="presOf" srcId="{1E5C7259-7698-4EBC-9A47-6B5FFF75EB0E}" destId="{C0644DD7-0EED-4C99-BD7A-6B2824D4494C}" srcOrd="0" destOrd="0" presId="urn:microsoft.com/office/officeart/2018/2/layout/IconLabelList"/>
    <dgm:cxn modelId="{5EF51945-993F-43EE-A2B0-F63490B9D8F4}" type="presOf" srcId="{8CAC9C0C-7182-45BD-B7DE-43D95A7D6959}" destId="{40B5F161-5E18-460E-9364-CA7D3421128B}" srcOrd="0" destOrd="0" presId="urn:microsoft.com/office/officeart/2018/2/layout/IconLabelList"/>
    <dgm:cxn modelId="{8BFD5D49-4D62-4903-A391-E19100B9F6CC}" type="presOf" srcId="{71AE8E3F-7873-4899-A1D3-BA4D2D20BB18}" destId="{B6DCFC91-627E-48F5-84A4-1003CA079F45}" srcOrd="0" destOrd="0" presId="urn:microsoft.com/office/officeart/2018/2/layout/IconLabelList"/>
    <dgm:cxn modelId="{0EF00A8D-36F4-4752-8B86-FE25EFA9662A}" srcId="{1E5C7259-7698-4EBC-9A47-6B5FFF75EB0E}" destId="{71AE8E3F-7873-4899-A1D3-BA4D2D20BB18}" srcOrd="0" destOrd="0" parTransId="{2833737B-673E-45FE-91E2-3F83060066FA}" sibTransId="{B753E2C4-2A08-49EE-90AE-9210D0223793}"/>
    <dgm:cxn modelId="{36BAD9C8-0AE6-4F5F-86B5-ABD712766ED6}" srcId="{1E5C7259-7698-4EBC-9A47-6B5FFF75EB0E}" destId="{8CAC9C0C-7182-45BD-B7DE-43D95A7D6959}" srcOrd="1" destOrd="0" parTransId="{A5E86489-44B7-4523-AE62-89FD793D48A6}" sibTransId="{BD48C618-50B8-48F5-BE2D-9B78E9E8E6DE}"/>
    <dgm:cxn modelId="{78BC9DDF-8B4D-4DF9-9990-F2A2CFE42B8F}" srcId="{1E5C7259-7698-4EBC-9A47-6B5FFF75EB0E}" destId="{3F760408-670D-404E-8433-7DD301F1F626}" srcOrd="2" destOrd="0" parTransId="{038CA9A6-8E0F-4790-831A-1FDFE54177CF}" sibTransId="{39A9BF54-5B4B-44D8-9AB3-6A00C4705675}"/>
    <dgm:cxn modelId="{0B64400E-E02B-4E1B-9365-B5A4BAE2D88D}" type="presParOf" srcId="{C0644DD7-0EED-4C99-BD7A-6B2824D4494C}" destId="{C9094D2B-2928-4319-8CF9-317541B5A021}" srcOrd="0" destOrd="0" presId="urn:microsoft.com/office/officeart/2018/2/layout/IconLabelList"/>
    <dgm:cxn modelId="{2A44E171-EF57-480B-BF98-54C2F6AAA2D5}" type="presParOf" srcId="{C9094D2B-2928-4319-8CF9-317541B5A021}" destId="{723AFE47-25CC-4D45-8D6B-659347FB47DF}" srcOrd="0" destOrd="0" presId="urn:microsoft.com/office/officeart/2018/2/layout/IconLabelList"/>
    <dgm:cxn modelId="{71489A9C-F39B-492F-894E-C5B9D99D6C0D}" type="presParOf" srcId="{C9094D2B-2928-4319-8CF9-317541B5A021}" destId="{3628356F-9CC0-4882-8C65-0EC609DA4F74}" srcOrd="1" destOrd="0" presId="urn:microsoft.com/office/officeart/2018/2/layout/IconLabelList"/>
    <dgm:cxn modelId="{47F5930B-D253-406F-92E4-51959FF75DA5}" type="presParOf" srcId="{C9094D2B-2928-4319-8CF9-317541B5A021}" destId="{B6DCFC91-627E-48F5-84A4-1003CA079F45}" srcOrd="2" destOrd="0" presId="urn:microsoft.com/office/officeart/2018/2/layout/IconLabelList"/>
    <dgm:cxn modelId="{53E7417D-505E-4EDB-B7F4-635229032A74}" type="presParOf" srcId="{C0644DD7-0EED-4C99-BD7A-6B2824D4494C}" destId="{583E0664-7DCB-417D-B310-D34758552A83}" srcOrd="1" destOrd="0" presId="urn:microsoft.com/office/officeart/2018/2/layout/IconLabelList"/>
    <dgm:cxn modelId="{5A393B1B-EEB6-4762-AC4E-0D517D9255EC}" type="presParOf" srcId="{C0644DD7-0EED-4C99-BD7A-6B2824D4494C}" destId="{AFD9D0CA-3DAF-4639-AC27-6AB86F677C19}" srcOrd="2" destOrd="0" presId="urn:microsoft.com/office/officeart/2018/2/layout/IconLabelList"/>
    <dgm:cxn modelId="{CD77729E-779F-4FAB-B794-B220DBFB783A}" type="presParOf" srcId="{AFD9D0CA-3DAF-4639-AC27-6AB86F677C19}" destId="{1A9A9B0D-E412-4DFF-AFCB-E3C7D54B3AD1}" srcOrd="0" destOrd="0" presId="urn:microsoft.com/office/officeart/2018/2/layout/IconLabelList"/>
    <dgm:cxn modelId="{4CBCB77C-846A-43B8-89CA-F06D97BD5455}" type="presParOf" srcId="{AFD9D0CA-3DAF-4639-AC27-6AB86F677C19}" destId="{E6CA3369-E431-4C2D-8697-39E2BE86ED5C}" srcOrd="1" destOrd="0" presId="urn:microsoft.com/office/officeart/2018/2/layout/IconLabelList"/>
    <dgm:cxn modelId="{E5826B6D-3F6E-4A7E-B4BA-51DF84E78523}" type="presParOf" srcId="{AFD9D0CA-3DAF-4639-AC27-6AB86F677C19}" destId="{40B5F161-5E18-460E-9364-CA7D3421128B}" srcOrd="2" destOrd="0" presId="urn:microsoft.com/office/officeart/2018/2/layout/IconLabelList"/>
    <dgm:cxn modelId="{34F6CA68-FB55-4974-A593-E903CFF05C78}" type="presParOf" srcId="{C0644DD7-0EED-4C99-BD7A-6B2824D4494C}" destId="{249E7F62-1603-4CB4-8DA0-CED296E41BDB}" srcOrd="3" destOrd="0" presId="urn:microsoft.com/office/officeart/2018/2/layout/IconLabelList"/>
    <dgm:cxn modelId="{C6975AEF-4585-4E63-8DAC-C06E49396869}" type="presParOf" srcId="{C0644DD7-0EED-4C99-BD7A-6B2824D4494C}" destId="{ADD14461-69A5-464F-817E-DFD8CDB8EA92}" srcOrd="4" destOrd="0" presId="urn:microsoft.com/office/officeart/2018/2/layout/IconLabelList"/>
    <dgm:cxn modelId="{04048055-7CAD-4835-ACDA-C51089D4D64B}" type="presParOf" srcId="{ADD14461-69A5-464F-817E-DFD8CDB8EA92}" destId="{C34E8235-895E-417F-8816-4F5C71C39256}" srcOrd="0" destOrd="0" presId="urn:microsoft.com/office/officeart/2018/2/layout/IconLabelList"/>
    <dgm:cxn modelId="{F92D5783-B5F8-43A0-89AE-050987E641E3}" type="presParOf" srcId="{ADD14461-69A5-464F-817E-DFD8CDB8EA92}" destId="{58CFA8F0-C003-4595-8967-0CBB56753A7D}" srcOrd="1" destOrd="0" presId="urn:microsoft.com/office/officeart/2018/2/layout/IconLabelList"/>
    <dgm:cxn modelId="{690ED311-8CE3-4EB2-A869-399C59F71590}" type="presParOf" srcId="{ADD14461-69A5-464F-817E-DFD8CDB8EA92}" destId="{DC080F6F-6A01-4302-BCC8-77E660C80CB2}"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842DB54-04DE-4764-9184-B62D7FCE5541}" type="doc">
      <dgm:prSet loTypeId="urn:microsoft.com/office/officeart/2018/2/layout/IconLabelList" loCatId="icon" qsTypeId="urn:microsoft.com/office/officeart/2005/8/quickstyle/simple1" qsCatId="simple" csTypeId="urn:microsoft.com/office/officeart/2005/8/colors/accent1_3" csCatId="accent1" phldr="1"/>
      <dgm:spPr/>
      <dgm:t>
        <a:bodyPr/>
        <a:lstStyle/>
        <a:p>
          <a:endParaRPr lang="en-US"/>
        </a:p>
      </dgm:t>
    </dgm:pt>
    <dgm:pt modelId="{01009A17-8801-41BE-B929-B77F6B6EDE7E}">
      <dgm:prSet custT="1"/>
      <dgm:spPr/>
      <dgm:t>
        <a:bodyPr/>
        <a:lstStyle/>
        <a:p>
          <a:pPr>
            <a:lnSpc>
              <a:spcPct val="100000"/>
            </a:lnSpc>
          </a:pPr>
          <a:r>
            <a:rPr lang="en-US" sz="1600" b="0" i="0" dirty="0"/>
            <a:t>The Blue Cross Blue Shield of Michigan Patient-Centered Medical Home (PCMH) model is fundamental to the Provider-Delivered Care Management (PDCM) program.</a:t>
          </a:r>
          <a:endParaRPr lang="en-US" sz="1600" dirty="0"/>
        </a:p>
      </dgm:t>
    </dgm:pt>
    <dgm:pt modelId="{59E5ECB9-A548-45E6-A78D-FF0EDE2D3D95}" type="parTrans" cxnId="{E33C93DB-6635-45AB-8955-424AE0935770}">
      <dgm:prSet/>
      <dgm:spPr/>
      <dgm:t>
        <a:bodyPr/>
        <a:lstStyle/>
        <a:p>
          <a:endParaRPr lang="en-US"/>
        </a:p>
      </dgm:t>
    </dgm:pt>
    <dgm:pt modelId="{AD0B072B-7370-465B-96DA-25625109C83A}" type="sibTrans" cxnId="{E33C93DB-6635-45AB-8955-424AE0935770}">
      <dgm:prSet/>
      <dgm:spPr/>
      <dgm:t>
        <a:bodyPr/>
        <a:lstStyle/>
        <a:p>
          <a:endParaRPr lang="en-US"/>
        </a:p>
      </dgm:t>
    </dgm:pt>
    <dgm:pt modelId="{DF97E26D-C93A-4057-9480-A6A2DFF0180F}">
      <dgm:prSet/>
      <dgm:spPr/>
      <dgm:t>
        <a:bodyPr/>
        <a:lstStyle/>
        <a:p>
          <a:pPr>
            <a:lnSpc>
              <a:spcPct val="100000"/>
            </a:lnSpc>
          </a:pPr>
          <a:r>
            <a:rPr lang="en-US" b="0" i="0" dirty="0"/>
            <a:t>It is a funding source to help sustain  care management that is delivered in the physician’s office, provided by trained care team members in conjunction with the physician. </a:t>
          </a:r>
          <a:endParaRPr lang="en-US" dirty="0"/>
        </a:p>
      </dgm:t>
    </dgm:pt>
    <dgm:pt modelId="{16AEC845-E485-4A2F-8CDF-64C5C158E188}" type="parTrans" cxnId="{66792290-A3A9-4C18-AFF4-E749B502B818}">
      <dgm:prSet/>
      <dgm:spPr/>
      <dgm:t>
        <a:bodyPr/>
        <a:lstStyle/>
        <a:p>
          <a:endParaRPr lang="en-US"/>
        </a:p>
      </dgm:t>
    </dgm:pt>
    <dgm:pt modelId="{176FC883-FCB1-4944-9260-C7F3E3D2E898}" type="sibTrans" cxnId="{66792290-A3A9-4C18-AFF4-E749B502B818}">
      <dgm:prSet/>
      <dgm:spPr/>
      <dgm:t>
        <a:bodyPr/>
        <a:lstStyle/>
        <a:p>
          <a:endParaRPr lang="en-US"/>
        </a:p>
      </dgm:t>
    </dgm:pt>
    <dgm:pt modelId="{520EF1B0-D2E7-4966-983E-8D9FC0195D1E}">
      <dgm:prSet/>
      <dgm:spPr/>
      <dgm:t>
        <a:bodyPr/>
        <a:lstStyle/>
        <a:p>
          <a:pPr>
            <a:lnSpc>
              <a:spcPct val="100000"/>
            </a:lnSpc>
          </a:pPr>
          <a:r>
            <a:rPr lang="en-US" b="0" i="0" dirty="0"/>
            <a:t>The PDCM program ensures patients with chronic conditions receive effective and efficient care, leading to better outcomes and lower costs for patients.</a:t>
          </a:r>
          <a:endParaRPr lang="en-US" dirty="0"/>
        </a:p>
      </dgm:t>
    </dgm:pt>
    <dgm:pt modelId="{D0D79907-70A6-4967-BBAF-087EA15EB63A}" type="parTrans" cxnId="{6374B5FA-DED6-4DFE-B86B-94B10B67CEDE}">
      <dgm:prSet/>
      <dgm:spPr/>
      <dgm:t>
        <a:bodyPr/>
        <a:lstStyle/>
        <a:p>
          <a:endParaRPr lang="en-US"/>
        </a:p>
      </dgm:t>
    </dgm:pt>
    <dgm:pt modelId="{6A8803FE-EDE2-41EA-BB18-FCBF69ED8886}" type="sibTrans" cxnId="{6374B5FA-DED6-4DFE-B86B-94B10B67CEDE}">
      <dgm:prSet/>
      <dgm:spPr/>
      <dgm:t>
        <a:bodyPr/>
        <a:lstStyle/>
        <a:p>
          <a:endParaRPr lang="en-US"/>
        </a:p>
      </dgm:t>
    </dgm:pt>
    <dgm:pt modelId="{F219F846-68FC-4E18-97A3-94B837CB5E93}" type="pres">
      <dgm:prSet presAssocID="{E842DB54-04DE-4764-9184-B62D7FCE5541}" presName="root" presStyleCnt="0">
        <dgm:presLayoutVars>
          <dgm:dir/>
          <dgm:resizeHandles val="exact"/>
        </dgm:presLayoutVars>
      </dgm:prSet>
      <dgm:spPr/>
    </dgm:pt>
    <dgm:pt modelId="{8D69F29B-7AB1-4520-AE3D-D92E1860CA43}" type="pres">
      <dgm:prSet presAssocID="{01009A17-8801-41BE-B929-B77F6B6EDE7E}" presName="compNode" presStyleCnt="0"/>
      <dgm:spPr/>
    </dgm:pt>
    <dgm:pt modelId="{051783D1-4E20-4939-9492-FD9265615293}" type="pres">
      <dgm:prSet presAssocID="{01009A17-8801-41BE-B929-B77F6B6EDE7E}"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Hospital"/>
        </a:ext>
      </dgm:extLst>
    </dgm:pt>
    <dgm:pt modelId="{339D7EA6-F05C-49C8-A841-BE889BA8A44F}" type="pres">
      <dgm:prSet presAssocID="{01009A17-8801-41BE-B929-B77F6B6EDE7E}" presName="spaceRect" presStyleCnt="0"/>
      <dgm:spPr/>
    </dgm:pt>
    <dgm:pt modelId="{5783E589-D828-4EB7-BE37-F4D974C141B5}" type="pres">
      <dgm:prSet presAssocID="{01009A17-8801-41BE-B929-B77F6B6EDE7E}" presName="textRect" presStyleLbl="revTx" presStyleIdx="0" presStyleCnt="3">
        <dgm:presLayoutVars>
          <dgm:chMax val="1"/>
          <dgm:chPref val="1"/>
        </dgm:presLayoutVars>
      </dgm:prSet>
      <dgm:spPr/>
    </dgm:pt>
    <dgm:pt modelId="{E9E72927-C849-49F7-A98E-323BE6E813F8}" type="pres">
      <dgm:prSet presAssocID="{AD0B072B-7370-465B-96DA-25625109C83A}" presName="sibTrans" presStyleCnt="0"/>
      <dgm:spPr/>
    </dgm:pt>
    <dgm:pt modelId="{D276CCD5-1725-407A-A632-D92FFA667DB0}" type="pres">
      <dgm:prSet presAssocID="{DF97E26D-C93A-4057-9480-A6A2DFF0180F}" presName="compNode" presStyleCnt="0"/>
      <dgm:spPr/>
    </dgm:pt>
    <dgm:pt modelId="{A5F00A76-B100-4FA2-9F00-D7135FF5816B}" type="pres">
      <dgm:prSet presAssocID="{DF97E26D-C93A-4057-9480-A6A2DFF0180F}"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tethoscope"/>
        </a:ext>
      </dgm:extLst>
    </dgm:pt>
    <dgm:pt modelId="{0C98E698-C7B8-4DDA-979A-7E40FF3333A2}" type="pres">
      <dgm:prSet presAssocID="{DF97E26D-C93A-4057-9480-A6A2DFF0180F}" presName="spaceRect" presStyleCnt="0"/>
      <dgm:spPr/>
    </dgm:pt>
    <dgm:pt modelId="{EC6D5422-D4C1-4D32-AAE0-3BBA142231DD}" type="pres">
      <dgm:prSet presAssocID="{DF97E26D-C93A-4057-9480-A6A2DFF0180F}" presName="textRect" presStyleLbl="revTx" presStyleIdx="1" presStyleCnt="3">
        <dgm:presLayoutVars>
          <dgm:chMax val="1"/>
          <dgm:chPref val="1"/>
        </dgm:presLayoutVars>
      </dgm:prSet>
      <dgm:spPr/>
    </dgm:pt>
    <dgm:pt modelId="{24460E74-159A-437A-8280-4570C80569D6}" type="pres">
      <dgm:prSet presAssocID="{176FC883-FCB1-4944-9260-C7F3E3D2E898}" presName="sibTrans" presStyleCnt="0"/>
      <dgm:spPr/>
    </dgm:pt>
    <dgm:pt modelId="{32BD24BF-2F53-45B7-BDB0-FE853C7E3154}" type="pres">
      <dgm:prSet presAssocID="{520EF1B0-D2E7-4966-983E-8D9FC0195D1E}" presName="compNode" presStyleCnt="0"/>
      <dgm:spPr/>
    </dgm:pt>
    <dgm:pt modelId="{28254221-C15F-48D3-A150-EAC440CE9974}" type="pres">
      <dgm:prSet presAssocID="{520EF1B0-D2E7-4966-983E-8D9FC0195D1E}"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Doctor"/>
        </a:ext>
      </dgm:extLst>
    </dgm:pt>
    <dgm:pt modelId="{DB44F06C-698C-453A-8C48-9F1497F1FA85}" type="pres">
      <dgm:prSet presAssocID="{520EF1B0-D2E7-4966-983E-8D9FC0195D1E}" presName="spaceRect" presStyleCnt="0"/>
      <dgm:spPr/>
    </dgm:pt>
    <dgm:pt modelId="{BB26EC60-A971-4650-91DF-D6F43F2A8771}" type="pres">
      <dgm:prSet presAssocID="{520EF1B0-D2E7-4966-983E-8D9FC0195D1E}" presName="textRect" presStyleLbl="revTx" presStyleIdx="2" presStyleCnt="3">
        <dgm:presLayoutVars>
          <dgm:chMax val="1"/>
          <dgm:chPref val="1"/>
        </dgm:presLayoutVars>
      </dgm:prSet>
      <dgm:spPr/>
    </dgm:pt>
  </dgm:ptLst>
  <dgm:cxnLst>
    <dgm:cxn modelId="{4277105B-D541-4A74-971D-12A0716A79CF}" type="presOf" srcId="{E842DB54-04DE-4764-9184-B62D7FCE5541}" destId="{F219F846-68FC-4E18-97A3-94B837CB5E93}" srcOrd="0" destOrd="0" presId="urn:microsoft.com/office/officeart/2018/2/layout/IconLabelList"/>
    <dgm:cxn modelId="{37517D66-F129-4A2B-AE91-C3D1B2B84EFC}" type="presOf" srcId="{01009A17-8801-41BE-B929-B77F6B6EDE7E}" destId="{5783E589-D828-4EB7-BE37-F4D974C141B5}" srcOrd="0" destOrd="0" presId="urn:microsoft.com/office/officeart/2018/2/layout/IconLabelList"/>
    <dgm:cxn modelId="{29325A6B-E9D2-4918-AC17-E829BCFB66F0}" type="presOf" srcId="{DF97E26D-C93A-4057-9480-A6A2DFF0180F}" destId="{EC6D5422-D4C1-4D32-AAE0-3BBA142231DD}" srcOrd="0" destOrd="0" presId="urn:microsoft.com/office/officeart/2018/2/layout/IconLabelList"/>
    <dgm:cxn modelId="{66792290-A3A9-4C18-AFF4-E749B502B818}" srcId="{E842DB54-04DE-4764-9184-B62D7FCE5541}" destId="{DF97E26D-C93A-4057-9480-A6A2DFF0180F}" srcOrd="1" destOrd="0" parTransId="{16AEC845-E485-4A2F-8CDF-64C5C158E188}" sibTransId="{176FC883-FCB1-4944-9260-C7F3E3D2E898}"/>
    <dgm:cxn modelId="{48AA7FB5-361E-4095-870F-289A4C9B0A7C}" type="presOf" srcId="{520EF1B0-D2E7-4966-983E-8D9FC0195D1E}" destId="{BB26EC60-A971-4650-91DF-D6F43F2A8771}" srcOrd="0" destOrd="0" presId="urn:microsoft.com/office/officeart/2018/2/layout/IconLabelList"/>
    <dgm:cxn modelId="{E33C93DB-6635-45AB-8955-424AE0935770}" srcId="{E842DB54-04DE-4764-9184-B62D7FCE5541}" destId="{01009A17-8801-41BE-B929-B77F6B6EDE7E}" srcOrd="0" destOrd="0" parTransId="{59E5ECB9-A548-45E6-A78D-FF0EDE2D3D95}" sibTransId="{AD0B072B-7370-465B-96DA-25625109C83A}"/>
    <dgm:cxn modelId="{6374B5FA-DED6-4DFE-B86B-94B10B67CEDE}" srcId="{E842DB54-04DE-4764-9184-B62D7FCE5541}" destId="{520EF1B0-D2E7-4966-983E-8D9FC0195D1E}" srcOrd="2" destOrd="0" parTransId="{D0D79907-70A6-4967-BBAF-087EA15EB63A}" sibTransId="{6A8803FE-EDE2-41EA-BB18-FCBF69ED8886}"/>
    <dgm:cxn modelId="{E829A4F8-F8E6-4387-A1EC-39F8EE7CC99A}" type="presParOf" srcId="{F219F846-68FC-4E18-97A3-94B837CB5E93}" destId="{8D69F29B-7AB1-4520-AE3D-D92E1860CA43}" srcOrd="0" destOrd="0" presId="urn:microsoft.com/office/officeart/2018/2/layout/IconLabelList"/>
    <dgm:cxn modelId="{1FB04C87-C949-434A-A9DC-E5B5EF616750}" type="presParOf" srcId="{8D69F29B-7AB1-4520-AE3D-D92E1860CA43}" destId="{051783D1-4E20-4939-9492-FD9265615293}" srcOrd="0" destOrd="0" presId="urn:microsoft.com/office/officeart/2018/2/layout/IconLabelList"/>
    <dgm:cxn modelId="{ED477842-0989-4EF5-8146-E3A17F3F06A0}" type="presParOf" srcId="{8D69F29B-7AB1-4520-AE3D-D92E1860CA43}" destId="{339D7EA6-F05C-49C8-A841-BE889BA8A44F}" srcOrd="1" destOrd="0" presId="urn:microsoft.com/office/officeart/2018/2/layout/IconLabelList"/>
    <dgm:cxn modelId="{21D00716-AE97-4C8C-B114-7C074438A62E}" type="presParOf" srcId="{8D69F29B-7AB1-4520-AE3D-D92E1860CA43}" destId="{5783E589-D828-4EB7-BE37-F4D974C141B5}" srcOrd="2" destOrd="0" presId="urn:microsoft.com/office/officeart/2018/2/layout/IconLabelList"/>
    <dgm:cxn modelId="{5A605557-2FFB-4BDD-996B-054EB423FEEB}" type="presParOf" srcId="{F219F846-68FC-4E18-97A3-94B837CB5E93}" destId="{E9E72927-C849-49F7-A98E-323BE6E813F8}" srcOrd="1" destOrd="0" presId="urn:microsoft.com/office/officeart/2018/2/layout/IconLabelList"/>
    <dgm:cxn modelId="{5E2076B2-DB65-40C1-881D-36EE21CA4241}" type="presParOf" srcId="{F219F846-68FC-4E18-97A3-94B837CB5E93}" destId="{D276CCD5-1725-407A-A632-D92FFA667DB0}" srcOrd="2" destOrd="0" presId="urn:microsoft.com/office/officeart/2018/2/layout/IconLabelList"/>
    <dgm:cxn modelId="{BEFED242-122C-4887-807B-FAADAD3F7EBC}" type="presParOf" srcId="{D276CCD5-1725-407A-A632-D92FFA667DB0}" destId="{A5F00A76-B100-4FA2-9F00-D7135FF5816B}" srcOrd="0" destOrd="0" presId="urn:microsoft.com/office/officeart/2018/2/layout/IconLabelList"/>
    <dgm:cxn modelId="{ED22CCCC-D06C-45AE-A58B-208D8436EC68}" type="presParOf" srcId="{D276CCD5-1725-407A-A632-D92FFA667DB0}" destId="{0C98E698-C7B8-4DDA-979A-7E40FF3333A2}" srcOrd="1" destOrd="0" presId="urn:microsoft.com/office/officeart/2018/2/layout/IconLabelList"/>
    <dgm:cxn modelId="{907B108A-7A87-4DF0-AC48-D147FBE44600}" type="presParOf" srcId="{D276CCD5-1725-407A-A632-D92FFA667DB0}" destId="{EC6D5422-D4C1-4D32-AAE0-3BBA142231DD}" srcOrd="2" destOrd="0" presId="urn:microsoft.com/office/officeart/2018/2/layout/IconLabelList"/>
    <dgm:cxn modelId="{7F61B885-AAEC-415A-BE8D-D87AD667CDF7}" type="presParOf" srcId="{F219F846-68FC-4E18-97A3-94B837CB5E93}" destId="{24460E74-159A-437A-8280-4570C80569D6}" srcOrd="3" destOrd="0" presId="urn:microsoft.com/office/officeart/2018/2/layout/IconLabelList"/>
    <dgm:cxn modelId="{3EC3C092-A0E0-40FF-B5CC-2E1E1AFF8469}" type="presParOf" srcId="{F219F846-68FC-4E18-97A3-94B837CB5E93}" destId="{32BD24BF-2F53-45B7-BDB0-FE853C7E3154}" srcOrd="4" destOrd="0" presId="urn:microsoft.com/office/officeart/2018/2/layout/IconLabelList"/>
    <dgm:cxn modelId="{B8DA4630-D7C1-4D5B-89B6-AC755CF95505}" type="presParOf" srcId="{32BD24BF-2F53-45B7-BDB0-FE853C7E3154}" destId="{28254221-C15F-48D3-A150-EAC440CE9974}" srcOrd="0" destOrd="0" presId="urn:microsoft.com/office/officeart/2018/2/layout/IconLabelList"/>
    <dgm:cxn modelId="{569720E1-914C-4293-B389-2865D930F3C7}" type="presParOf" srcId="{32BD24BF-2F53-45B7-BDB0-FE853C7E3154}" destId="{DB44F06C-698C-453A-8C48-9F1497F1FA85}" srcOrd="1" destOrd="0" presId="urn:microsoft.com/office/officeart/2018/2/layout/IconLabelList"/>
    <dgm:cxn modelId="{A13C7E7B-15C7-43E4-A73C-C1DE0DBC2E9A}" type="presParOf" srcId="{32BD24BF-2F53-45B7-BDB0-FE853C7E3154}" destId="{BB26EC60-A971-4650-91DF-D6F43F2A8771}"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3AFE47-25CC-4D45-8D6B-659347FB47DF}">
      <dsp:nvSpPr>
        <dsp:cNvPr id="0" name=""/>
        <dsp:cNvSpPr/>
      </dsp:nvSpPr>
      <dsp:spPr>
        <a:xfrm>
          <a:off x="947201" y="818755"/>
          <a:ext cx="1451800" cy="14518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DCFC91-627E-48F5-84A4-1003CA079F45}">
      <dsp:nvSpPr>
        <dsp:cNvPr id="0" name=""/>
        <dsp:cNvSpPr/>
      </dsp:nvSpPr>
      <dsp:spPr>
        <a:xfrm>
          <a:off x="59990" y="2654049"/>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b="0" i="0" kern="1200" baseline="0"/>
            <a:t>Development began in 2008 in collaboration with PGIP Physician Organizations (POs)</a:t>
          </a:r>
          <a:endParaRPr lang="en-US" sz="1500" kern="1200"/>
        </a:p>
      </dsp:txBody>
      <dsp:txXfrm>
        <a:off x="59990" y="2654049"/>
        <a:ext cx="3226223" cy="720000"/>
      </dsp:txXfrm>
    </dsp:sp>
    <dsp:sp modelId="{1A9A9B0D-E412-4DFF-AFCB-E3C7D54B3AD1}">
      <dsp:nvSpPr>
        <dsp:cNvPr id="0" name=""/>
        <dsp:cNvSpPr/>
      </dsp:nvSpPr>
      <dsp:spPr>
        <a:xfrm>
          <a:off x="4738014" y="818755"/>
          <a:ext cx="1451800" cy="14518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0B5F161-5E18-460E-9364-CA7D3421128B}">
      <dsp:nvSpPr>
        <dsp:cNvPr id="0" name=""/>
        <dsp:cNvSpPr/>
      </dsp:nvSpPr>
      <dsp:spPr>
        <a:xfrm>
          <a:off x="3850802" y="2654049"/>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kern="1200" dirty="0"/>
            <a:t>Sustainable Funding to support MICMT through development of PDCM Billing Codes</a:t>
          </a:r>
        </a:p>
      </dsp:txBody>
      <dsp:txXfrm>
        <a:off x="3850802" y="2654049"/>
        <a:ext cx="3226223" cy="720000"/>
      </dsp:txXfrm>
    </dsp:sp>
    <dsp:sp modelId="{C34E8235-895E-417F-8816-4F5C71C39256}">
      <dsp:nvSpPr>
        <dsp:cNvPr id="0" name=""/>
        <dsp:cNvSpPr/>
      </dsp:nvSpPr>
      <dsp:spPr>
        <a:xfrm>
          <a:off x="8528826" y="818755"/>
          <a:ext cx="1451800" cy="14518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C080F6F-6A01-4302-BCC8-77E660C80CB2}">
      <dsp:nvSpPr>
        <dsp:cNvPr id="0" name=""/>
        <dsp:cNvSpPr/>
      </dsp:nvSpPr>
      <dsp:spPr>
        <a:xfrm>
          <a:off x="7641615" y="2654049"/>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66750">
            <a:lnSpc>
              <a:spcPct val="100000"/>
            </a:lnSpc>
            <a:spcBef>
              <a:spcPct val="0"/>
            </a:spcBef>
            <a:spcAft>
              <a:spcPct val="35000"/>
            </a:spcAft>
            <a:buNone/>
          </a:pPr>
          <a:r>
            <a:rPr lang="en-US" sz="1500" kern="1200"/>
            <a:t>Fundamental to the PDCM program</a:t>
          </a:r>
        </a:p>
      </dsp:txBody>
      <dsp:txXfrm>
        <a:off x="7641615" y="2654049"/>
        <a:ext cx="3226223"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1783D1-4E20-4939-9492-FD9265615293}">
      <dsp:nvSpPr>
        <dsp:cNvPr id="0" name=""/>
        <dsp:cNvSpPr/>
      </dsp:nvSpPr>
      <dsp:spPr>
        <a:xfrm>
          <a:off x="1200951" y="807749"/>
          <a:ext cx="1515237" cy="151523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83E589-D828-4EB7-BE37-F4D974C141B5}">
      <dsp:nvSpPr>
        <dsp:cNvPr id="0" name=""/>
        <dsp:cNvSpPr/>
      </dsp:nvSpPr>
      <dsp:spPr>
        <a:xfrm>
          <a:off x="274972" y="2812859"/>
          <a:ext cx="3367195" cy="126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dirty="0"/>
            <a:t>The Blue Cross Blue Shield of Michigan Patient-Centered Medical Home (PCMH) model is fundamental to the Provider-Delivered Care Management (PDCM) program.</a:t>
          </a:r>
          <a:endParaRPr lang="en-US" sz="1600" kern="1200" dirty="0"/>
        </a:p>
      </dsp:txBody>
      <dsp:txXfrm>
        <a:off x="274972" y="2812859"/>
        <a:ext cx="3367195" cy="1260000"/>
      </dsp:txXfrm>
    </dsp:sp>
    <dsp:sp modelId="{A5F00A76-B100-4FA2-9F00-D7135FF5816B}">
      <dsp:nvSpPr>
        <dsp:cNvPr id="0" name=""/>
        <dsp:cNvSpPr/>
      </dsp:nvSpPr>
      <dsp:spPr>
        <a:xfrm>
          <a:off x="5157406" y="807749"/>
          <a:ext cx="1515237" cy="151523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6D5422-D4C1-4D32-AAE0-3BBA142231DD}">
      <dsp:nvSpPr>
        <dsp:cNvPr id="0" name=""/>
        <dsp:cNvSpPr/>
      </dsp:nvSpPr>
      <dsp:spPr>
        <a:xfrm>
          <a:off x="4231427" y="2812859"/>
          <a:ext cx="3367195" cy="126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dirty="0"/>
            <a:t>It is a funding source to help sustain  care management that is delivered in the physician’s office, provided by trained care team members in conjunction with the physician. </a:t>
          </a:r>
          <a:endParaRPr lang="en-US" sz="1600" kern="1200" dirty="0"/>
        </a:p>
      </dsp:txBody>
      <dsp:txXfrm>
        <a:off x="4231427" y="2812859"/>
        <a:ext cx="3367195" cy="1260000"/>
      </dsp:txXfrm>
    </dsp:sp>
    <dsp:sp modelId="{28254221-C15F-48D3-A150-EAC440CE9974}">
      <dsp:nvSpPr>
        <dsp:cNvPr id="0" name=""/>
        <dsp:cNvSpPr/>
      </dsp:nvSpPr>
      <dsp:spPr>
        <a:xfrm>
          <a:off x="9113860" y="807749"/>
          <a:ext cx="1515237" cy="151523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B26EC60-A971-4650-91DF-D6F43F2A8771}">
      <dsp:nvSpPr>
        <dsp:cNvPr id="0" name=""/>
        <dsp:cNvSpPr/>
      </dsp:nvSpPr>
      <dsp:spPr>
        <a:xfrm>
          <a:off x="8187881" y="2812859"/>
          <a:ext cx="3367195" cy="126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dirty="0"/>
            <a:t>The PDCM program ensures patients with chronic conditions receive effective and efficient care, leading to better outcomes and lower costs for patients.</a:t>
          </a:r>
          <a:endParaRPr lang="en-US" sz="1600" kern="1200" dirty="0"/>
        </a:p>
      </dsp:txBody>
      <dsp:txXfrm>
        <a:off x="8187881" y="2812859"/>
        <a:ext cx="3367195" cy="126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2F8619-B43B-4783-9363-EC2ABC709E0F}" type="datetimeFigureOut">
              <a:rPr lang="en-US" smtClean="0"/>
              <a:t>12/4/2024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F94B55-C6E6-4185-BD40-BB392CB2D0A4}" type="slidenum">
              <a:rPr lang="en-US" smtClean="0"/>
              <a:t>‹#›</a:t>
            </a:fld>
            <a:endParaRPr lang="en-US"/>
          </a:p>
        </p:txBody>
      </p:sp>
    </p:spTree>
    <p:extLst>
      <p:ext uri="{BB962C8B-B14F-4D97-AF65-F5344CB8AC3E}">
        <p14:creationId xmlns:p14="http://schemas.microsoft.com/office/powerpoint/2010/main" val="2261161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to the Michigan Center for Clinical Systems Improvement Billing and Coding training.  Prior to beginning this video, please review the BCBSM PCMH N-Interpretive Domains and Capabilities.  The document is in the resource section of the Billing and Coding Training.  </a:t>
            </a:r>
          </a:p>
          <a:p>
            <a:r>
              <a:rPr lang="en-US" dirty="0"/>
              <a:t>While reviewing the Interpretive guidelines, think about your role and how you can effectively support the practice in their efforts to transform to the team-based care model, and by doing this, you and the team can improve outcomes which will result in better care.  This can then position the practice for increased funding through value-based reimbursement payment.  </a:t>
            </a:r>
          </a:p>
        </p:txBody>
      </p:sp>
      <p:sp>
        <p:nvSpPr>
          <p:cNvPr id="4" name="Slide Number Placeholder 3"/>
          <p:cNvSpPr>
            <a:spLocks noGrp="1"/>
          </p:cNvSpPr>
          <p:nvPr>
            <p:ph type="sldNum" sz="quarter" idx="5"/>
          </p:nvPr>
        </p:nvSpPr>
        <p:spPr/>
        <p:txBody>
          <a:bodyPr/>
          <a:lstStyle/>
          <a:p>
            <a:fld id="{3EF94B55-C6E6-4185-BD40-BB392CB2D0A4}" type="slidenum">
              <a:rPr lang="en-US" smtClean="0"/>
              <a:t>1</a:t>
            </a:fld>
            <a:endParaRPr lang="en-US"/>
          </a:p>
        </p:txBody>
      </p:sp>
    </p:spTree>
    <p:extLst>
      <p:ext uri="{BB962C8B-B14F-4D97-AF65-F5344CB8AC3E}">
        <p14:creationId xmlns:p14="http://schemas.microsoft.com/office/powerpoint/2010/main" val="29296599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addition to funding through the use of the billing codes, organizations and practices receive incentive dollars for transforming from the acute care model to the patient centered medical home model.  By advancing the transformative work, organizations receive incentives through </a:t>
            </a:r>
            <a:r>
              <a:rPr lang="en-US" dirty="0" err="1"/>
              <a:t>vlue</a:t>
            </a:r>
            <a:r>
              <a:rPr lang="en-US" dirty="0"/>
              <a:t>-based reimbursement payments.</a:t>
            </a:r>
          </a:p>
          <a:p>
            <a:r>
              <a:rPr lang="en-US" dirty="0"/>
              <a:t>The 12 domains outlined in the patient centered medical home guidelines, along with the capabilities, provide a description of the actions to meet the capabilities to aide the practice in transformation.</a:t>
            </a:r>
          </a:p>
          <a:p>
            <a:r>
              <a:rPr lang="en-US" dirty="0"/>
              <a:t>When Blue Cross Blue Shield of Michigan began developing its patient centered medical home program in 2008, it became clear that practices could not wave a wand and turn into a fully realized patient centered medical home overnight.</a:t>
            </a:r>
          </a:p>
          <a:p>
            <a:r>
              <a:rPr lang="en-US" dirty="0"/>
              <a:t>The domains are intended to provide the infrastructure to guide the practices and ensure effective patient centered care that is built on evidence.</a:t>
            </a:r>
          </a:p>
        </p:txBody>
      </p:sp>
      <p:sp>
        <p:nvSpPr>
          <p:cNvPr id="4" name="Slide Number Placeholder 3"/>
          <p:cNvSpPr>
            <a:spLocks noGrp="1"/>
          </p:cNvSpPr>
          <p:nvPr>
            <p:ph type="sldNum" sz="quarter" idx="5"/>
          </p:nvPr>
        </p:nvSpPr>
        <p:spPr/>
        <p:txBody>
          <a:bodyPr/>
          <a:lstStyle/>
          <a:p>
            <a:fld id="{3EF94B55-C6E6-4185-BD40-BB392CB2D0A4}" type="slidenum">
              <a:rPr lang="en-US" smtClean="0"/>
              <a:t>10</a:t>
            </a:fld>
            <a:endParaRPr lang="en-US"/>
          </a:p>
        </p:txBody>
      </p:sp>
    </p:spTree>
    <p:extLst>
      <p:ext uri="{BB962C8B-B14F-4D97-AF65-F5344CB8AC3E}">
        <p14:creationId xmlns:p14="http://schemas.microsoft.com/office/powerpoint/2010/main" val="37213155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this slide, you can see the Blue Cross Blue Shield of Michigan Patient centered Medical Home Domains.  Note Domain 7 has been retired.</a:t>
            </a:r>
          </a:p>
        </p:txBody>
      </p:sp>
      <p:sp>
        <p:nvSpPr>
          <p:cNvPr id="4" name="Slide Number Placeholder 3"/>
          <p:cNvSpPr>
            <a:spLocks noGrp="1"/>
          </p:cNvSpPr>
          <p:nvPr>
            <p:ph type="sldNum" sz="quarter" idx="5"/>
          </p:nvPr>
        </p:nvSpPr>
        <p:spPr/>
        <p:txBody>
          <a:bodyPr/>
          <a:lstStyle/>
          <a:p>
            <a:fld id="{3EF94B55-C6E6-4185-BD40-BB392CB2D0A4}" type="slidenum">
              <a:rPr lang="en-US" smtClean="0"/>
              <a:t>11</a:t>
            </a:fld>
            <a:endParaRPr lang="en-US"/>
          </a:p>
        </p:txBody>
      </p:sp>
    </p:spTree>
    <p:extLst>
      <p:ext uri="{BB962C8B-B14F-4D97-AF65-F5344CB8AC3E}">
        <p14:creationId xmlns:p14="http://schemas.microsoft.com/office/powerpoint/2010/main" val="7194045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 all of the domains are important there a </a:t>
            </a:r>
            <a:r>
              <a:rPr lang="en-US" dirty="0" err="1"/>
              <a:t>a</a:t>
            </a:r>
            <a:r>
              <a:rPr lang="en-US" dirty="0"/>
              <a:t> few that we would like to point out when it comes to connecting the work to provider delivered care management.  These domains are:</a:t>
            </a:r>
          </a:p>
          <a:p>
            <a:pPr marL="228600" indent="-228600">
              <a:buFont typeface="+mj-lt"/>
              <a:buAutoNum type="arabicPeriod"/>
            </a:pPr>
            <a:r>
              <a:rPr lang="en-US" dirty="0"/>
              <a:t>Patient Registry</a:t>
            </a:r>
          </a:p>
          <a:p>
            <a:pPr marL="228600" indent="-228600">
              <a:buFont typeface="+mj-lt"/>
              <a:buAutoNum type="arabicPeriod"/>
            </a:pPr>
            <a:r>
              <a:rPr lang="en-US" dirty="0"/>
              <a:t>Preventive Services</a:t>
            </a:r>
          </a:p>
          <a:p>
            <a:pPr marL="228600" indent="-228600">
              <a:buFont typeface="+mj-lt"/>
              <a:buAutoNum type="arabicPeriod"/>
            </a:pPr>
            <a:r>
              <a:rPr lang="en-US" dirty="0"/>
              <a:t>Performance Reporting</a:t>
            </a:r>
          </a:p>
          <a:p>
            <a:pPr marL="228600" indent="-228600">
              <a:buFont typeface="+mj-lt"/>
              <a:buAutoNum type="arabicPeriod"/>
            </a:pPr>
            <a:r>
              <a:rPr lang="en-US" dirty="0"/>
              <a:t>Individual Care Management</a:t>
            </a:r>
          </a:p>
        </p:txBody>
      </p:sp>
      <p:sp>
        <p:nvSpPr>
          <p:cNvPr id="4" name="Slide Number Placeholder 3"/>
          <p:cNvSpPr>
            <a:spLocks noGrp="1"/>
          </p:cNvSpPr>
          <p:nvPr>
            <p:ph type="sldNum" sz="quarter" idx="5"/>
          </p:nvPr>
        </p:nvSpPr>
        <p:spPr/>
        <p:txBody>
          <a:bodyPr/>
          <a:lstStyle/>
          <a:p>
            <a:fld id="{3EF94B55-C6E6-4185-BD40-BB392CB2D0A4}" type="slidenum">
              <a:rPr lang="en-US" smtClean="0"/>
              <a:t>12</a:t>
            </a:fld>
            <a:endParaRPr lang="en-US"/>
          </a:p>
        </p:txBody>
      </p:sp>
    </p:spTree>
    <p:extLst>
      <p:ext uri="{BB962C8B-B14F-4D97-AF65-F5344CB8AC3E}">
        <p14:creationId xmlns:p14="http://schemas.microsoft.com/office/powerpoint/2010/main" val="21231807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 there are not any specific codes associated with the patient registry domain the activity is very applicable to provider delivered care management.  </a:t>
            </a:r>
          </a:p>
          <a:p>
            <a:r>
              <a:rPr lang="en-US" dirty="0"/>
              <a:t>By identifying patients that have out-of-scope measures and referring them to Provider Delivered Care Management services, the practice will benefit by the personalized 1;1 service, with the intention of improving the quality metrics.  </a:t>
            </a:r>
          </a:p>
        </p:txBody>
      </p:sp>
      <p:sp>
        <p:nvSpPr>
          <p:cNvPr id="4" name="Slide Number Placeholder 3"/>
          <p:cNvSpPr>
            <a:spLocks noGrp="1"/>
          </p:cNvSpPr>
          <p:nvPr>
            <p:ph type="sldNum" sz="quarter" idx="5"/>
          </p:nvPr>
        </p:nvSpPr>
        <p:spPr/>
        <p:txBody>
          <a:bodyPr/>
          <a:lstStyle/>
          <a:p>
            <a:fld id="{3EF94B55-C6E6-4185-BD40-BB392CB2D0A4}" type="slidenum">
              <a:rPr lang="en-US" smtClean="0"/>
              <a:t>13</a:t>
            </a:fld>
            <a:endParaRPr lang="en-US"/>
          </a:p>
        </p:txBody>
      </p:sp>
    </p:spTree>
    <p:extLst>
      <p:ext uri="{BB962C8B-B14F-4D97-AF65-F5344CB8AC3E}">
        <p14:creationId xmlns:p14="http://schemas.microsoft.com/office/powerpoint/2010/main" val="18093717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reviewing this case study, there is potential use of the PDCM Telephone codes.</a:t>
            </a:r>
          </a:p>
          <a:p>
            <a:r>
              <a:rPr lang="en-US" dirty="0"/>
              <a:t>As the patient in the scenario is receiving care management services, addressing preventive care would be applicable for a PDCM code. </a:t>
            </a:r>
          </a:p>
          <a:p>
            <a:r>
              <a:rPr lang="en-US" dirty="0"/>
              <a:t>By working with the patient, there is potential to improve outcomes which impacts their performance reporting.  </a:t>
            </a:r>
          </a:p>
          <a:p>
            <a:endParaRPr lang="en-US" dirty="0"/>
          </a:p>
        </p:txBody>
      </p:sp>
      <p:sp>
        <p:nvSpPr>
          <p:cNvPr id="4" name="Slide Number Placeholder 3"/>
          <p:cNvSpPr>
            <a:spLocks noGrp="1"/>
          </p:cNvSpPr>
          <p:nvPr>
            <p:ph type="sldNum" sz="quarter" idx="5"/>
          </p:nvPr>
        </p:nvSpPr>
        <p:spPr/>
        <p:txBody>
          <a:bodyPr/>
          <a:lstStyle/>
          <a:p>
            <a:fld id="{3EF94B55-C6E6-4185-BD40-BB392CB2D0A4}" type="slidenum">
              <a:rPr lang="en-US" smtClean="0"/>
              <a:t>14</a:t>
            </a:fld>
            <a:endParaRPr lang="en-US"/>
          </a:p>
        </p:txBody>
      </p:sp>
    </p:spTree>
    <p:extLst>
      <p:ext uri="{BB962C8B-B14F-4D97-AF65-F5344CB8AC3E}">
        <p14:creationId xmlns:p14="http://schemas.microsoft.com/office/powerpoint/2010/main" val="1909660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reviewing the performance reporting domain, The patient is receiving provider delivered care management services.  If this visit was in –person or done on a video call, the use of G9002 billing code will be applicable. </a:t>
            </a:r>
          </a:p>
          <a:p>
            <a:r>
              <a:rPr lang="en-US" dirty="0"/>
              <a:t>If the encounter was completed telephonically – the use of one of the telephone codes, 98966, 908967, or 98968 would apply.  The code used would be pending on the amount of time on the call with the patient.  </a:t>
            </a:r>
          </a:p>
          <a:p>
            <a:r>
              <a:rPr lang="en-US" dirty="0"/>
              <a:t>By tracking the treat-to-target and trends, the care manager and provider can make adjustments to empower the patient and improve the outcomes.  </a:t>
            </a:r>
          </a:p>
        </p:txBody>
      </p:sp>
      <p:sp>
        <p:nvSpPr>
          <p:cNvPr id="4" name="Slide Number Placeholder 3"/>
          <p:cNvSpPr>
            <a:spLocks noGrp="1"/>
          </p:cNvSpPr>
          <p:nvPr>
            <p:ph type="sldNum" sz="quarter" idx="5"/>
          </p:nvPr>
        </p:nvSpPr>
        <p:spPr/>
        <p:txBody>
          <a:bodyPr/>
          <a:lstStyle/>
          <a:p>
            <a:fld id="{3EF94B55-C6E6-4185-BD40-BB392CB2D0A4}" type="slidenum">
              <a:rPr lang="en-US" smtClean="0"/>
              <a:t>15</a:t>
            </a:fld>
            <a:endParaRPr lang="en-US"/>
          </a:p>
        </p:txBody>
      </p:sp>
    </p:spTree>
    <p:extLst>
      <p:ext uri="{BB962C8B-B14F-4D97-AF65-F5344CB8AC3E}">
        <p14:creationId xmlns:p14="http://schemas.microsoft.com/office/powerpoint/2010/main" val="34360412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video, we’ve taken the time to review a few of the domains.  </a:t>
            </a:r>
          </a:p>
          <a:p>
            <a:pPr marL="228600" indent="-228600">
              <a:buFont typeface="+mj-lt"/>
              <a:buAutoNum type="arabicPeriod"/>
            </a:pPr>
            <a:r>
              <a:rPr lang="en-US" dirty="0"/>
              <a:t>To complete the prework, using the PGIP PCMH-N-Interpretive guideline, review the following domains on your own.  They are:</a:t>
            </a:r>
            <a:br>
              <a:rPr lang="en-US" dirty="0"/>
            </a:br>
            <a:r>
              <a:rPr lang="en-US" dirty="0"/>
              <a:t>4.0 Individual Care Management</a:t>
            </a:r>
          </a:p>
          <a:p>
            <a:pPr marL="228600" indent="-228600">
              <a:buFont typeface="+mj-lt"/>
              <a:buAutoNum type="arabicPeriod"/>
            </a:pPr>
            <a:r>
              <a:rPr lang="en-US" dirty="0"/>
              <a:t>11.0 Self-management</a:t>
            </a:r>
          </a:p>
          <a:p>
            <a:pPr marL="228600" indent="-228600">
              <a:buFont typeface="+mj-lt"/>
              <a:buAutoNum type="arabicPeriod"/>
            </a:pPr>
            <a:r>
              <a:rPr lang="en-US" dirty="0"/>
              <a:t>13.0 Care Coordination</a:t>
            </a:r>
          </a:p>
          <a:p>
            <a:pPr marL="228600" indent="-228600">
              <a:buFont typeface="+mj-lt"/>
              <a:buAutoNum type="arabicPeriod"/>
            </a:pPr>
            <a:r>
              <a:rPr lang="en-US" dirty="0"/>
              <a:t>10.0 Community linkages</a:t>
            </a:r>
          </a:p>
          <a:p>
            <a:pPr marL="228600" indent="-228600">
              <a:buFont typeface="+mj-lt"/>
              <a:buAutoNum type="arabicPeriod"/>
            </a:pPr>
            <a:endParaRPr lang="en-US" dirty="0"/>
          </a:p>
          <a:p>
            <a:pPr marL="0" indent="0">
              <a:buFont typeface="+mj-lt"/>
              <a:buNone/>
            </a:pPr>
            <a:r>
              <a:rPr lang="en-US" dirty="0"/>
              <a:t>While you are reviewing these domains complete the following:</a:t>
            </a:r>
          </a:p>
          <a:p>
            <a:pPr marL="228600" indent="-228600">
              <a:buFont typeface="+mj-lt"/>
              <a:buAutoNum type="arabicPeriod"/>
            </a:pPr>
            <a:r>
              <a:rPr lang="en-US" dirty="0"/>
              <a:t>Identify how the capabilities fit into the provider delivered care management role.</a:t>
            </a:r>
          </a:p>
          <a:p>
            <a:pPr marL="228600" indent="-228600">
              <a:buFont typeface="+mj-lt"/>
              <a:buAutoNum type="arabicPeriod"/>
            </a:pPr>
            <a:r>
              <a:rPr lang="en-US" dirty="0"/>
              <a:t>Identify where there would be potential for provider delivered care management billing code use.</a:t>
            </a:r>
          </a:p>
          <a:p>
            <a:pPr marL="0" indent="0">
              <a:buFont typeface="+mj-lt"/>
              <a:buNone/>
            </a:pPr>
            <a:r>
              <a:rPr lang="en-US" dirty="0"/>
              <a:t>After you have completed this work, please be prepared to discuss your findings when you join the ZOOM live portion of the training.  </a:t>
            </a:r>
          </a:p>
          <a:p>
            <a:pPr marL="228600" indent="-228600">
              <a:buFont typeface="+mj-lt"/>
              <a:buAutoNum type="arabicPeriod"/>
            </a:pPr>
            <a:endParaRPr lang="en-US" dirty="0"/>
          </a:p>
        </p:txBody>
      </p:sp>
      <p:sp>
        <p:nvSpPr>
          <p:cNvPr id="4" name="Slide Number Placeholder 3"/>
          <p:cNvSpPr>
            <a:spLocks noGrp="1"/>
          </p:cNvSpPr>
          <p:nvPr>
            <p:ph type="sldNum" sz="quarter" idx="5"/>
          </p:nvPr>
        </p:nvSpPr>
        <p:spPr/>
        <p:txBody>
          <a:bodyPr/>
          <a:lstStyle/>
          <a:p>
            <a:fld id="{3EF94B55-C6E6-4185-BD40-BB392CB2D0A4}" type="slidenum">
              <a:rPr lang="en-US" smtClean="0"/>
              <a:t>16</a:t>
            </a:fld>
            <a:endParaRPr lang="en-US"/>
          </a:p>
        </p:txBody>
      </p:sp>
    </p:spTree>
    <p:extLst>
      <p:ext uri="{BB962C8B-B14F-4D97-AF65-F5344CB8AC3E}">
        <p14:creationId xmlns:p14="http://schemas.microsoft.com/office/powerpoint/2010/main" val="2555558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video, we will review the evolution of provider delivered care management.</a:t>
            </a:r>
          </a:p>
        </p:txBody>
      </p:sp>
      <p:sp>
        <p:nvSpPr>
          <p:cNvPr id="4" name="Slide Number Placeholder 3"/>
          <p:cNvSpPr>
            <a:spLocks noGrp="1"/>
          </p:cNvSpPr>
          <p:nvPr>
            <p:ph type="sldNum" sz="quarter" idx="5"/>
          </p:nvPr>
        </p:nvSpPr>
        <p:spPr/>
        <p:txBody>
          <a:bodyPr/>
          <a:lstStyle/>
          <a:p>
            <a:fld id="{3EF94B55-C6E6-4185-BD40-BB392CB2D0A4}" type="slidenum">
              <a:rPr lang="en-US" smtClean="0"/>
              <a:t>2</a:t>
            </a:fld>
            <a:endParaRPr lang="en-US"/>
          </a:p>
        </p:txBody>
      </p:sp>
    </p:spTree>
    <p:extLst>
      <p:ext uri="{BB962C8B-B14F-4D97-AF65-F5344CB8AC3E}">
        <p14:creationId xmlns:p14="http://schemas.microsoft.com/office/powerpoint/2010/main" val="508281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sz="1200" dirty="0">
                <a:solidFill>
                  <a:srgbClr val="000000"/>
                </a:solidFill>
                <a:latin typeface="Calibri" panose="020F0502020204030204" pitchFamily="34" charset="0"/>
              </a:rPr>
              <a:t>Blue Cross Blue Shield of Michigan r</a:t>
            </a:r>
            <a:r>
              <a:rPr lang="en-US" sz="1200" b="0" i="0" u="none" strike="noStrike" baseline="0" dirty="0">
                <a:solidFill>
                  <a:srgbClr val="000000"/>
                </a:solidFill>
                <a:latin typeface="Calibri" panose="020F0502020204030204" pitchFamily="34" charset="0"/>
              </a:rPr>
              <a:t>ealized transforming from care as usual to the Patient Centered Medical Home model could not be implemented overnight.</a:t>
            </a:r>
          </a:p>
          <a:p>
            <a:pPr lvl="1"/>
            <a:r>
              <a:rPr lang="en-US" sz="1200" b="0" i="0" u="none" strike="noStrike" baseline="0" dirty="0">
                <a:solidFill>
                  <a:srgbClr val="000000"/>
                </a:solidFill>
                <a:latin typeface="Calibri" panose="020F0502020204030204" pitchFamily="34" charset="0"/>
              </a:rPr>
              <a:t>Blue Cross Blue Shield of Michigan, in partnership with the PGIP community, developed 12 initiatives to support incremental implementation of Patient Centered Medical Home infrastructure and care processes. </a:t>
            </a:r>
          </a:p>
          <a:p>
            <a:pPr lvl="1"/>
            <a:r>
              <a:rPr lang="en-US" sz="1200" b="0" i="0" u="none" strike="noStrike" baseline="0" dirty="0">
                <a:solidFill>
                  <a:srgbClr val="000000"/>
                </a:solidFill>
                <a:latin typeface="Calibri" panose="020F0502020204030204" pitchFamily="34" charset="0"/>
              </a:rPr>
              <a:t>Each initiative focuses on a Patient Centered Medical Home domain of function and defines the set of capabilities that will enable practices to achieve the Patient Centered Medical Home vision for that domain of function. </a:t>
            </a:r>
            <a:endParaRPr lang="en-US" sz="2000" dirty="0"/>
          </a:p>
          <a:p>
            <a:endParaRPr lang="en-US" dirty="0"/>
          </a:p>
        </p:txBody>
      </p:sp>
      <p:sp>
        <p:nvSpPr>
          <p:cNvPr id="4" name="Slide Number Placeholder 3"/>
          <p:cNvSpPr>
            <a:spLocks noGrp="1"/>
          </p:cNvSpPr>
          <p:nvPr>
            <p:ph type="sldNum" sz="quarter" idx="5"/>
          </p:nvPr>
        </p:nvSpPr>
        <p:spPr/>
        <p:txBody>
          <a:bodyPr/>
          <a:lstStyle/>
          <a:p>
            <a:fld id="{3EF94B55-C6E6-4185-BD40-BB392CB2D0A4}" type="slidenum">
              <a:rPr lang="en-US" smtClean="0"/>
              <a:t>3</a:t>
            </a:fld>
            <a:endParaRPr lang="en-US"/>
          </a:p>
        </p:txBody>
      </p:sp>
    </p:spTree>
    <p:extLst>
      <p:ext uri="{BB962C8B-B14F-4D97-AF65-F5344CB8AC3E}">
        <p14:creationId xmlns:p14="http://schemas.microsoft.com/office/powerpoint/2010/main" val="20844147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start with an overview of the patient centered medical home model.  </a:t>
            </a:r>
          </a:p>
          <a:p>
            <a:r>
              <a:rPr lang="en-US" dirty="0"/>
              <a:t>This is a care delivery model in which patient treatment is coordinated through primary care physicians to ensure patients receive the necessary care when and where they need it, and in a manner they can use and understand.</a:t>
            </a:r>
          </a:p>
          <a:p>
            <a:r>
              <a:rPr lang="en-US" dirty="0"/>
              <a:t>The model enables specialist and sub-specialists, which includes behavioral health providers, to collaborate and coordinate care with primary care physicians to create highly functioning systems of care.  </a:t>
            </a:r>
          </a:p>
          <a:p>
            <a:r>
              <a:rPr lang="en-US" dirty="0"/>
              <a:t>The over all goals are:</a:t>
            </a:r>
          </a:p>
          <a:p>
            <a:pPr marL="228600" indent="-228600">
              <a:buFont typeface="+mj-lt"/>
              <a:buAutoNum type="arabicPeriod"/>
            </a:pPr>
            <a:r>
              <a:rPr lang="en-US" dirty="0"/>
              <a:t>To strengthen the role of the primary care provider in the delivery and coordination of health care.</a:t>
            </a:r>
          </a:p>
          <a:p>
            <a:pPr marL="228600" indent="-228600">
              <a:buFont typeface="+mj-lt"/>
              <a:buAutoNum type="arabicPeriod"/>
            </a:pPr>
            <a:r>
              <a:rPr lang="en-US" dirty="0"/>
              <a:t>Support population health management, which uses a variety of individual, organizational, and cultural interventions to help improve the illness and injury burden of defined populations.</a:t>
            </a:r>
          </a:p>
          <a:p>
            <a:pPr marL="228600" indent="-228600">
              <a:buFont typeface="+mj-lt"/>
              <a:buAutoNum type="arabicPeriod"/>
            </a:pPr>
            <a:r>
              <a:rPr lang="en-US" dirty="0"/>
              <a:t>Ensures effective communication, coordination and integration among all primary care providers and specialists, to include appropriate flow of patient care information and clear definitions of roles and responsibilities. </a:t>
            </a:r>
          </a:p>
        </p:txBody>
      </p:sp>
      <p:sp>
        <p:nvSpPr>
          <p:cNvPr id="4" name="Slide Number Placeholder 3"/>
          <p:cNvSpPr>
            <a:spLocks noGrp="1"/>
          </p:cNvSpPr>
          <p:nvPr>
            <p:ph type="sldNum" sz="quarter" idx="5"/>
          </p:nvPr>
        </p:nvSpPr>
        <p:spPr/>
        <p:txBody>
          <a:bodyPr/>
          <a:lstStyle/>
          <a:p>
            <a:fld id="{3EF94B55-C6E6-4185-BD40-BB392CB2D0A4}" type="slidenum">
              <a:rPr lang="en-US" smtClean="0"/>
              <a:t>4</a:t>
            </a:fld>
            <a:endParaRPr lang="en-US"/>
          </a:p>
        </p:txBody>
      </p:sp>
    </p:spTree>
    <p:extLst>
      <p:ext uri="{BB962C8B-B14F-4D97-AF65-F5344CB8AC3E}">
        <p14:creationId xmlns:p14="http://schemas.microsoft.com/office/powerpoint/2010/main" val="6280979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Where does Provider Delivered Care Management fit into the Patient Centered Medical Home history?</a:t>
            </a:r>
          </a:p>
          <a:p>
            <a:r>
              <a:rPr lang="en-US" dirty="0"/>
              <a:t>In 2010, a group of innovative physician organization and payer leaders coordinated efforts through the Center for Health and RT writing and analytics staff to apply for a Centers for Medicare and Medicaid Services grant, titled the, “Multi-Payer Advanced Primary Care Practice Demonstration Project.”  </a:t>
            </a:r>
          </a:p>
          <a:p>
            <a:r>
              <a:rPr lang="en-US" dirty="0"/>
              <a:t>Michigan’s project, known as the “Michigan Primary Care Transformation Demonstration Project,” or MIPCT, was a three year, multi-payer, statewide demonstration project.  </a:t>
            </a:r>
          </a:p>
          <a:p>
            <a:r>
              <a:rPr lang="en-US" dirty="0"/>
              <a:t>The aim was to reform primary care payment models and expand the capabilities of the state’s patient-centered medical homes. </a:t>
            </a:r>
          </a:p>
          <a:p>
            <a:r>
              <a:rPr lang="en-US" dirty="0"/>
              <a:t>The grant was approved and at the end of the 3 years, expanded 2 additional years.  Grant funding went through 2016. </a:t>
            </a:r>
          </a:p>
        </p:txBody>
      </p:sp>
      <p:sp>
        <p:nvSpPr>
          <p:cNvPr id="4" name="Slide Number Placeholder 3"/>
          <p:cNvSpPr>
            <a:spLocks noGrp="1"/>
          </p:cNvSpPr>
          <p:nvPr>
            <p:ph type="sldNum" sz="quarter" idx="5"/>
          </p:nvPr>
        </p:nvSpPr>
        <p:spPr/>
        <p:txBody>
          <a:bodyPr/>
          <a:lstStyle/>
          <a:p>
            <a:fld id="{3EF94B55-C6E6-4185-BD40-BB392CB2D0A4}" type="slidenum">
              <a:rPr lang="en-US" smtClean="0"/>
              <a:t>5</a:t>
            </a:fld>
            <a:endParaRPr lang="en-US"/>
          </a:p>
        </p:txBody>
      </p:sp>
    </p:spTree>
    <p:extLst>
      <p:ext uri="{BB962C8B-B14F-4D97-AF65-F5344CB8AC3E}">
        <p14:creationId xmlns:p14="http://schemas.microsoft.com/office/powerpoint/2010/main" val="51924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Included in the MICMT model was the development of a new role, known as Provider Delivered Care Management or PDCM.  For this new role, the MICMT model included funding to train the PDCM staff and the use of billing codes to offset the cost of employing these new roles.  </a:t>
            </a:r>
          </a:p>
          <a:p>
            <a:r>
              <a:rPr lang="en-US" dirty="0"/>
              <a:t>PDCM served as a framework of the care manager role and expectations of the role being part of the patient centered medical home.  </a:t>
            </a:r>
          </a:p>
          <a:p>
            <a:r>
              <a:rPr lang="en-US" dirty="0"/>
              <a:t>The PDCM enrollment included the following:</a:t>
            </a:r>
          </a:p>
          <a:p>
            <a:pPr marL="228600" indent="-228600">
              <a:buFont typeface="+mj-lt"/>
              <a:buAutoNum type="arabicPeriod"/>
            </a:pPr>
            <a:r>
              <a:rPr lang="en-US" dirty="0"/>
              <a:t>Having provider agreement for the patient to participate in provider delivered care management</a:t>
            </a:r>
          </a:p>
          <a:p>
            <a:pPr marL="228600" indent="-228600">
              <a:buFont typeface="+mj-lt"/>
              <a:buAutoNum type="arabicPeriod"/>
            </a:pPr>
            <a:r>
              <a:rPr lang="en-US" dirty="0"/>
              <a:t>Development of a patient-center plan of care</a:t>
            </a:r>
          </a:p>
          <a:p>
            <a:pPr marL="228600" indent="-228600">
              <a:buFont typeface="+mj-lt"/>
              <a:buAutoNum type="arabicPeriod"/>
            </a:pPr>
            <a:r>
              <a:rPr lang="en-US" dirty="0"/>
              <a:t>As a result of participating in provider delivered care management, there would be an expectation of improved outcomes and decreased cost.</a:t>
            </a:r>
          </a:p>
        </p:txBody>
      </p:sp>
      <p:sp>
        <p:nvSpPr>
          <p:cNvPr id="4" name="Slide Number Placeholder 3"/>
          <p:cNvSpPr>
            <a:spLocks noGrp="1"/>
          </p:cNvSpPr>
          <p:nvPr>
            <p:ph type="sldNum" sz="quarter" idx="5"/>
          </p:nvPr>
        </p:nvSpPr>
        <p:spPr/>
        <p:txBody>
          <a:bodyPr/>
          <a:lstStyle/>
          <a:p>
            <a:fld id="{3EF94B55-C6E6-4185-BD40-BB392CB2D0A4}" type="slidenum">
              <a:rPr lang="en-US" smtClean="0"/>
              <a:t>6</a:t>
            </a:fld>
            <a:endParaRPr lang="en-US"/>
          </a:p>
        </p:txBody>
      </p:sp>
    </p:spTree>
    <p:extLst>
      <p:ext uri="{BB962C8B-B14F-4D97-AF65-F5344CB8AC3E}">
        <p14:creationId xmlns:p14="http://schemas.microsoft.com/office/powerpoint/2010/main" val="1570217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overall goals of provider delivered care management is to provide patient education when and where needed, care coordination to ensure smooth transitions and any other support services needing addressed.</a:t>
            </a:r>
          </a:p>
          <a:p>
            <a:r>
              <a:rPr lang="en-US" dirty="0"/>
              <a:t>The program design was to assist patients who have chronic conditions to ensure they are positioned to be successful in their health goals.</a:t>
            </a:r>
          </a:p>
        </p:txBody>
      </p:sp>
      <p:sp>
        <p:nvSpPr>
          <p:cNvPr id="4" name="Slide Number Placeholder 3"/>
          <p:cNvSpPr>
            <a:spLocks noGrp="1"/>
          </p:cNvSpPr>
          <p:nvPr>
            <p:ph type="sldNum" sz="quarter" idx="5"/>
          </p:nvPr>
        </p:nvSpPr>
        <p:spPr/>
        <p:txBody>
          <a:bodyPr/>
          <a:lstStyle/>
          <a:p>
            <a:fld id="{3EF94B55-C6E6-4185-BD40-BB392CB2D0A4}" type="slidenum">
              <a:rPr lang="en-US" smtClean="0"/>
              <a:t>7</a:t>
            </a:fld>
            <a:endParaRPr lang="en-US"/>
          </a:p>
        </p:txBody>
      </p:sp>
    </p:spTree>
    <p:extLst>
      <p:ext uri="{BB962C8B-B14F-4D97-AF65-F5344CB8AC3E}">
        <p14:creationId xmlns:p14="http://schemas.microsoft.com/office/powerpoint/2010/main" val="19032058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the MICMT grant expired, a new grant was awarded to the state of Michigan.  This was the State Innovation Model grant, known as the SIM grant.  </a:t>
            </a:r>
          </a:p>
          <a:p>
            <a:r>
              <a:rPr lang="en-US" dirty="0"/>
              <a:t>The SIM grant focus was on development and testing of multi-payer health care payment and service delivery models to achieve the following:</a:t>
            </a:r>
          </a:p>
          <a:p>
            <a:pPr marL="228600" indent="-228600">
              <a:buFont typeface="+mj-lt"/>
              <a:buAutoNum type="arabicPeriod"/>
            </a:pPr>
            <a:r>
              <a:rPr lang="en-US" dirty="0"/>
              <a:t>Better care coordination</a:t>
            </a:r>
          </a:p>
          <a:p>
            <a:pPr marL="228600" indent="-228600">
              <a:buFont typeface="+mj-lt"/>
              <a:buAutoNum type="arabicPeriod"/>
            </a:pPr>
            <a:r>
              <a:rPr lang="en-US" dirty="0"/>
              <a:t>Lower cost</a:t>
            </a:r>
          </a:p>
          <a:p>
            <a:pPr marL="228600" indent="-228600">
              <a:buFont typeface="+mj-lt"/>
              <a:buAutoNum type="arabicPeriod"/>
            </a:pPr>
            <a:r>
              <a:rPr lang="en-US" dirty="0"/>
              <a:t>Improved health outcomes</a:t>
            </a:r>
          </a:p>
          <a:p>
            <a:pPr marL="0" indent="0">
              <a:buFont typeface="+mj-lt"/>
              <a:buNone/>
            </a:pPr>
            <a:r>
              <a:rPr lang="en-US" dirty="0"/>
              <a:t>All very similar to the MICMT grant.  </a:t>
            </a:r>
          </a:p>
          <a:p>
            <a:pPr marL="0" indent="0">
              <a:buFont typeface="+mj-lt"/>
              <a:buNone/>
            </a:pPr>
            <a:r>
              <a:rPr lang="en-US" dirty="0"/>
              <a:t>The primary outcome of the SIM grant was technology awareness and developments for electronic transfer and transparency of information sharing across healthcare providers, community services, behavioral health entities and from hospital to primary care admission discharge transfer notifications of admissions and discharges.</a:t>
            </a:r>
          </a:p>
          <a:p>
            <a:pPr marL="0" indent="0">
              <a:buFont typeface="+mj-lt"/>
              <a:buNone/>
            </a:pPr>
            <a:r>
              <a:rPr lang="en-US" dirty="0"/>
              <a:t>The SIM model also expanded the care manager role to include care coordinators.  Care coordinators could be primary care population health coordinators and or community health workers.</a:t>
            </a:r>
          </a:p>
          <a:p>
            <a:pPr marL="228600" indent="-228600">
              <a:buFont typeface="+mj-lt"/>
              <a:buAutoNum type="arabicPeriod"/>
            </a:pPr>
            <a:endParaRPr lang="en-US" dirty="0"/>
          </a:p>
        </p:txBody>
      </p:sp>
      <p:sp>
        <p:nvSpPr>
          <p:cNvPr id="4" name="Slide Number Placeholder 3"/>
          <p:cNvSpPr>
            <a:spLocks noGrp="1"/>
          </p:cNvSpPr>
          <p:nvPr>
            <p:ph type="sldNum" sz="quarter" idx="5"/>
          </p:nvPr>
        </p:nvSpPr>
        <p:spPr/>
        <p:txBody>
          <a:bodyPr/>
          <a:lstStyle/>
          <a:p>
            <a:fld id="{3EF94B55-C6E6-4185-BD40-BB392CB2D0A4}" type="slidenum">
              <a:rPr lang="en-US" smtClean="0"/>
              <a:t>8</a:t>
            </a:fld>
            <a:endParaRPr lang="en-US"/>
          </a:p>
        </p:txBody>
      </p:sp>
    </p:spTree>
    <p:extLst>
      <p:ext uri="{BB962C8B-B14F-4D97-AF65-F5344CB8AC3E}">
        <p14:creationId xmlns:p14="http://schemas.microsoft.com/office/powerpoint/2010/main" val="30184770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summary, PDCM developed from the Blue Cross Blue </a:t>
            </a:r>
            <a:r>
              <a:rPr lang="en-US" dirty="0" err="1"/>
              <a:t>Shielf</a:t>
            </a:r>
            <a:r>
              <a:rPr lang="en-US" dirty="0"/>
              <a:t> of Michigan Patient-Centered Medical Home model.  Patient Centered Medical Home is fundamental to the Provider Delivered Care Management (PDCM) program.  </a:t>
            </a:r>
          </a:p>
          <a:p>
            <a:r>
              <a:rPr lang="en-US" dirty="0"/>
              <a:t>PDCM is a funding source to help sustain care management that is delivered in the physician’s office, provided by trained care team members in conjunction with the patients physician.</a:t>
            </a:r>
          </a:p>
          <a:p>
            <a:r>
              <a:rPr lang="en-US" dirty="0"/>
              <a:t>PDCM ensures patients with chronic conditions receive effective and efficient care.  As a result, this will lead to better outcomes and lower costs for </a:t>
            </a:r>
            <a:r>
              <a:rPr lang="en-US" dirty="0" err="1"/>
              <a:t>pateints</a:t>
            </a:r>
            <a:r>
              <a:rPr lang="en-US" dirty="0"/>
              <a:t>. </a:t>
            </a:r>
          </a:p>
        </p:txBody>
      </p:sp>
      <p:sp>
        <p:nvSpPr>
          <p:cNvPr id="4" name="Slide Number Placeholder 3"/>
          <p:cNvSpPr>
            <a:spLocks noGrp="1"/>
          </p:cNvSpPr>
          <p:nvPr>
            <p:ph type="sldNum" sz="quarter" idx="5"/>
          </p:nvPr>
        </p:nvSpPr>
        <p:spPr/>
        <p:txBody>
          <a:bodyPr/>
          <a:lstStyle/>
          <a:p>
            <a:fld id="{3EF94B55-C6E6-4185-BD40-BB392CB2D0A4}" type="slidenum">
              <a:rPr lang="en-US" smtClean="0"/>
              <a:t>9</a:t>
            </a:fld>
            <a:endParaRPr lang="en-US"/>
          </a:p>
        </p:txBody>
      </p:sp>
    </p:spTree>
    <p:extLst>
      <p:ext uri="{BB962C8B-B14F-4D97-AF65-F5344CB8AC3E}">
        <p14:creationId xmlns:p14="http://schemas.microsoft.com/office/powerpoint/2010/main" val="15984766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F4A92-07FA-5BD7-BE0B-83D8D1B613A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08ABD63-BF3E-82BD-0318-3643F4F51D8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5B5370-E341-FA25-8ED1-D1785741F696}"/>
              </a:ext>
            </a:extLst>
          </p:cNvPr>
          <p:cNvSpPr>
            <a:spLocks noGrp="1"/>
          </p:cNvSpPr>
          <p:nvPr>
            <p:ph type="dt" sz="half" idx="10"/>
          </p:nvPr>
        </p:nvSpPr>
        <p:spPr/>
        <p:txBody>
          <a:bodyPr/>
          <a:lstStyle/>
          <a:p>
            <a:fld id="{CEAB2226-BDAB-4153-A482-94DA3816044D}" type="datetimeFigureOut">
              <a:rPr lang="en-US" smtClean="0"/>
              <a:t>12/4/2024</a:t>
            </a:fld>
            <a:endParaRPr lang="en-US"/>
          </a:p>
        </p:txBody>
      </p:sp>
      <p:sp>
        <p:nvSpPr>
          <p:cNvPr id="5" name="Footer Placeholder 4">
            <a:extLst>
              <a:ext uri="{FF2B5EF4-FFF2-40B4-BE49-F238E27FC236}">
                <a16:creationId xmlns:a16="http://schemas.microsoft.com/office/drawing/2014/main" id="{88B6DB79-4B81-5EB4-8259-8C0A33D356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4E2FE0-FD18-F3A4-7D70-6F4D27141BF6}"/>
              </a:ext>
            </a:extLst>
          </p:cNvPr>
          <p:cNvSpPr>
            <a:spLocks noGrp="1"/>
          </p:cNvSpPr>
          <p:nvPr>
            <p:ph type="sldNum" sz="quarter" idx="12"/>
          </p:nvPr>
        </p:nvSpPr>
        <p:spPr/>
        <p:txBody>
          <a:bodyPr/>
          <a:lstStyle/>
          <a:p>
            <a:fld id="{F64AFF93-C700-47DD-8A22-18A71402962E}" type="slidenum">
              <a:rPr lang="en-US" smtClean="0"/>
              <a:t>‹#›</a:t>
            </a:fld>
            <a:endParaRPr lang="en-US"/>
          </a:p>
        </p:txBody>
      </p:sp>
    </p:spTree>
    <p:extLst>
      <p:ext uri="{BB962C8B-B14F-4D97-AF65-F5344CB8AC3E}">
        <p14:creationId xmlns:p14="http://schemas.microsoft.com/office/powerpoint/2010/main" val="2361087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0E1A2-D98A-4E57-B9B8-B9408B75D6F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1994A5-8A76-E264-02B6-03B2D922D82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4FEA58-1D52-527D-43AE-76F0C3CE7D78}"/>
              </a:ext>
            </a:extLst>
          </p:cNvPr>
          <p:cNvSpPr>
            <a:spLocks noGrp="1"/>
          </p:cNvSpPr>
          <p:nvPr>
            <p:ph type="dt" sz="half" idx="10"/>
          </p:nvPr>
        </p:nvSpPr>
        <p:spPr/>
        <p:txBody>
          <a:bodyPr/>
          <a:lstStyle/>
          <a:p>
            <a:fld id="{CEAB2226-BDAB-4153-A482-94DA3816044D}" type="datetimeFigureOut">
              <a:rPr lang="en-US" smtClean="0"/>
              <a:t>12/4/2024</a:t>
            </a:fld>
            <a:endParaRPr lang="en-US"/>
          </a:p>
        </p:txBody>
      </p:sp>
      <p:sp>
        <p:nvSpPr>
          <p:cNvPr id="5" name="Footer Placeholder 4">
            <a:extLst>
              <a:ext uri="{FF2B5EF4-FFF2-40B4-BE49-F238E27FC236}">
                <a16:creationId xmlns:a16="http://schemas.microsoft.com/office/drawing/2014/main" id="{1F00429F-6A1B-73A6-8ACC-F874D247AC3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552616-093C-7CAF-2B43-9719995D1D68}"/>
              </a:ext>
            </a:extLst>
          </p:cNvPr>
          <p:cNvSpPr>
            <a:spLocks noGrp="1"/>
          </p:cNvSpPr>
          <p:nvPr>
            <p:ph type="sldNum" sz="quarter" idx="12"/>
          </p:nvPr>
        </p:nvSpPr>
        <p:spPr/>
        <p:txBody>
          <a:bodyPr/>
          <a:lstStyle/>
          <a:p>
            <a:fld id="{F64AFF93-C700-47DD-8A22-18A71402962E}" type="slidenum">
              <a:rPr lang="en-US" smtClean="0"/>
              <a:t>‹#›</a:t>
            </a:fld>
            <a:endParaRPr lang="en-US"/>
          </a:p>
        </p:txBody>
      </p:sp>
    </p:spTree>
    <p:extLst>
      <p:ext uri="{BB962C8B-B14F-4D97-AF65-F5344CB8AC3E}">
        <p14:creationId xmlns:p14="http://schemas.microsoft.com/office/powerpoint/2010/main" val="154025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F79B43-B029-77AC-D9B1-BC67F3081D4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31EC788-8133-5FEC-F152-9CEEFAD5D9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E9F899-A9B7-7A42-389B-08C410A83EA9}"/>
              </a:ext>
            </a:extLst>
          </p:cNvPr>
          <p:cNvSpPr>
            <a:spLocks noGrp="1"/>
          </p:cNvSpPr>
          <p:nvPr>
            <p:ph type="dt" sz="half" idx="10"/>
          </p:nvPr>
        </p:nvSpPr>
        <p:spPr/>
        <p:txBody>
          <a:bodyPr/>
          <a:lstStyle/>
          <a:p>
            <a:fld id="{CEAB2226-BDAB-4153-A482-94DA3816044D}" type="datetimeFigureOut">
              <a:rPr lang="en-US" smtClean="0"/>
              <a:t>12/4/2024</a:t>
            </a:fld>
            <a:endParaRPr lang="en-US"/>
          </a:p>
        </p:txBody>
      </p:sp>
      <p:sp>
        <p:nvSpPr>
          <p:cNvPr id="5" name="Footer Placeholder 4">
            <a:extLst>
              <a:ext uri="{FF2B5EF4-FFF2-40B4-BE49-F238E27FC236}">
                <a16:creationId xmlns:a16="http://schemas.microsoft.com/office/drawing/2014/main" id="{7279BFFE-1A91-3887-02B5-08F7FB61B4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B1361BC-3A2E-A379-545D-40E0F8044FBE}"/>
              </a:ext>
            </a:extLst>
          </p:cNvPr>
          <p:cNvSpPr>
            <a:spLocks noGrp="1"/>
          </p:cNvSpPr>
          <p:nvPr>
            <p:ph type="sldNum" sz="quarter" idx="12"/>
          </p:nvPr>
        </p:nvSpPr>
        <p:spPr/>
        <p:txBody>
          <a:bodyPr/>
          <a:lstStyle/>
          <a:p>
            <a:fld id="{F64AFF93-C700-47DD-8A22-18A71402962E}" type="slidenum">
              <a:rPr lang="en-US" smtClean="0"/>
              <a:t>‹#›</a:t>
            </a:fld>
            <a:endParaRPr lang="en-US"/>
          </a:p>
        </p:txBody>
      </p:sp>
    </p:spTree>
    <p:extLst>
      <p:ext uri="{BB962C8B-B14F-4D97-AF65-F5344CB8AC3E}">
        <p14:creationId xmlns:p14="http://schemas.microsoft.com/office/powerpoint/2010/main" val="2945687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1ADF07-AEE6-477E-FD67-7E0AC25052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7A5A1C1-69CB-8EF0-4647-DEDD0B6253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532F28-A788-4E8A-4D65-72A0718493ED}"/>
              </a:ext>
            </a:extLst>
          </p:cNvPr>
          <p:cNvSpPr>
            <a:spLocks noGrp="1"/>
          </p:cNvSpPr>
          <p:nvPr>
            <p:ph type="dt" sz="half" idx="10"/>
          </p:nvPr>
        </p:nvSpPr>
        <p:spPr/>
        <p:txBody>
          <a:bodyPr/>
          <a:lstStyle/>
          <a:p>
            <a:fld id="{CEAB2226-BDAB-4153-A482-94DA3816044D}" type="datetimeFigureOut">
              <a:rPr lang="en-US" smtClean="0"/>
              <a:t>12/4/2024</a:t>
            </a:fld>
            <a:endParaRPr lang="en-US"/>
          </a:p>
        </p:txBody>
      </p:sp>
      <p:sp>
        <p:nvSpPr>
          <p:cNvPr id="5" name="Footer Placeholder 4">
            <a:extLst>
              <a:ext uri="{FF2B5EF4-FFF2-40B4-BE49-F238E27FC236}">
                <a16:creationId xmlns:a16="http://schemas.microsoft.com/office/drawing/2014/main" id="{F47237CD-7694-A2B1-7D5F-34CAB15DFB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650EA7-C502-1963-1E74-9B1A49A62F94}"/>
              </a:ext>
            </a:extLst>
          </p:cNvPr>
          <p:cNvSpPr>
            <a:spLocks noGrp="1"/>
          </p:cNvSpPr>
          <p:nvPr>
            <p:ph type="sldNum" sz="quarter" idx="12"/>
          </p:nvPr>
        </p:nvSpPr>
        <p:spPr/>
        <p:txBody>
          <a:bodyPr/>
          <a:lstStyle/>
          <a:p>
            <a:fld id="{F64AFF93-C700-47DD-8A22-18A71402962E}" type="slidenum">
              <a:rPr lang="en-US" smtClean="0"/>
              <a:t>‹#›</a:t>
            </a:fld>
            <a:endParaRPr lang="en-US"/>
          </a:p>
        </p:txBody>
      </p:sp>
    </p:spTree>
    <p:extLst>
      <p:ext uri="{BB962C8B-B14F-4D97-AF65-F5344CB8AC3E}">
        <p14:creationId xmlns:p14="http://schemas.microsoft.com/office/powerpoint/2010/main" val="1594398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DAE8B-42F6-6FC1-0BDC-E481B3FC08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88ECE6E-A799-DB55-936B-9E3A590D5DA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77CA7A0-D1A9-18EC-ECE9-35D4F3FAD45C}"/>
              </a:ext>
            </a:extLst>
          </p:cNvPr>
          <p:cNvSpPr>
            <a:spLocks noGrp="1"/>
          </p:cNvSpPr>
          <p:nvPr>
            <p:ph type="dt" sz="half" idx="10"/>
          </p:nvPr>
        </p:nvSpPr>
        <p:spPr/>
        <p:txBody>
          <a:bodyPr/>
          <a:lstStyle/>
          <a:p>
            <a:fld id="{CEAB2226-BDAB-4153-A482-94DA3816044D}" type="datetimeFigureOut">
              <a:rPr lang="en-US" smtClean="0"/>
              <a:t>12/4/2024</a:t>
            </a:fld>
            <a:endParaRPr lang="en-US"/>
          </a:p>
        </p:txBody>
      </p:sp>
      <p:sp>
        <p:nvSpPr>
          <p:cNvPr id="5" name="Footer Placeholder 4">
            <a:extLst>
              <a:ext uri="{FF2B5EF4-FFF2-40B4-BE49-F238E27FC236}">
                <a16:creationId xmlns:a16="http://schemas.microsoft.com/office/drawing/2014/main" id="{5F13BDBE-E930-50F7-332F-E27074DF02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9D5319-47F7-3645-8AA5-4CA38F90ED6D}"/>
              </a:ext>
            </a:extLst>
          </p:cNvPr>
          <p:cNvSpPr>
            <a:spLocks noGrp="1"/>
          </p:cNvSpPr>
          <p:nvPr>
            <p:ph type="sldNum" sz="quarter" idx="12"/>
          </p:nvPr>
        </p:nvSpPr>
        <p:spPr/>
        <p:txBody>
          <a:bodyPr/>
          <a:lstStyle/>
          <a:p>
            <a:fld id="{F64AFF93-C700-47DD-8A22-18A71402962E}" type="slidenum">
              <a:rPr lang="en-US" smtClean="0"/>
              <a:t>‹#›</a:t>
            </a:fld>
            <a:endParaRPr lang="en-US"/>
          </a:p>
        </p:txBody>
      </p:sp>
    </p:spTree>
    <p:extLst>
      <p:ext uri="{BB962C8B-B14F-4D97-AF65-F5344CB8AC3E}">
        <p14:creationId xmlns:p14="http://schemas.microsoft.com/office/powerpoint/2010/main" val="24810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B7379-8C12-19DB-6032-1046DC8032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812536-C230-0EF5-0456-3C58A3915C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8B7554E-75C7-AF31-9D01-D4100CA283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C65A5F9-84D6-FACC-DF8C-AE663EA32826}"/>
              </a:ext>
            </a:extLst>
          </p:cNvPr>
          <p:cNvSpPr>
            <a:spLocks noGrp="1"/>
          </p:cNvSpPr>
          <p:nvPr>
            <p:ph type="dt" sz="half" idx="10"/>
          </p:nvPr>
        </p:nvSpPr>
        <p:spPr/>
        <p:txBody>
          <a:bodyPr/>
          <a:lstStyle/>
          <a:p>
            <a:fld id="{CEAB2226-BDAB-4153-A482-94DA3816044D}" type="datetimeFigureOut">
              <a:rPr lang="en-US" smtClean="0"/>
              <a:t>12/4/2024</a:t>
            </a:fld>
            <a:endParaRPr lang="en-US"/>
          </a:p>
        </p:txBody>
      </p:sp>
      <p:sp>
        <p:nvSpPr>
          <p:cNvPr id="6" name="Footer Placeholder 5">
            <a:extLst>
              <a:ext uri="{FF2B5EF4-FFF2-40B4-BE49-F238E27FC236}">
                <a16:creationId xmlns:a16="http://schemas.microsoft.com/office/drawing/2014/main" id="{7B4D189A-EA6A-2BB1-00D9-BE55EDDAE0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19787D-5EAF-E468-1EB4-266B4EB09CA0}"/>
              </a:ext>
            </a:extLst>
          </p:cNvPr>
          <p:cNvSpPr>
            <a:spLocks noGrp="1"/>
          </p:cNvSpPr>
          <p:nvPr>
            <p:ph type="sldNum" sz="quarter" idx="12"/>
          </p:nvPr>
        </p:nvSpPr>
        <p:spPr/>
        <p:txBody>
          <a:bodyPr/>
          <a:lstStyle/>
          <a:p>
            <a:fld id="{F64AFF93-C700-47DD-8A22-18A71402962E}" type="slidenum">
              <a:rPr lang="en-US" smtClean="0"/>
              <a:t>‹#›</a:t>
            </a:fld>
            <a:endParaRPr lang="en-US"/>
          </a:p>
        </p:txBody>
      </p:sp>
    </p:spTree>
    <p:extLst>
      <p:ext uri="{BB962C8B-B14F-4D97-AF65-F5344CB8AC3E}">
        <p14:creationId xmlns:p14="http://schemas.microsoft.com/office/powerpoint/2010/main" val="753664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3A310-C1F1-6A8B-491C-EBC34426DB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DD3D3F9-EB7D-D7C4-1304-F4B66175DE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9C55A9-E8BC-9164-6377-675383C0BB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07515D0-1D7C-15BB-5917-4894B94466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275970D-3C9D-7248-72DB-AFC8F4033D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C7E6FD9-5E08-254E-551B-E9FEC4E64A27}"/>
              </a:ext>
            </a:extLst>
          </p:cNvPr>
          <p:cNvSpPr>
            <a:spLocks noGrp="1"/>
          </p:cNvSpPr>
          <p:nvPr>
            <p:ph type="dt" sz="half" idx="10"/>
          </p:nvPr>
        </p:nvSpPr>
        <p:spPr/>
        <p:txBody>
          <a:bodyPr/>
          <a:lstStyle/>
          <a:p>
            <a:fld id="{CEAB2226-BDAB-4153-A482-94DA3816044D}" type="datetimeFigureOut">
              <a:rPr lang="en-US" smtClean="0"/>
              <a:t>12/4/2024</a:t>
            </a:fld>
            <a:endParaRPr lang="en-US"/>
          </a:p>
        </p:txBody>
      </p:sp>
      <p:sp>
        <p:nvSpPr>
          <p:cNvPr id="8" name="Footer Placeholder 7">
            <a:extLst>
              <a:ext uri="{FF2B5EF4-FFF2-40B4-BE49-F238E27FC236}">
                <a16:creationId xmlns:a16="http://schemas.microsoft.com/office/drawing/2014/main" id="{78C1B265-2753-1A4F-6A5B-39866E5B773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15699E0-C719-A39F-3014-26DE0132E780}"/>
              </a:ext>
            </a:extLst>
          </p:cNvPr>
          <p:cNvSpPr>
            <a:spLocks noGrp="1"/>
          </p:cNvSpPr>
          <p:nvPr>
            <p:ph type="sldNum" sz="quarter" idx="12"/>
          </p:nvPr>
        </p:nvSpPr>
        <p:spPr/>
        <p:txBody>
          <a:bodyPr/>
          <a:lstStyle/>
          <a:p>
            <a:fld id="{F64AFF93-C700-47DD-8A22-18A71402962E}" type="slidenum">
              <a:rPr lang="en-US" smtClean="0"/>
              <a:t>‹#›</a:t>
            </a:fld>
            <a:endParaRPr lang="en-US"/>
          </a:p>
        </p:txBody>
      </p:sp>
    </p:spTree>
    <p:extLst>
      <p:ext uri="{BB962C8B-B14F-4D97-AF65-F5344CB8AC3E}">
        <p14:creationId xmlns:p14="http://schemas.microsoft.com/office/powerpoint/2010/main" val="1864486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8DEB8C-96E7-B46D-5BAF-C4D1F109EE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1DBA5F3-39FB-5C80-279F-D4253060EDAA}"/>
              </a:ext>
            </a:extLst>
          </p:cNvPr>
          <p:cNvSpPr>
            <a:spLocks noGrp="1"/>
          </p:cNvSpPr>
          <p:nvPr>
            <p:ph type="dt" sz="half" idx="10"/>
          </p:nvPr>
        </p:nvSpPr>
        <p:spPr/>
        <p:txBody>
          <a:bodyPr/>
          <a:lstStyle/>
          <a:p>
            <a:fld id="{CEAB2226-BDAB-4153-A482-94DA3816044D}" type="datetimeFigureOut">
              <a:rPr lang="en-US" smtClean="0"/>
              <a:t>12/4/2024</a:t>
            </a:fld>
            <a:endParaRPr lang="en-US"/>
          </a:p>
        </p:txBody>
      </p:sp>
      <p:sp>
        <p:nvSpPr>
          <p:cNvPr id="4" name="Footer Placeholder 3">
            <a:extLst>
              <a:ext uri="{FF2B5EF4-FFF2-40B4-BE49-F238E27FC236}">
                <a16:creationId xmlns:a16="http://schemas.microsoft.com/office/drawing/2014/main" id="{DDF8FACE-E456-CA05-486D-00B2DB0E669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38EAC6-F89B-7275-E02F-C06AA81BEFED}"/>
              </a:ext>
            </a:extLst>
          </p:cNvPr>
          <p:cNvSpPr>
            <a:spLocks noGrp="1"/>
          </p:cNvSpPr>
          <p:nvPr>
            <p:ph type="sldNum" sz="quarter" idx="12"/>
          </p:nvPr>
        </p:nvSpPr>
        <p:spPr/>
        <p:txBody>
          <a:bodyPr/>
          <a:lstStyle/>
          <a:p>
            <a:fld id="{F64AFF93-C700-47DD-8A22-18A71402962E}" type="slidenum">
              <a:rPr lang="en-US" smtClean="0"/>
              <a:t>‹#›</a:t>
            </a:fld>
            <a:endParaRPr lang="en-US"/>
          </a:p>
        </p:txBody>
      </p:sp>
    </p:spTree>
    <p:extLst>
      <p:ext uri="{BB962C8B-B14F-4D97-AF65-F5344CB8AC3E}">
        <p14:creationId xmlns:p14="http://schemas.microsoft.com/office/powerpoint/2010/main" val="3650170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7D4B0F-82DC-E9B8-332F-DA0C28003BEE}"/>
              </a:ext>
            </a:extLst>
          </p:cNvPr>
          <p:cNvSpPr>
            <a:spLocks noGrp="1"/>
          </p:cNvSpPr>
          <p:nvPr>
            <p:ph type="dt" sz="half" idx="10"/>
          </p:nvPr>
        </p:nvSpPr>
        <p:spPr/>
        <p:txBody>
          <a:bodyPr/>
          <a:lstStyle/>
          <a:p>
            <a:fld id="{CEAB2226-BDAB-4153-A482-94DA3816044D}" type="datetimeFigureOut">
              <a:rPr lang="en-US" smtClean="0"/>
              <a:t>12/4/2024</a:t>
            </a:fld>
            <a:endParaRPr lang="en-US"/>
          </a:p>
        </p:txBody>
      </p:sp>
      <p:sp>
        <p:nvSpPr>
          <p:cNvPr id="3" name="Footer Placeholder 2">
            <a:extLst>
              <a:ext uri="{FF2B5EF4-FFF2-40B4-BE49-F238E27FC236}">
                <a16:creationId xmlns:a16="http://schemas.microsoft.com/office/drawing/2014/main" id="{5F1BD0A7-5841-2165-099C-C9A99790B4E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A0574BF-DBA6-1FCB-D7FD-8E7E281E2B36}"/>
              </a:ext>
            </a:extLst>
          </p:cNvPr>
          <p:cNvSpPr>
            <a:spLocks noGrp="1"/>
          </p:cNvSpPr>
          <p:nvPr>
            <p:ph type="sldNum" sz="quarter" idx="12"/>
          </p:nvPr>
        </p:nvSpPr>
        <p:spPr/>
        <p:txBody>
          <a:bodyPr/>
          <a:lstStyle/>
          <a:p>
            <a:fld id="{F64AFF93-C700-47DD-8A22-18A71402962E}" type="slidenum">
              <a:rPr lang="en-US" smtClean="0"/>
              <a:t>‹#›</a:t>
            </a:fld>
            <a:endParaRPr lang="en-US"/>
          </a:p>
        </p:txBody>
      </p:sp>
    </p:spTree>
    <p:extLst>
      <p:ext uri="{BB962C8B-B14F-4D97-AF65-F5344CB8AC3E}">
        <p14:creationId xmlns:p14="http://schemas.microsoft.com/office/powerpoint/2010/main" val="2637872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C8D3B-8335-1BCB-F659-5E5116D0A1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27FAEC4-0CD0-FAB2-1F51-CD29E326C6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91D8108-0EFD-F6A7-F616-2D4D40D01B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C4FC30-3FC2-801E-271C-F460DE6496EE}"/>
              </a:ext>
            </a:extLst>
          </p:cNvPr>
          <p:cNvSpPr>
            <a:spLocks noGrp="1"/>
          </p:cNvSpPr>
          <p:nvPr>
            <p:ph type="dt" sz="half" idx="10"/>
          </p:nvPr>
        </p:nvSpPr>
        <p:spPr/>
        <p:txBody>
          <a:bodyPr/>
          <a:lstStyle/>
          <a:p>
            <a:fld id="{CEAB2226-BDAB-4153-A482-94DA3816044D}" type="datetimeFigureOut">
              <a:rPr lang="en-US" smtClean="0"/>
              <a:t>12/4/2024</a:t>
            </a:fld>
            <a:endParaRPr lang="en-US"/>
          </a:p>
        </p:txBody>
      </p:sp>
      <p:sp>
        <p:nvSpPr>
          <p:cNvPr id="6" name="Footer Placeholder 5">
            <a:extLst>
              <a:ext uri="{FF2B5EF4-FFF2-40B4-BE49-F238E27FC236}">
                <a16:creationId xmlns:a16="http://schemas.microsoft.com/office/drawing/2014/main" id="{E40B53AB-39A0-0980-8585-4DDA9B4DAD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818A06-05E2-F382-4657-09464B2DA38D}"/>
              </a:ext>
            </a:extLst>
          </p:cNvPr>
          <p:cNvSpPr>
            <a:spLocks noGrp="1"/>
          </p:cNvSpPr>
          <p:nvPr>
            <p:ph type="sldNum" sz="quarter" idx="12"/>
          </p:nvPr>
        </p:nvSpPr>
        <p:spPr/>
        <p:txBody>
          <a:bodyPr/>
          <a:lstStyle/>
          <a:p>
            <a:fld id="{F64AFF93-C700-47DD-8A22-18A71402962E}" type="slidenum">
              <a:rPr lang="en-US" smtClean="0"/>
              <a:t>‹#›</a:t>
            </a:fld>
            <a:endParaRPr lang="en-US"/>
          </a:p>
        </p:txBody>
      </p:sp>
    </p:spTree>
    <p:extLst>
      <p:ext uri="{BB962C8B-B14F-4D97-AF65-F5344CB8AC3E}">
        <p14:creationId xmlns:p14="http://schemas.microsoft.com/office/powerpoint/2010/main" val="2846069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A11224-522E-F8C2-C7DD-AC5CF04F38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5DD0E60-84A4-C8EA-BCE2-AEDC9A99160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46A94B-843B-D425-AE71-BCA8B51F8A2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ABA323-2D99-E2DB-E38E-AB31B74310D0}"/>
              </a:ext>
            </a:extLst>
          </p:cNvPr>
          <p:cNvSpPr>
            <a:spLocks noGrp="1"/>
          </p:cNvSpPr>
          <p:nvPr>
            <p:ph type="dt" sz="half" idx="10"/>
          </p:nvPr>
        </p:nvSpPr>
        <p:spPr/>
        <p:txBody>
          <a:bodyPr/>
          <a:lstStyle/>
          <a:p>
            <a:fld id="{CEAB2226-BDAB-4153-A482-94DA3816044D}" type="datetimeFigureOut">
              <a:rPr lang="en-US" smtClean="0"/>
              <a:t>12/4/2024</a:t>
            </a:fld>
            <a:endParaRPr lang="en-US"/>
          </a:p>
        </p:txBody>
      </p:sp>
      <p:sp>
        <p:nvSpPr>
          <p:cNvPr id="6" name="Footer Placeholder 5">
            <a:extLst>
              <a:ext uri="{FF2B5EF4-FFF2-40B4-BE49-F238E27FC236}">
                <a16:creationId xmlns:a16="http://schemas.microsoft.com/office/drawing/2014/main" id="{E35B7EC1-D531-9ED2-9620-93C82E7168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8B4472-91B8-07EE-3920-A397FC113BD5}"/>
              </a:ext>
            </a:extLst>
          </p:cNvPr>
          <p:cNvSpPr>
            <a:spLocks noGrp="1"/>
          </p:cNvSpPr>
          <p:nvPr>
            <p:ph type="sldNum" sz="quarter" idx="12"/>
          </p:nvPr>
        </p:nvSpPr>
        <p:spPr/>
        <p:txBody>
          <a:bodyPr/>
          <a:lstStyle/>
          <a:p>
            <a:fld id="{F64AFF93-C700-47DD-8A22-18A71402962E}" type="slidenum">
              <a:rPr lang="en-US" smtClean="0"/>
              <a:t>‹#›</a:t>
            </a:fld>
            <a:endParaRPr lang="en-US"/>
          </a:p>
        </p:txBody>
      </p:sp>
    </p:spTree>
    <p:extLst>
      <p:ext uri="{BB962C8B-B14F-4D97-AF65-F5344CB8AC3E}">
        <p14:creationId xmlns:p14="http://schemas.microsoft.com/office/powerpoint/2010/main" val="1266174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546503-6DAC-46E5-3C19-D9EAC75A6CB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26F08EB-6429-02E4-6453-91BBB1F8B9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2AF01F-01D3-3F88-B2EE-DD83795EDB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EAB2226-BDAB-4153-A482-94DA3816044D}" type="datetimeFigureOut">
              <a:rPr lang="en-US" smtClean="0"/>
              <a:t>12/4/2024</a:t>
            </a:fld>
            <a:endParaRPr lang="en-US"/>
          </a:p>
        </p:txBody>
      </p:sp>
      <p:sp>
        <p:nvSpPr>
          <p:cNvPr id="5" name="Footer Placeholder 4">
            <a:extLst>
              <a:ext uri="{FF2B5EF4-FFF2-40B4-BE49-F238E27FC236}">
                <a16:creationId xmlns:a16="http://schemas.microsoft.com/office/drawing/2014/main" id="{40D86C78-C084-4680-90C1-857906F381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9E6344D-C0DB-BF44-BCF4-07FA76014DB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64AFF93-C700-47DD-8A22-18A71402962E}" type="slidenum">
              <a:rPr lang="en-US" smtClean="0"/>
              <a:t>‹#›</a:t>
            </a:fld>
            <a:endParaRPr lang="en-US"/>
          </a:p>
        </p:txBody>
      </p:sp>
    </p:spTree>
    <p:extLst>
      <p:ext uri="{BB962C8B-B14F-4D97-AF65-F5344CB8AC3E}">
        <p14:creationId xmlns:p14="http://schemas.microsoft.com/office/powerpoint/2010/main" val="5811132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michigan.gov/mdhhs/media/Project/Websites/mdhhs/Folder3/Folder45/Folder2/Folder145/Folder1/Folder245/SIM_Summary_Updated_October_2018.pdf?rev=52079a3228ea48e98dd6c37cfabc71bc&amp;hash=E718298B01C7644203819651C2DF6254"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F7B7F4-BCE7-0A02-A96B-F3F8857357BF}"/>
              </a:ext>
            </a:extLst>
          </p:cNvPr>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Prework and Continued Learning </a:t>
            </a:r>
          </a:p>
        </p:txBody>
      </p:sp>
      <p:sp>
        <p:nvSpPr>
          <p:cNvPr id="3" name="Content Placeholder 2">
            <a:extLst>
              <a:ext uri="{FF2B5EF4-FFF2-40B4-BE49-F238E27FC236}">
                <a16:creationId xmlns:a16="http://schemas.microsoft.com/office/drawing/2014/main" id="{A3CF17F8-4C8D-78BD-569D-3E5C0298DF4F}"/>
              </a:ext>
            </a:extLst>
          </p:cNvPr>
          <p:cNvSpPr>
            <a:spLocks noGrp="1"/>
          </p:cNvSpPr>
          <p:nvPr>
            <p:ph idx="1"/>
          </p:nvPr>
        </p:nvSpPr>
        <p:spPr>
          <a:xfrm>
            <a:off x="4810259" y="649480"/>
            <a:ext cx="6555347" cy="5546047"/>
          </a:xfrm>
        </p:spPr>
        <p:txBody>
          <a:bodyPr anchor="ctr">
            <a:normAutofit/>
          </a:bodyPr>
          <a:lstStyle/>
          <a:p>
            <a:pPr marL="0" indent="0">
              <a:buNone/>
            </a:pPr>
            <a:r>
              <a:rPr lang="en-US" sz="2000" dirty="0"/>
              <a:t>Prework:</a:t>
            </a:r>
          </a:p>
          <a:p>
            <a:r>
              <a:rPr lang="en-US" sz="2000" dirty="0"/>
              <a:t>Review each of the PCMH Domains and Capabilities. </a:t>
            </a:r>
          </a:p>
          <a:p>
            <a:r>
              <a:rPr lang="en-US" sz="2000" dirty="0"/>
              <a:t>Identify how PDCM can effectively impact  transformation to achieving PCMH status, and as a result, improve outcomes that impacts Value Based Reimbursement (VBR) payment. </a:t>
            </a:r>
          </a:p>
          <a:p>
            <a:r>
              <a:rPr lang="en-US" sz="2000" dirty="0"/>
              <a:t>Listen to this video and complete the quiz.</a:t>
            </a:r>
          </a:p>
          <a:p>
            <a:pPr marL="0" indent="0">
              <a:buNone/>
            </a:pPr>
            <a:endParaRPr lang="en-US" sz="2000" dirty="0"/>
          </a:p>
          <a:p>
            <a:pPr marL="0" indent="0">
              <a:buNone/>
            </a:pPr>
            <a:r>
              <a:rPr lang="en-US" sz="2000" dirty="0"/>
              <a:t>Continued Learning:</a:t>
            </a:r>
          </a:p>
          <a:p>
            <a:r>
              <a:rPr lang="en-US" sz="2000" dirty="0"/>
              <a:t>Have regular discussions within your practice on how PCMH and PDCM link.  </a:t>
            </a:r>
          </a:p>
          <a:p>
            <a:r>
              <a:rPr lang="en-US" sz="2000" dirty="0"/>
              <a:t>Discuss where there are opportunities to strengthen the PCMH transformation through the PDCM program.</a:t>
            </a:r>
          </a:p>
          <a:p>
            <a:pPr marL="0" indent="0">
              <a:buNone/>
            </a:pPr>
            <a:endParaRPr lang="en-US" sz="2000" dirty="0"/>
          </a:p>
        </p:txBody>
      </p:sp>
    </p:spTree>
    <p:extLst>
      <p:ext uri="{BB962C8B-B14F-4D97-AF65-F5344CB8AC3E}">
        <p14:creationId xmlns:p14="http://schemas.microsoft.com/office/powerpoint/2010/main" val="3084074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49F8F1-864E-7AEB-1533-52795ED69AD8}"/>
              </a:ext>
            </a:extLst>
          </p:cNvPr>
          <p:cNvSpPr>
            <a:spLocks noGrp="1"/>
          </p:cNvSpPr>
          <p:nvPr>
            <p:ph type="title"/>
          </p:nvPr>
        </p:nvSpPr>
        <p:spPr>
          <a:xfrm>
            <a:off x="418225" y="2652124"/>
            <a:ext cx="3201366" cy="3387497"/>
          </a:xfrm>
        </p:spPr>
        <p:txBody>
          <a:bodyPr anchor="b">
            <a:normAutofit fontScale="90000"/>
          </a:bodyPr>
          <a:lstStyle/>
          <a:p>
            <a:pPr marL="457200" indent="-457200">
              <a:buFont typeface="Arial" panose="020B0604020202020204" pitchFamily="34" charset="0"/>
              <a:buChar char="•"/>
            </a:pPr>
            <a:r>
              <a:rPr lang="en-US" sz="3400" dirty="0">
                <a:solidFill>
                  <a:srgbClr val="FFFFFF"/>
                </a:solidFill>
              </a:rPr>
              <a:t>PCMH Domains and Link to PDCM</a:t>
            </a:r>
            <a:br>
              <a:rPr lang="en-US" sz="3400" dirty="0">
                <a:solidFill>
                  <a:srgbClr val="FFFFFF"/>
                </a:solidFill>
              </a:rPr>
            </a:br>
            <a:br>
              <a:rPr lang="en-US" sz="3400" dirty="0">
                <a:solidFill>
                  <a:srgbClr val="FFFFFF"/>
                </a:solidFill>
              </a:rPr>
            </a:br>
            <a:r>
              <a:rPr lang="en-US" sz="3400" dirty="0">
                <a:solidFill>
                  <a:srgbClr val="FFFFFF"/>
                </a:solidFill>
              </a:rPr>
              <a:t>Funding for Quality Metrics</a:t>
            </a:r>
            <a:br>
              <a:rPr lang="en-US" sz="3400" dirty="0">
                <a:solidFill>
                  <a:srgbClr val="FFFFFF"/>
                </a:solidFill>
              </a:rPr>
            </a:br>
            <a:br>
              <a:rPr lang="en-US" sz="3400" dirty="0">
                <a:solidFill>
                  <a:srgbClr val="FFFFFF"/>
                </a:solidFill>
              </a:rPr>
            </a:br>
            <a:r>
              <a:rPr lang="en-US" sz="3400" dirty="0">
                <a:solidFill>
                  <a:srgbClr val="FFFFFF"/>
                </a:solidFill>
              </a:rPr>
              <a:t>Preventive care, Utilization, Chronic Condition Treat-to-Target </a:t>
            </a:r>
          </a:p>
        </p:txBody>
      </p:sp>
      <p:sp>
        <p:nvSpPr>
          <p:cNvPr id="3" name="Content Placeholder 2">
            <a:extLst>
              <a:ext uri="{FF2B5EF4-FFF2-40B4-BE49-F238E27FC236}">
                <a16:creationId xmlns:a16="http://schemas.microsoft.com/office/drawing/2014/main" id="{CF4154CB-1388-FA97-6216-256A7AAD0618}"/>
              </a:ext>
            </a:extLst>
          </p:cNvPr>
          <p:cNvSpPr>
            <a:spLocks noGrp="1"/>
          </p:cNvSpPr>
          <p:nvPr>
            <p:ph idx="1"/>
          </p:nvPr>
        </p:nvSpPr>
        <p:spPr>
          <a:xfrm>
            <a:off x="4810259" y="649480"/>
            <a:ext cx="6555347" cy="5546047"/>
          </a:xfrm>
        </p:spPr>
        <p:txBody>
          <a:bodyPr anchor="ctr">
            <a:normAutofit/>
          </a:bodyPr>
          <a:lstStyle/>
          <a:p>
            <a:pPr marL="0" indent="0">
              <a:buNone/>
            </a:pPr>
            <a:r>
              <a:rPr lang="en-US" sz="2000" dirty="0"/>
              <a:t>In addition to the PDCM billing codes, organizations receive incentives for transforming from the Acute Care Model to the Chronic Care Model using the PCMH Domains and Capabilities. By advancing the transformative work, organizations receive incentives through Value-Based Reimbursement (VBR) payments.  </a:t>
            </a:r>
          </a:p>
          <a:p>
            <a:pPr marL="0" indent="0">
              <a:buNone/>
            </a:pPr>
            <a:r>
              <a:rPr lang="en-US" sz="2000" dirty="0"/>
              <a:t>The 12 Domains outlined in the PCMH Interpretive Guidelines, along with the capabilities provide a description of the actions to meet the capabilities to aide the practice in transformation to the specified domain. </a:t>
            </a:r>
          </a:p>
          <a:p>
            <a:pPr marL="0" indent="0">
              <a:buNone/>
            </a:pPr>
            <a:r>
              <a:rPr lang="en-US" sz="1800" b="0" i="0" u="none" strike="noStrike" baseline="0" dirty="0">
                <a:solidFill>
                  <a:srgbClr val="000000"/>
                </a:solidFill>
                <a:latin typeface="Calibri" panose="020F0502020204030204" pitchFamily="34" charset="0"/>
              </a:rPr>
              <a:t>When BCBSM began developing its PCMH program in 2008 in collaboration with PGIP Physician Organizations (POs), it became clear that practices could not wave a wand and turn into a fully realized PCMH overnight. </a:t>
            </a:r>
            <a:r>
              <a:rPr lang="en-US" sz="2000" dirty="0"/>
              <a:t> </a:t>
            </a:r>
          </a:p>
          <a:p>
            <a:pPr marL="0" indent="0">
              <a:buNone/>
            </a:pPr>
            <a:r>
              <a:rPr lang="en-US" sz="2000" dirty="0"/>
              <a:t>The domains are intended to provide the infrastructure to guide the practices and ensure effective patient-centered care built on the evidence.  Each domain and capability impacts the overall transformation.    </a:t>
            </a:r>
          </a:p>
        </p:txBody>
      </p:sp>
    </p:spTree>
    <p:extLst>
      <p:ext uri="{BB962C8B-B14F-4D97-AF65-F5344CB8AC3E}">
        <p14:creationId xmlns:p14="http://schemas.microsoft.com/office/powerpoint/2010/main" val="570221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003D77-3035-AB91-54E8-E235EE419156}"/>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The Domains</a:t>
            </a:r>
          </a:p>
        </p:txBody>
      </p:sp>
      <p:sp>
        <p:nvSpPr>
          <p:cNvPr id="3" name="Content Placeholder 2">
            <a:extLst>
              <a:ext uri="{FF2B5EF4-FFF2-40B4-BE49-F238E27FC236}">
                <a16:creationId xmlns:a16="http://schemas.microsoft.com/office/drawing/2014/main" id="{527A183A-0097-EB20-DF11-684B067561A0}"/>
              </a:ext>
            </a:extLst>
          </p:cNvPr>
          <p:cNvSpPr>
            <a:spLocks noGrp="1"/>
          </p:cNvSpPr>
          <p:nvPr>
            <p:ph idx="1"/>
          </p:nvPr>
        </p:nvSpPr>
        <p:spPr>
          <a:xfrm>
            <a:off x="4810259" y="649480"/>
            <a:ext cx="6555347" cy="5546047"/>
          </a:xfrm>
        </p:spPr>
        <p:txBody>
          <a:bodyPr anchor="ctr">
            <a:normAutofit/>
          </a:bodyPr>
          <a:lstStyle/>
          <a:p>
            <a:pPr marL="0" indent="0">
              <a:buNone/>
            </a:pPr>
            <a:r>
              <a:rPr lang="en-US" sz="2000" b="0" i="0" u="none" strike="noStrike" baseline="0">
                <a:latin typeface="Calibri" panose="020F0502020204030204" pitchFamily="34" charset="0"/>
              </a:rPr>
              <a:t>1.0 PATIENT-PROVIDER PARTNERSHIP </a:t>
            </a:r>
          </a:p>
          <a:p>
            <a:pPr marL="0" indent="0">
              <a:buNone/>
            </a:pPr>
            <a:r>
              <a:rPr lang="en-US" sz="2000" b="0" i="0" u="none" strike="noStrike" baseline="0">
                <a:latin typeface="Calibri" panose="020F0502020204030204" pitchFamily="34" charset="0"/>
              </a:rPr>
              <a:t>2.0 PATIENT REGISTRY </a:t>
            </a:r>
          </a:p>
          <a:p>
            <a:pPr marL="0" indent="0">
              <a:buNone/>
            </a:pPr>
            <a:r>
              <a:rPr lang="en-US" sz="2000" b="0" i="0" u="none" strike="noStrike" baseline="0">
                <a:latin typeface="Calibri" panose="020F0502020204030204" pitchFamily="34" charset="0"/>
              </a:rPr>
              <a:t>3.0 PERFORMANCE REPORTING </a:t>
            </a:r>
          </a:p>
          <a:p>
            <a:pPr marL="0" indent="0">
              <a:buNone/>
            </a:pPr>
            <a:r>
              <a:rPr lang="en-US" sz="2000" b="0" i="0" u="none" strike="noStrike" baseline="0">
                <a:latin typeface="Calibri" panose="020F0502020204030204" pitchFamily="34" charset="0"/>
              </a:rPr>
              <a:t>4.0 INDIVIDUAL CARE MANAGEMENT </a:t>
            </a:r>
          </a:p>
          <a:p>
            <a:pPr marL="0" indent="0">
              <a:buNone/>
            </a:pPr>
            <a:r>
              <a:rPr lang="en-US" sz="2000" b="0" i="0" u="none" strike="noStrike" baseline="0">
                <a:latin typeface="Calibri" panose="020F0502020204030204" pitchFamily="34" charset="0"/>
              </a:rPr>
              <a:t>5.0 EXTENDED ACCESS  </a:t>
            </a:r>
          </a:p>
          <a:p>
            <a:pPr marL="0" indent="0">
              <a:buNone/>
            </a:pPr>
            <a:r>
              <a:rPr lang="en-US" sz="2000" b="0" i="0" u="none" strike="noStrike" baseline="0">
                <a:latin typeface="Calibri" panose="020F0502020204030204" pitchFamily="34" charset="0"/>
              </a:rPr>
              <a:t>6.0 TEST RESULTS TRACKING &amp; FOLLOW-UP </a:t>
            </a:r>
          </a:p>
          <a:p>
            <a:pPr marL="0" indent="0">
              <a:buNone/>
            </a:pPr>
            <a:r>
              <a:rPr lang="en-US" sz="2000" b="0" i="0" u="none" strike="noStrike" baseline="0">
                <a:latin typeface="Calibri" panose="020F0502020204030204" pitchFamily="34" charset="0"/>
              </a:rPr>
              <a:t>8.0 ELECTRONIC PRESCRIBING AND MANAGEMENT OF CONTROLLED SUBSTANCE PRESCRIPTIONS  </a:t>
            </a:r>
          </a:p>
          <a:p>
            <a:pPr marL="0" indent="0">
              <a:buNone/>
            </a:pPr>
            <a:r>
              <a:rPr lang="en-US" sz="2000" b="0" i="0" u="none" strike="noStrike" baseline="0">
                <a:latin typeface="Calibri" panose="020F0502020204030204" pitchFamily="34" charset="0"/>
              </a:rPr>
              <a:t>9.0 PREVENTIVE SERVICES  </a:t>
            </a:r>
          </a:p>
          <a:p>
            <a:pPr marL="0" indent="0">
              <a:buNone/>
            </a:pPr>
            <a:r>
              <a:rPr lang="en-US" sz="2000" b="0" i="0" u="none" strike="noStrike" baseline="0">
                <a:latin typeface="Calibri" panose="020F0502020204030204" pitchFamily="34" charset="0"/>
              </a:rPr>
              <a:t>10.0 LINKAGE TO COMMUNITY SERVICES </a:t>
            </a:r>
          </a:p>
          <a:p>
            <a:pPr marL="0" indent="0">
              <a:buNone/>
            </a:pPr>
            <a:r>
              <a:rPr lang="en-US" sz="2000" b="0" i="0" u="none" strike="noStrike" baseline="0">
                <a:latin typeface="Calibri" panose="020F0502020204030204" pitchFamily="34" charset="0"/>
              </a:rPr>
              <a:t>11.0 SELF-MANAGEMENT SUPPORT </a:t>
            </a:r>
          </a:p>
          <a:p>
            <a:pPr marL="0" indent="0">
              <a:buNone/>
            </a:pPr>
            <a:r>
              <a:rPr lang="en-US" sz="2000" b="0" i="0" u="none" strike="noStrike" baseline="0">
                <a:latin typeface="Calibri" panose="020F0502020204030204" pitchFamily="34" charset="0"/>
              </a:rPr>
              <a:t>12.0 PATIENT WEB PORTAL </a:t>
            </a:r>
          </a:p>
          <a:p>
            <a:pPr marL="0" indent="0">
              <a:buNone/>
            </a:pPr>
            <a:r>
              <a:rPr lang="en-US" sz="2000" b="0" i="0" u="none" strike="noStrike" baseline="0">
                <a:latin typeface="Calibri" panose="020F0502020204030204" pitchFamily="34" charset="0"/>
              </a:rPr>
              <a:t>13.0 COORDINATION OF CARE </a:t>
            </a:r>
          </a:p>
          <a:p>
            <a:pPr marL="0" indent="0">
              <a:buNone/>
            </a:pPr>
            <a:r>
              <a:rPr lang="en-US" sz="2000" b="0" i="0" u="none" strike="noStrike" baseline="0">
                <a:latin typeface="Calibri" panose="020F0502020204030204" pitchFamily="34" charset="0"/>
              </a:rPr>
              <a:t>14.0 SPECIALIST PRE-CONSULTATION AND REFERRAL PROCESS </a:t>
            </a:r>
            <a:endParaRPr lang="en-US" sz="2000"/>
          </a:p>
        </p:txBody>
      </p:sp>
    </p:spTree>
    <p:extLst>
      <p:ext uri="{BB962C8B-B14F-4D97-AF65-F5344CB8AC3E}">
        <p14:creationId xmlns:p14="http://schemas.microsoft.com/office/powerpoint/2010/main" val="820255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100385C-A1E3-E13F-0D61-3CB9D7E86624}"/>
              </a:ext>
            </a:extLst>
          </p:cNvPr>
          <p:cNvSpPr>
            <a:spLocks noGrp="1"/>
          </p:cNvSpPr>
          <p:nvPr>
            <p:ph type="title"/>
          </p:nvPr>
        </p:nvSpPr>
        <p:spPr>
          <a:xfrm>
            <a:off x="826396" y="586855"/>
            <a:ext cx="4230100" cy="3387497"/>
          </a:xfrm>
        </p:spPr>
        <p:txBody>
          <a:bodyPr anchor="b">
            <a:normAutofit/>
          </a:bodyPr>
          <a:lstStyle/>
          <a:p>
            <a:pPr algn="r"/>
            <a:r>
              <a:rPr lang="en-US" sz="4000" dirty="0">
                <a:solidFill>
                  <a:srgbClr val="FFFFFF"/>
                </a:solidFill>
              </a:rPr>
              <a:t>Connecting  PCMH to PDCM</a:t>
            </a:r>
          </a:p>
        </p:txBody>
      </p:sp>
      <p:sp>
        <p:nvSpPr>
          <p:cNvPr id="3" name="Content Placeholder 2">
            <a:extLst>
              <a:ext uri="{FF2B5EF4-FFF2-40B4-BE49-F238E27FC236}">
                <a16:creationId xmlns:a16="http://schemas.microsoft.com/office/drawing/2014/main" id="{4A4B559D-ED00-0223-9A5C-48E43476121E}"/>
              </a:ext>
            </a:extLst>
          </p:cNvPr>
          <p:cNvSpPr>
            <a:spLocks noGrp="1"/>
          </p:cNvSpPr>
          <p:nvPr>
            <p:ph idx="1"/>
          </p:nvPr>
        </p:nvSpPr>
        <p:spPr>
          <a:xfrm>
            <a:off x="6503158" y="649480"/>
            <a:ext cx="4862447" cy="5546047"/>
          </a:xfrm>
        </p:spPr>
        <p:txBody>
          <a:bodyPr anchor="ctr">
            <a:normAutofit/>
          </a:bodyPr>
          <a:lstStyle/>
          <a:p>
            <a:pPr marL="0" indent="0">
              <a:buNone/>
            </a:pPr>
            <a:r>
              <a:rPr lang="en-US" sz="2000" dirty="0"/>
              <a:t>Taking a look at a few of the Domains</a:t>
            </a:r>
          </a:p>
          <a:p>
            <a:r>
              <a:rPr lang="en-US" sz="2000" dirty="0"/>
              <a:t>Patient Registry</a:t>
            </a:r>
          </a:p>
          <a:p>
            <a:r>
              <a:rPr lang="en-US" sz="2000" dirty="0"/>
              <a:t>Preventive Services</a:t>
            </a:r>
          </a:p>
          <a:p>
            <a:r>
              <a:rPr lang="en-US" sz="2000" dirty="0"/>
              <a:t>Performance Reporting</a:t>
            </a:r>
          </a:p>
          <a:p>
            <a:r>
              <a:rPr lang="en-US" sz="2000" dirty="0"/>
              <a:t>Individual Care Management </a:t>
            </a:r>
          </a:p>
          <a:p>
            <a:pPr marL="0" indent="0">
              <a:buNone/>
            </a:pPr>
            <a:endParaRPr lang="en-US" sz="2000" dirty="0"/>
          </a:p>
        </p:txBody>
      </p:sp>
    </p:spTree>
    <p:extLst>
      <p:ext uri="{BB962C8B-B14F-4D97-AF65-F5344CB8AC3E}">
        <p14:creationId xmlns:p14="http://schemas.microsoft.com/office/powerpoint/2010/main" val="25588842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A7056A8-0C54-C4F7-13E3-97D3E7721D25}"/>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2.0 Patient Registry </a:t>
            </a:r>
          </a:p>
        </p:txBody>
      </p:sp>
      <p:sp>
        <p:nvSpPr>
          <p:cNvPr id="3" name="Content Placeholder 2">
            <a:extLst>
              <a:ext uri="{FF2B5EF4-FFF2-40B4-BE49-F238E27FC236}">
                <a16:creationId xmlns:a16="http://schemas.microsoft.com/office/drawing/2014/main" id="{D961CC31-0001-D088-E100-D11D60AC3656}"/>
              </a:ext>
            </a:extLst>
          </p:cNvPr>
          <p:cNvSpPr>
            <a:spLocks noGrp="1"/>
          </p:cNvSpPr>
          <p:nvPr>
            <p:ph idx="1"/>
          </p:nvPr>
        </p:nvSpPr>
        <p:spPr>
          <a:xfrm>
            <a:off x="5966540" y="649480"/>
            <a:ext cx="6080680" cy="5991350"/>
          </a:xfrm>
        </p:spPr>
        <p:txBody>
          <a:bodyPr anchor="ctr">
            <a:noAutofit/>
          </a:bodyPr>
          <a:lstStyle/>
          <a:p>
            <a:endParaRPr lang="en-US" sz="1600" b="0" i="0" u="none" strike="noStrike" baseline="0" dirty="0">
              <a:latin typeface="Calibri" panose="020F0502020204030204" pitchFamily="34" charset="0"/>
            </a:endParaRPr>
          </a:p>
          <a:p>
            <a:pPr marL="0" indent="0">
              <a:buNone/>
            </a:pPr>
            <a:r>
              <a:rPr lang="en-US" sz="1600" b="0" i="0" u="none" strike="noStrike" baseline="0" dirty="0">
                <a:latin typeface="Calibri" panose="020F0502020204030204" pitchFamily="34" charset="0"/>
              </a:rPr>
              <a:t>Goal: Enable providers to manage their patients both </a:t>
            </a:r>
            <a:r>
              <a:rPr lang="en-US" sz="1600" b="1" i="1" u="none" strike="noStrike" baseline="0" dirty="0">
                <a:latin typeface="Calibri" panose="020F0502020204030204" pitchFamily="34" charset="0"/>
              </a:rPr>
              <a:t>at the population level and at point of care </a:t>
            </a:r>
            <a:r>
              <a:rPr lang="en-US" sz="1600" b="0" i="0" u="none" strike="noStrike" baseline="0" dirty="0">
                <a:latin typeface="Calibri" panose="020F0502020204030204" pitchFamily="34" charset="0"/>
              </a:rPr>
              <a:t>through use of a comprehensive patient registry.</a:t>
            </a:r>
          </a:p>
          <a:p>
            <a:pPr marL="0" indent="0">
              <a:buNone/>
            </a:pPr>
            <a:r>
              <a:rPr lang="en-US" sz="1600" b="1" i="1" u="none" strike="noStrike" baseline="0" dirty="0">
                <a:latin typeface="Calibri" panose="020F0502020204030204" pitchFamily="34" charset="0"/>
              </a:rPr>
              <a:t>A paper or electronic all-payer registry is being used to manage all established patients in the Practice Unit with: Diabetes </a:t>
            </a:r>
          </a:p>
          <a:p>
            <a:pPr marL="0" indent="0">
              <a:buNone/>
            </a:pPr>
            <a:r>
              <a:rPr lang="en-US" sz="1600" u="none" strike="noStrike" baseline="0" dirty="0">
                <a:latin typeface="Calibri" panose="020F0502020204030204" pitchFamily="34" charset="0"/>
              </a:rPr>
              <a:t>Where does this fit with the PDCM program?</a:t>
            </a:r>
          </a:p>
          <a:p>
            <a:pPr marL="0" indent="0">
              <a:buNone/>
            </a:pPr>
            <a:r>
              <a:rPr lang="en-US" sz="1600" dirty="0">
                <a:latin typeface="Calibri" panose="020F0502020204030204" pitchFamily="34" charset="0"/>
              </a:rPr>
              <a:t>The practice/organization would use a registry report to identify  patients in the practice who are out-of-scope within the evidence-based quality metrics for the condition(s) they selected.  </a:t>
            </a:r>
          </a:p>
          <a:p>
            <a:pPr marL="0" indent="0">
              <a:buNone/>
            </a:pPr>
            <a:r>
              <a:rPr lang="en-US" sz="1600" dirty="0">
                <a:latin typeface="Calibri" panose="020F0502020204030204" pitchFamily="34" charset="0"/>
              </a:rPr>
              <a:t>We will use diabetes for this activity.    </a:t>
            </a:r>
          </a:p>
          <a:p>
            <a:pPr marL="0" indent="0">
              <a:buNone/>
            </a:pPr>
            <a:r>
              <a:rPr lang="en-US" sz="1600" dirty="0">
                <a:latin typeface="Calibri" panose="020F0502020204030204" pitchFamily="34" charset="0"/>
              </a:rPr>
              <a:t>With a diagnosis of diabetes,  the fields of the report would include HEDIS measures:  A1C, Eye Exam, Urine Protein, and Blood Pressure.  </a:t>
            </a:r>
          </a:p>
          <a:p>
            <a:pPr marL="0" indent="0">
              <a:buNone/>
            </a:pPr>
            <a:r>
              <a:rPr lang="en-US" sz="1600" u="none" strike="noStrike" baseline="0" dirty="0">
                <a:latin typeface="Calibri" panose="020F0502020204030204" pitchFamily="34" charset="0"/>
              </a:rPr>
              <a:t>A care team member within the practice/organization regularly conducts the “population level” reporting.  </a:t>
            </a:r>
          </a:p>
          <a:p>
            <a:pPr marL="0" indent="0">
              <a:buNone/>
            </a:pPr>
            <a:r>
              <a:rPr lang="en-US" sz="1600" u="none" strike="noStrike" baseline="0" dirty="0">
                <a:latin typeface="Calibri" panose="020F0502020204030204" pitchFamily="34" charset="0"/>
              </a:rPr>
              <a:t>Based on the practice goals, identifie</a:t>
            </a:r>
            <a:r>
              <a:rPr lang="en-US" sz="1600" dirty="0">
                <a:latin typeface="Calibri" panose="020F0502020204030204" pitchFamily="34" charset="0"/>
              </a:rPr>
              <a:t>s patients that are out-of-scope with the evidence-care guidelines.  The care team member refers the patient to care management services.  </a:t>
            </a:r>
          </a:p>
          <a:p>
            <a:pPr marL="0" indent="0">
              <a:buNone/>
            </a:pPr>
            <a:endParaRPr lang="en-US" sz="1600" u="none" strike="noStrike" baseline="0" dirty="0">
              <a:latin typeface="Calibri" panose="020F0502020204030204" pitchFamily="34" charset="0"/>
            </a:endParaRPr>
          </a:p>
          <a:p>
            <a:pPr marL="0" indent="0">
              <a:buNone/>
            </a:pPr>
            <a:r>
              <a:rPr lang="en-US" sz="1600" u="none" strike="noStrike" baseline="0" dirty="0">
                <a:latin typeface="Calibri" panose="020F0502020204030204" pitchFamily="34" charset="0"/>
              </a:rPr>
              <a:t>Which PDCM code would apply to completing the registry reporting activities?</a:t>
            </a:r>
          </a:p>
          <a:p>
            <a:pPr marL="0" indent="0">
              <a:buNone/>
            </a:pPr>
            <a:r>
              <a:rPr lang="en-US" sz="1600" u="none" strike="noStrike" baseline="0" dirty="0">
                <a:latin typeface="Calibri" panose="020F0502020204030204" pitchFamily="34" charset="0"/>
              </a:rPr>
              <a:t>How does the referral to </a:t>
            </a:r>
            <a:r>
              <a:rPr lang="en-US" sz="1600" dirty="0">
                <a:latin typeface="Calibri" panose="020F0502020204030204" pitchFamily="34" charset="0"/>
              </a:rPr>
              <a:t>PDCM</a:t>
            </a:r>
            <a:r>
              <a:rPr lang="en-US" sz="1600" u="none" strike="noStrike" baseline="0" dirty="0">
                <a:latin typeface="Calibri" panose="020F0502020204030204" pitchFamily="34" charset="0"/>
              </a:rPr>
              <a:t> services assist the practice in meeting their quality metrics, which will apply to the VBR payment?</a:t>
            </a:r>
          </a:p>
          <a:p>
            <a:pPr marL="0" indent="0">
              <a:buNone/>
            </a:pPr>
            <a:endParaRPr lang="en-US" sz="1600" dirty="0">
              <a:latin typeface="Calibri" panose="020F0502020204030204" pitchFamily="34" charset="0"/>
            </a:endParaRPr>
          </a:p>
          <a:p>
            <a:pPr marL="0" indent="0">
              <a:buNone/>
            </a:pPr>
            <a:r>
              <a:rPr lang="en-US" sz="1600" b="0" i="0" u="none" strike="noStrike" baseline="0" dirty="0">
                <a:latin typeface="Calibri" panose="020F0502020204030204" pitchFamily="34" charset="0"/>
              </a:rPr>
              <a:t> </a:t>
            </a:r>
            <a:endParaRPr lang="en-US" sz="1600" dirty="0"/>
          </a:p>
        </p:txBody>
      </p:sp>
    </p:spTree>
    <p:extLst>
      <p:ext uri="{BB962C8B-B14F-4D97-AF65-F5344CB8AC3E}">
        <p14:creationId xmlns:p14="http://schemas.microsoft.com/office/powerpoint/2010/main" val="972040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F82A5B-33BE-008C-7E85-BFF6D4D1B445}"/>
              </a:ext>
            </a:extLst>
          </p:cNvPr>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9.0 Preventive Services</a:t>
            </a:r>
          </a:p>
        </p:txBody>
      </p:sp>
      <p:sp>
        <p:nvSpPr>
          <p:cNvPr id="3" name="Content Placeholder 2">
            <a:extLst>
              <a:ext uri="{FF2B5EF4-FFF2-40B4-BE49-F238E27FC236}">
                <a16:creationId xmlns:a16="http://schemas.microsoft.com/office/drawing/2014/main" id="{A1A40162-8CCF-01DD-05F2-1D8671B6E74B}"/>
              </a:ext>
            </a:extLst>
          </p:cNvPr>
          <p:cNvSpPr>
            <a:spLocks noGrp="1"/>
          </p:cNvSpPr>
          <p:nvPr>
            <p:ph idx="1"/>
          </p:nvPr>
        </p:nvSpPr>
        <p:spPr>
          <a:xfrm>
            <a:off x="4286250" y="148590"/>
            <a:ext cx="7623809" cy="6435090"/>
          </a:xfrm>
        </p:spPr>
        <p:txBody>
          <a:bodyPr anchor="ctr">
            <a:normAutofit lnSpcReduction="10000"/>
          </a:bodyPr>
          <a:lstStyle/>
          <a:p>
            <a:pPr marL="0" indent="0">
              <a:buNone/>
            </a:pPr>
            <a:r>
              <a:rPr lang="en-US" sz="1600" b="0" i="0" u="none" strike="noStrike" baseline="0" dirty="0">
                <a:latin typeface="Calibri" panose="020F0502020204030204" pitchFamily="34" charset="0"/>
              </a:rPr>
              <a:t>Goal: Actively screen, educate, and counsel patients on preventive care and health behaviors. </a:t>
            </a:r>
          </a:p>
          <a:p>
            <a:pPr marL="0" indent="0">
              <a:buNone/>
            </a:pPr>
            <a:r>
              <a:rPr lang="en-US" sz="1600" b="1" i="1" u="none" strike="noStrike" baseline="0" dirty="0">
                <a:latin typeface="Calibri" panose="020F0502020204030204" pitchFamily="34" charset="0"/>
              </a:rPr>
              <a:t>Primary prevention program is in place that focuses on identifying and educating patients about personal health behaviors to reduce their risk of disease and injury </a:t>
            </a:r>
            <a:endParaRPr lang="en-US" sz="1600" dirty="0">
              <a:latin typeface="Calibri" panose="020F0502020204030204" pitchFamily="34" charset="0"/>
            </a:endParaRPr>
          </a:p>
          <a:p>
            <a:pPr marL="0" indent="0">
              <a:buNone/>
            </a:pPr>
            <a:endParaRPr lang="en-US" sz="1600" dirty="0">
              <a:latin typeface="Calibri" panose="020F0502020204030204" pitchFamily="34" charset="0"/>
            </a:endParaRPr>
          </a:p>
          <a:p>
            <a:pPr marL="0" indent="0">
              <a:buNone/>
            </a:pPr>
            <a:r>
              <a:rPr lang="en-US" sz="1600" dirty="0">
                <a:latin typeface="Calibri" panose="020F0502020204030204" pitchFamily="34" charset="0"/>
              </a:rPr>
              <a:t>Where does Preventive Services link to the PDCM Program?</a:t>
            </a:r>
          </a:p>
          <a:p>
            <a:r>
              <a:rPr lang="en-US" sz="1600" dirty="0">
                <a:latin typeface="Calibri" panose="020F0502020204030204" pitchFamily="34" charset="0"/>
              </a:rPr>
              <a:t>When a patient has complex needs warranting care management services, we are treating the whole person.  While supporting the patient with services to problem-solve and resolve the identified challenge, the care team member would also address any gaps related to preventive care.</a:t>
            </a:r>
          </a:p>
          <a:p>
            <a:pPr marL="457200" lvl="1" indent="0">
              <a:buNone/>
            </a:pPr>
            <a:r>
              <a:rPr lang="en-US" sz="1600" dirty="0">
                <a:latin typeface="Calibri" panose="020F0502020204030204" pitchFamily="34" charset="0"/>
              </a:rPr>
              <a:t>Example:  </a:t>
            </a:r>
          </a:p>
          <a:p>
            <a:pPr marL="457200" lvl="1" indent="0">
              <a:buNone/>
            </a:pPr>
            <a:r>
              <a:rPr lang="en-US" sz="1600" dirty="0">
                <a:latin typeface="Calibri" panose="020F0502020204030204" pitchFamily="34" charset="0"/>
              </a:rPr>
              <a:t>A nurse care manager is working with a patient with the diagnosis of diabetes.  The patient’s A1C has been elevated for over 6 months.  The patient and care manager are partnering  to </a:t>
            </a:r>
            <a:r>
              <a:rPr lang="en-US" sz="1600" dirty="0" err="1">
                <a:latin typeface="Calibri" panose="020F0502020204030204" pitchFamily="34" charset="0"/>
              </a:rPr>
              <a:t>addess</a:t>
            </a:r>
            <a:r>
              <a:rPr lang="en-US" sz="1600" dirty="0">
                <a:latin typeface="Calibri" panose="020F0502020204030204" pitchFamily="34" charset="0"/>
              </a:rPr>
              <a:t> education, social supports and behavioral challenges.</a:t>
            </a:r>
          </a:p>
          <a:p>
            <a:pPr marL="457200" lvl="1" indent="0">
              <a:buNone/>
            </a:pPr>
            <a:r>
              <a:rPr lang="en-US" sz="1600" dirty="0"/>
              <a:t>The nurse care manager reviews the patients gaps in care and notes the patient is due for a wellness visit, mammogram, and colonoscopy.  </a:t>
            </a:r>
          </a:p>
          <a:p>
            <a:pPr marL="457200" lvl="1" indent="0">
              <a:buNone/>
            </a:pPr>
            <a:r>
              <a:rPr lang="en-US" sz="1600" dirty="0"/>
              <a:t>The nurse care manager takes the opportunity to address these preventive needs with the patient and includes them on the care plan.  </a:t>
            </a:r>
          </a:p>
          <a:p>
            <a:pPr marL="457200" lvl="1" indent="0">
              <a:buNone/>
            </a:pPr>
            <a:r>
              <a:rPr lang="en-US" sz="1600" dirty="0"/>
              <a:t>The patient is established with care management, there is a plan of care in place.  </a:t>
            </a:r>
          </a:p>
          <a:p>
            <a:pPr marL="457200" lvl="1" indent="0">
              <a:buNone/>
            </a:pPr>
            <a:r>
              <a:rPr lang="en-US" sz="1600" dirty="0"/>
              <a:t>The care manager outreaches to the patient to review the plan of care and reminds the patient she is due for the preventive services. </a:t>
            </a:r>
          </a:p>
          <a:p>
            <a:pPr lvl="1"/>
            <a:r>
              <a:rPr lang="en-US" sz="1600" dirty="0"/>
              <a:t>Which PDCM code would apply to the telephone call?</a:t>
            </a:r>
          </a:p>
          <a:p>
            <a:pPr lvl="1"/>
            <a:r>
              <a:rPr lang="en-US" sz="1600" dirty="0"/>
              <a:t>How does this support the team in practice transformation and obtaining the VBR goal, specific to the Preventive Services Domain?</a:t>
            </a:r>
          </a:p>
        </p:txBody>
      </p:sp>
    </p:spTree>
    <p:extLst>
      <p:ext uri="{BB962C8B-B14F-4D97-AF65-F5344CB8AC3E}">
        <p14:creationId xmlns:p14="http://schemas.microsoft.com/office/powerpoint/2010/main" val="1910356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C0A0311-0757-B711-27CA-1C3C02833225}"/>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3.0 Performance Reporting</a:t>
            </a:r>
          </a:p>
        </p:txBody>
      </p:sp>
      <p:sp>
        <p:nvSpPr>
          <p:cNvPr id="3" name="Content Placeholder 2">
            <a:extLst>
              <a:ext uri="{FF2B5EF4-FFF2-40B4-BE49-F238E27FC236}">
                <a16:creationId xmlns:a16="http://schemas.microsoft.com/office/drawing/2014/main" id="{59AFED54-1317-31D2-F42D-D49AB89F7ED6}"/>
              </a:ext>
            </a:extLst>
          </p:cNvPr>
          <p:cNvSpPr>
            <a:spLocks noGrp="1"/>
          </p:cNvSpPr>
          <p:nvPr>
            <p:ph idx="1"/>
          </p:nvPr>
        </p:nvSpPr>
        <p:spPr>
          <a:xfrm>
            <a:off x="6503158" y="649480"/>
            <a:ext cx="4862447" cy="5546047"/>
          </a:xfrm>
        </p:spPr>
        <p:txBody>
          <a:bodyPr anchor="ctr">
            <a:normAutofit/>
          </a:bodyPr>
          <a:lstStyle/>
          <a:p>
            <a:pPr marL="0" indent="0">
              <a:buNone/>
            </a:pPr>
            <a:r>
              <a:rPr lang="en-US" sz="1400" b="0" i="0" u="none" strike="noStrike" baseline="0" dirty="0">
                <a:latin typeface="Calibri" panose="020F0502020204030204" pitchFamily="34" charset="0"/>
              </a:rPr>
              <a:t>Goal: Generate all-patient/payer reports enabling POs and providers to monitor their population level performance over time, close gaps in care, and improve patient outcomes. </a:t>
            </a:r>
          </a:p>
          <a:p>
            <a:pPr marL="0" indent="0">
              <a:buNone/>
            </a:pPr>
            <a:r>
              <a:rPr lang="en-US" sz="1400" b="1" i="1" u="none" strike="noStrike" baseline="0" dirty="0">
                <a:latin typeface="Calibri" panose="020F0502020204030204" pitchFamily="34" charset="0"/>
              </a:rPr>
              <a:t>Performance reports that allow tracking and comparison of results at a specific point in time across the population of patients are generated for: Diabetes (or, for specialists, relevant patient population selected for initial focus and not addressed in other 3.0 capabilities) </a:t>
            </a:r>
            <a:endParaRPr lang="en-US" sz="1400" dirty="0">
              <a:latin typeface="Calibri" panose="020F0502020204030204" pitchFamily="34" charset="0"/>
            </a:endParaRPr>
          </a:p>
          <a:p>
            <a:pPr marL="0" indent="0">
              <a:buNone/>
            </a:pPr>
            <a:endParaRPr lang="en-US" sz="1400" dirty="0">
              <a:latin typeface="Calibri" panose="020F0502020204030204" pitchFamily="34" charset="0"/>
            </a:endParaRPr>
          </a:p>
          <a:p>
            <a:pPr marL="0" indent="0">
              <a:buNone/>
            </a:pPr>
            <a:r>
              <a:rPr lang="en-US" sz="1400" dirty="0">
                <a:latin typeface="Calibri" panose="020F0502020204030204" pitchFamily="34" charset="0"/>
              </a:rPr>
              <a:t>In our case study, the care manager will identify the “treat-to-target” measures and apply those that are out-of-scope to the plan of care.  Over time, the care manager will monitor the outcomes to determine the trends towards improvement.  This will inform the care manager and provider on the impact of the care plan.  </a:t>
            </a:r>
          </a:p>
          <a:p>
            <a:pPr marL="0" indent="0">
              <a:buNone/>
            </a:pPr>
            <a:endParaRPr lang="en-US" sz="1400" dirty="0">
              <a:latin typeface="Calibri" panose="020F0502020204030204" pitchFamily="34" charset="0"/>
            </a:endParaRPr>
          </a:p>
          <a:p>
            <a:pPr marL="0" indent="0">
              <a:buNone/>
            </a:pPr>
            <a:r>
              <a:rPr lang="en-US" sz="1400" dirty="0">
                <a:latin typeface="Calibri" panose="020F0502020204030204" pitchFamily="34" charset="0"/>
              </a:rPr>
              <a:t>What PDCM codes would apply to the monitoring of the outcomes?</a:t>
            </a:r>
          </a:p>
          <a:p>
            <a:pPr marL="0" indent="0">
              <a:buNone/>
            </a:pPr>
            <a:r>
              <a:rPr lang="en-US" sz="1400" dirty="0">
                <a:latin typeface="Calibri" panose="020F0502020204030204" pitchFamily="34" charset="0"/>
              </a:rPr>
              <a:t>How does this activity support the care team in achieving the performance reporting VBR goals?</a:t>
            </a:r>
          </a:p>
          <a:p>
            <a:pPr marL="0" indent="0">
              <a:buNone/>
            </a:pPr>
            <a:endParaRPr lang="en-US" sz="1400" dirty="0"/>
          </a:p>
        </p:txBody>
      </p:sp>
    </p:spTree>
    <p:extLst>
      <p:ext uri="{BB962C8B-B14F-4D97-AF65-F5344CB8AC3E}">
        <p14:creationId xmlns:p14="http://schemas.microsoft.com/office/powerpoint/2010/main" val="528171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ECD9DBE-9E01-9535-C506-BBA061CD61C8}"/>
              </a:ext>
            </a:extLst>
          </p:cNvPr>
          <p:cNvSpPr>
            <a:spLocks noGrp="1"/>
          </p:cNvSpPr>
          <p:nvPr>
            <p:ph type="title"/>
          </p:nvPr>
        </p:nvSpPr>
        <p:spPr>
          <a:xfrm>
            <a:off x="466722" y="586855"/>
            <a:ext cx="3201366" cy="3387497"/>
          </a:xfrm>
        </p:spPr>
        <p:txBody>
          <a:bodyPr anchor="b">
            <a:normAutofit/>
          </a:bodyPr>
          <a:lstStyle/>
          <a:p>
            <a:pPr algn="r"/>
            <a:r>
              <a:rPr lang="en-US" sz="4000" dirty="0">
                <a:solidFill>
                  <a:srgbClr val="FFFFFF"/>
                </a:solidFill>
              </a:rPr>
              <a:t>Next Steps </a:t>
            </a:r>
            <a:br>
              <a:rPr lang="en-US" sz="4000" dirty="0">
                <a:solidFill>
                  <a:srgbClr val="FFFFFF"/>
                </a:solidFill>
              </a:rPr>
            </a:br>
            <a:endParaRPr lang="en-US" sz="4000" dirty="0">
              <a:solidFill>
                <a:srgbClr val="FFFFFF"/>
              </a:solidFill>
            </a:endParaRPr>
          </a:p>
        </p:txBody>
      </p:sp>
      <p:sp>
        <p:nvSpPr>
          <p:cNvPr id="3" name="Content Placeholder 2">
            <a:extLst>
              <a:ext uri="{FF2B5EF4-FFF2-40B4-BE49-F238E27FC236}">
                <a16:creationId xmlns:a16="http://schemas.microsoft.com/office/drawing/2014/main" id="{86FE2CD2-0318-B974-D157-A97FAFA59E8E}"/>
              </a:ext>
            </a:extLst>
          </p:cNvPr>
          <p:cNvSpPr>
            <a:spLocks noGrp="1"/>
          </p:cNvSpPr>
          <p:nvPr>
            <p:ph idx="1"/>
          </p:nvPr>
        </p:nvSpPr>
        <p:spPr>
          <a:xfrm>
            <a:off x="4810259" y="649480"/>
            <a:ext cx="6555347" cy="5546047"/>
          </a:xfrm>
        </p:spPr>
        <p:txBody>
          <a:bodyPr anchor="ctr">
            <a:normAutofit/>
          </a:bodyPr>
          <a:lstStyle/>
          <a:p>
            <a:pPr marL="457200" indent="-457200">
              <a:buFont typeface="+mj-lt"/>
              <a:buAutoNum type="arabicPeriod"/>
            </a:pPr>
            <a:r>
              <a:rPr lang="en-US" sz="2000" dirty="0"/>
              <a:t>See PGIP PCMH N-Interpretive Guideline:</a:t>
            </a:r>
          </a:p>
          <a:p>
            <a:pPr marL="914400" lvl="1" indent="-457200">
              <a:buFont typeface="+mj-lt"/>
              <a:buAutoNum type="arabicPeriod"/>
            </a:pPr>
            <a:r>
              <a:rPr lang="en-US" sz="1600" dirty="0"/>
              <a:t>4.0 Individual Care Management</a:t>
            </a:r>
          </a:p>
          <a:p>
            <a:pPr marL="914400" lvl="1" indent="-457200">
              <a:buFont typeface="+mj-lt"/>
              <a:buAutoNum type="arabicPeriod"/>
            </a:pPr>
            <a:r>
              <a:rPr lang="en-US" sz="1600" dirty="0"/>
              <a:t>11.0 Self-management </a:t>
            </a:r>
          </a:p>
          <a:p>
            <a:pPr marL="914400" lvl="1" indent="-457200">
              <a:buFont typeface="+mj-lt"/>
              <a:buAutoNum type="arabicPeriod"/>
            </a:pPr>
            <a:r>
              <a:rPr lang="en-US" sz="1600" dirty="0"/>
              <a:t>13.0 Care Coordination</a:t>
            </a:r>
          </a:p>
          <a:p>
            <a:pPr marL="914400" lvl="1" indent="-457200">
              <a:buFont typeface="+mj-lt"/>
              <a:buAutoNum type="arabicPeriod"/>
            </a:pPr>
            <a:r>
              <a:rPr lang="en-US" sz="1600" dirty="0"/>
              <a:t>10.0 Community Linkages</a:t>
            </a:r>
          </a:p>
          <a:p>
            <a:pPr marL="457200" indent="-457200">
              <a:buFont typeface="+mj-lt"/>
              <a:buAutoNum type="arabicPeriod"/>
            </a:pPr>
            <a:r>
              <a:rPr lang="en-US" sz="2000" dirty="0"/>
              <a:t>Prework Next Steps:</a:t>
            </a:r>
          </a:p>
          <a:p>
            <a:pPr marL="914400" lvl="1" indent="-457200">
              <a:buFont typeface="+mj-lt"/>
              <a:buAutoNum type="arabicPeriod"/>
            </a:pPr>
            <a:r>
              <a:rPr lang="en-US" sz="1600" dirty="0"/>
              <a:t>Identify how the capabilities fit into the PDCM role.</a:t>
            </a:r>
          </a:p>
          <a:p>
            <a:pPr marL="914400" lvl="1" indent="-457200">
              <a:buFont typeface="+mj-lt"/>
              <a:buAutoNum type="arabicPeriod"/>
            </a:pPr>
            <a:r>
              <a:rPr lang="en-US" sz="1600" dirty="0"/>
              <a:t>Identify where there would be potential for PDCM billing code use.  </a:t>
            </a:r>
          </a:p>
          <a:p>
            <a:pPr marL="914400" lvl="1" indent="-457200">
              <a:buFont typeface="+mj-lt"/>
              <a:buAutoNum type="arabicPeriod"/>
            </a:pPr>
            <a:r>
              <a:rPr lang="en-US" sz="1600" dirty="0"/>
              <a:t>Be prepared to discuss your discoveries in the live training.</a:t>
            </a:r>
          </a:p>
        </p:txBody>
      </p:sp>
    </p:spTree>
    <p:extLst>
      <p:ext uri="{BB962C8B-B14F-4D97-AF65-F5344CB8AC3E}">
        <p14:creationId xmlns:p14="http://schemas.microsoft.com/office/powerpoint/2010/main" val="2483370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reeform: Shape 29">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E0E69676-B985-BD90-5FDD-73E496D0509A}"/>
              </a:ext>
            </a:extLst>
          </p:cNvPr>
          <p:cNvSpPr>
            <a:spLocks noGrp="1"/>
          </p:cNvSpPr>
          <p:nvPr>
            <p:ph type="ctrTitle"/>
          </p:nvPr>
        </p:nvSpPr>
        <p:spPr>
          <a:xfrm>
            <a:off x="660041" y="2767106"/>
            <a:ext cx="2880828" cy="3071906"/>
          </a:xfrm>
        </p:spPr>
        <p:txBody>
          <a:bodyPr anchor="t">
            <a:normAutofit/>
          </a:bodyPr>
          <a:lstStyle/>
          <a:p>
            <a:pPr algn="l"/>
            <a:r>
              <a:rPr lang="en-US" sz="4000">
                <a:solidFill>
                  <a:srgbClr val="FFFFFF"/>
                </a:solidFill>
              </a:rPr>
              <a:t>Billing and Coding History</a:t>
            </a:r>
          </a:p>
        </p:txBody>
      </p:sp>
      <p:sp>
        <p:nvSpPr>
          <p:cNvPr id="3" name="Subtitle 2">
            <a:extLst>
              <a:ext uri="{FF2B5EF4-FFF2-40B4-BE49-F238E27FC236}">
                <a16:creationId xmlns:a16="http://schemas.microsoft.com/office/drawing/2014/main" id="{24A0342C-64BB-5A7A-6689-2948D4C5942F}"/>
              </a:ext>
            </a:extLst>
          </p:cNvPr>
          <p:cNvSpPr>
            <a:spLocks noGrp="1"/>
          </p:cNvSpPr>
          <p:nvPr>
            <p:ph type="subTitle" idx="1"/>
          </p:nvPr>
        </p:nvSpPr>
        <p:spPr>
          <a:xfrm>
            <a:off x="660042" y="806824"/>
            <a:ext cx="2919738" cy="1494117"/>
          </a:xfrm>
        </p:spPr>
        <p:txBody>
          <a:bodyPr anchor="b">
            <a:normAutofit/>
          </a:bodyPr>
          <a:lstStyle/>
          <a:p>
            <a:pPr algn="l"/>
            <a:r>
              <a:rPr lang="en-US" sz="2000">
                <a:solidFill>
                  <a:srgbClr val="FFFFFF"/>
                </a:solidFill>
              </a:rPr>
              <a:t>The Evolution of PDCM and Care Management Billing Codes</a:t>
            </a:r>
          </a:p>
        </p:txBody>
      </p:sp>
      <p:pic>
        <p:nvPicPr>
          <p:cNvPr id="7" name="Graphic 6" descr="Stethoscope">
            <a:extLst>
              <a:ext uri="{FF2B5EF4-FFF2-40B4-BE49-F238E27FC236}">
                <a16:creationId xmlns:a16="http://schemas.microsoft.com/office/drawing/2014/main" id="{832B0599-845B-667F-6A4D-25A24F43827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53510" y="467208"/>
            <a:ext cx="5923584" cy="5923584"/>
          </a:xfrm>
          <a:prstGeom prst="rect">
            <a:avLst/>
          </a:prstGeom>
        </p:spPr>
      </p:pic>
    </p:spTree>
    <p:extLst>
      <p:ext uri="{BB962C8B-B14F-4D97-AF65-F5344CB8AC3E}">
        <p14:creationId xmlns:p14="http://schemas.microsoft.com/office/powerpoint/2010/main" val="29390924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3EA62E1-5368-BB3A-8097-A876F4B7654F}"/>
              </a:ext>
            </a:extLst>
          </p:cNvPr>
          <p:cNvSpPr>
            <a:spLocks noGrp="1"/>
          </p:cNvSpPr>
          <p:nvPr>
            <p:ph type="title"/>
          </p:nvPr>
        </p:nvSpPr>
        <p:spPr>
          <a:xfrm>
            <a:off x="1371597" y="348865"/>
            <a:ext cx="10044023" cy="877729"/>
          </a:xfrm>
        </p:spPr>
        <p:txBody>
          <a:bodyPr anchor="ctr">
            <a:noAutofit/>
          </a:bodyPr>
          <a:lstStyle/>
          <a:p>
            <a:pPr algn="ctr"/>
            <a:r>
              <a:rPr lang="en-US" sz="4000" dirty="0">
                <a:solidFill>
                  <a:srgbClr val="FFFFFF"/>
                </a:solidFill>
              </a:rPr>
              <a:t>History</a:t>
            </a:r>
            <a:br>
              <a:rPr lang="en-US" sz="4000" dirty="0">
                <a:solidFill>
                  <a:srgbClr val="FFFFFF"/>
                </a:solidFill>
              </a:rPr>
            </a:br>
            <a:r>
              <a:rPr lang="en-US" sz="4000" b="0" i="0" u="none" strike="noStrike" baseline="0" dirty="0">
                <a:solidFill>
                  <a:srgbClr val="FFFFFF"/>
                </a:solidFill>
                <a:latin typeface="Calibri" panose="020F0502020204030204" pitchFamily="34" charset="0"/>
              </a:rPr>
              <a:t>BCBSM PGIP PCMH Program Development</a:t>
            </a:r>
            <a:r>
              <a:rPr lang="en-US" sz="4000" dirty="0">
                <a:solidFill>
                  <a:srgbClr val="FFFFFF"/>
                </a:solidFill>
              </a:rPr>
              <a:t> </a:t>
            </a:r>
            <a:br>
              <a:rPr lang="en-US" sz="4000" dirty="0">
                <a:solidFill>
                  <a:srgbClr val="FFFFFF"/>
                </a:solidFill>
              </a:rPr>
            </a:br>
            <a:endParaRPr lang="en-US" sz="4000" dirty="0">
              <a:solidFill>
                <a:srgbClr val="FFFFFF"/>
              </a:solidFill>
            </a:endParaRPr>
          </a:p>
        </p:txBody>
      </p:sp>
      <p:graphicFrame>
        <p:nvGraphicFramePr>
          <p:cNvPr id="5" name="Content Placeholder 2">
            <a:extLst>
              <a:ext uri="{FF2B5EF4-FFF2-40B4-BE49-F238E27FC236}">
                <a16:creationId xmlns:a16="http://schemas.microsoft.com/office/drawing/2014/main" id="{C369CE4F-4025-32D7-94FF-EAA1229A052B}"/>
              </a:ext>
            </a:extLst>
          </p:cNvPr>
          <p:cNvGraphicFramePr>
            <a:graphicFrameLocks noGrp="1"/>
          </p:cNvGraphicFramePr>
          <p:nvPr>
            <p:ph idx="1"/>
            <p:extLst>
              <p:ext uri="{D42A27DB-BD31-4B8C-83A1-F6EECF244321}">
                <p14:modId xmlns:p14="http://schemas.microsoft.com/office/powerpoint/2010/main" val="4137227880"/>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00901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Freeform: Shape 3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Rectangle 3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45DDE71-21AB-DD76-1A31-2B738E5D1227}"/>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BCBSM PCMH Model </a:t>
            </a:r>
          </a:p>
        </p:txBody>
      </p:sp>
      <p:sp>
        <p:nvSpPr>
          <p:cNvPr id="3" name="Content Placeholder 2">
            <a:extLst>
              <a:ext uri="{FF2B5EF4-FFF2-40B4-BE49-F238E27FC236}">
                <a16:creationId xmlns:a16="http://schemas.microsoft.com/office/drawing/2014/main" id="{146F25F2-069C-16E9-422F-AC9C4AAB3185}"/>
              </a:ext>
            </a:extLst>
          </p:cNvPr>
          <p:cNvSpPr>
            <a:spLocks noGrp="1"/>
          </p:cNvSpPr>
          <p:nvPr>
            <p:ph idx="1"/>
          </p:nvPr>
        </p:nvSpPr>
        <p:spPr>
          <a:xfrm>
            <a:off x="4810259" y="649480"/>
            <a:ext cx="6555347" cy="5546047"/>
          </a:xfrm>
        </p:spPr>
        <p:txBody>
          <a:bodyPr anchor="ctr">
            <a:normAutofit/>
          </a:bodyPr>
          <a:lstStyle/>
          <a:p>
            <a:pPr marL="0" indent="0">
              <a:buNone/>
            </a:pPr>
            <a:r>
              <a:rPr lang="en-US" sz="1700" b="0" i="0" u="none" strike="noStrike" baseline="0" dirty="0">
                <a:latin typeface="Calibri" panose="020F0502020204030204" pitchFamily="34" charset="0"/>
              </a:rPr>
              <a:t>The Patient-Centered Medical Home (PCMH) is a care delivery model in which patient treatment is coordinated through primary care physicians to ensure patients receive the necessary care when and where they need it, in a manner they can understand. </a:t>
            </a:r>
          </a:p>
          <a:p>
            <a:pPr marL="0" indent="0">
              <a:buNone/>
            </a:pPr>
            <a:r>
              <a:rPr lang="en-US" sz="1700" b="0" i="0" u="none" strike="noStrike" baseline="0" dirty="0">
                <a:latin typeface="Calibri" panose="020F0502020204030204" pitchFamily="34" charset="0"/>
              </a:rPr>
              <a:t>The PCMH-Neighbor (PCMH-N) model enables specialists and sub-specialists, including behavioral health providers, to collaborate and coordinate with primary care physicians to create highly functioning systems of care. </a:t>
            </a:r>
          </a:p>
          <a:p>
            <a:pPr marL="0" indent="0">
              <a:buNone/>
            </a:pPr>
            <a:r>
              <a:rPr lang="en-US" sz="1700" b="0" i="0" u="none" strike="noStrike" baseline="0" dirty="0">
                <a:latin typeface="Calibri" panose="020F0502020204030204" pitchFamily="34" charset="0"/>
              </a:rPr>
              <a:t>The goals of the PCMH/PCMH-N model are to: </a:t>
            </a:r>
          </a:p>
          <a:p>
            <a:r>
              <a:rPr lang="en-US" sz="1700" b="0" i="0" u="none" strike="noStrike" baseline="0" dirty="0">
                <a:latin typeface="Calibri" panose="020F0502020204030204" pitchFamily="34" charset="0"/>
              </a:rPr>
              <a:t>Strengthen the role of the PCP in the delivery and coordination of health care. </a:t>
            </a:r>
          </a:p>
          <a:p>
            <a:r>
              <a:rPr lang="en-US" sz="1700" b="0" i="0" u="none" strike="noStrike" baseline="0" dirty="0">
                <a:latin typeface="Calibri" panose="020F0502020204030204" pitchFamily="34" charset="0"/>
              </a:rPr>
              <a:t>Support population health management, which uses a variety of individual, organizational and cultural interventions to help improve the illness and injury burden and the health care use of defined populations. </a:t>
            </a:r>
          </a:p>
          <a:p>
            <a:r>
              <a:rPr lang="en-US" sz="1700" b="0" i="0" u="none" strike="noStrike" baseline="0" dirty="0">
                <a:latin typeface="Calibri" panose="020F0502020204030204" pitchFamily="34" charset="0"/>
              </a:rPr>
              <a:t>Ensure effective communication, coordination and integration among all PCP and specialist practices, including  appropriate flow of patient care information, and clear definitions of roles and responsibilities. </a:t>
            </a:r>
          </a:p>
          <a:p>
            <a:pPr marL="0" indent="0">
              <a:buNone/>
            </a:pPr>
            <a:endParaRPr lang="en-US" sz="1700" dirty="0"/>
          </a:p>
        </p:txBody>
      </p:sp>
      <p:sp>
        <p:nvSpPr>
          <p:cNvPr id="4" name="Footer Placeholder 3">
            <a:extLst>
              <a:ext uri="{FF2B5EF4-FFF2-40B4-BE49-F238E27FC236}">
                <a16:creationId xmlns:a16="http://schemas.microsoft.com/office/drawing/2014/main" id="{78F48001-9778-B716-1DCB-0CD89D83A2A0}"/>
              </a:ext>
            </a:extLst>
          </p:cNvPr>
          <p:cNvSpPr>
            <a:spLocks noGrp="1"/>
          </p:cNvSpPr>
          <p:nvPr>
            <p:ph type="ftr" sz="quarter" idx="11"/>
          </p:nvPr>
        </p:nvSpPr>
        <p:spPr/>
        <p:txBody>
          <a:bodyPr/>
          <a:lstStyle/>
          <a:p>
            <a:r>
              <a:rPr lang="en-US"/>
              <a:t>BCBSM PGIP PCMH-N Interpretive Guidelines 2023-2024</a:t>
            </a:r>
          </a:p>
        </p:txBody>
      </p:sp>
    </p:spTree>
    <p:extLst>
      <p:ext uri="{BB962C8B-B14F-4D97-AF65-F5344CB8AC3E}">
        <p14:creationId xmlns:p14="http://schemas.microsoft.com/office/powerpoint/2010/main" val="4070978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Freeform: Shape 3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Rectangle 3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26246A7-3DA8-E058-D93C-071D65A4461A}"/>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2010 Multi-Payer Advanced Primary Care Practice Grant - MIPCT</a:t>
            </a:r>
          </a:p>
        </p:txBody>
      </p:sp>
      <p:sp>
        <p:nvSpPr>
          <p:cNvPr id="3" name="Content Placeholder 2">
            <a:extLst>
              <a:ext uri="{FF2B5EF4-FFF2-40B4-BE49-F238E27FC236}">
                <a16:creationId xmlns:a16="http://schemas.microsoft.com/office/drawing/2014/main" id="{294C6A4A-46AF-74AB-4423-4B8EF2CF2D77}"/>
              </a:ext>
            </a:extLst>
          </p:cNvPr>
          <p:cNvSpPr>
            <a:spLocks noGrp="1"/>
          </p:cNvSpPr>
          <p:nvPr>
            <p:ph idx="1"/>
          </p:nvPr>
        </p:nvSpPr>
        <p:spPr>
          <a:xfrm>
            <a:off x="4810259" y="649480"/>
            <a:ext cx="6555347" cy="5546047"/>
          </a:xfrm>
        </p:spPr>
        <p:txBody>
          <a:bodyPr anchor="ctr">
            <a:normAutofit/>
          </a:bodyPr>
          <a:lstStyle/>
          <a:p>
            <a:pPr marL="0" indent="0">
              <a:buNone/>
            </a:pPr>
            <a:r>
              <a:rPr lang="en-US" sz="2000" b="0" i="0">
                <a:effectLst/>
                <a:latin typeface="Apercu Regular"/>
              </a:rPr>
              <a:t>In the summer of 2010, Center for Health and RT staff led the writing and analytics of the State of Michigan’s grant proposal for the Centers for Medicare and Medicaid Services (CMS) Multi-Payer Advanced Primary Care Practice Demonstration project.</a:t>
            </a:r>
          </a:p>
          <a:p>
            <a:pPr marL="0" indent="0">
              <a:buNone/>
            </a:pPr>
            <a:r>
              <a:rPr lang="en-US" sz="2000" b="0" i="0">
                <a:effectLst/>
                <a:latin typeface="Apercu Regular"/>
              </a:rPr>
              <a:t>Michigan’s project—known as the Michigan Primary Care Transformation Demonstration Project (MiPCT)—was a three-year, multi-payer, statewide demonstration project aimed at reforming primary care payment models and expanding the capabilities of the state’s patient-centered medical homes. </a:t>
            </a:r>
          </a:p>
          <a:p>
            <a:pPr marL="0" indent="0">
              <a:buNone/>
            </a:pPr>
            <a:r>
              <a:rPr lang="en-US" sz="2000" b="0" i="0">
                <a:effectLst/>
                <a:latin typeface="Apercu Regular"/>
              </a:rPr>
              <a:t>CMS extended project funding for two additional years through the end of 2016.</a:t>
            </a:r>
            <a:endParaRPr lang="en-US" sz="2000"/>
          </a:p>
        </p:txBody>
      </p:sp>
    </p:spTree>
    <p:extLst>
      <p:ext uri="{BB962C8B-B14F-4D97-AF65-F5344CB8AC3E}">
        <p14:creationId xmlns:p14="http://schemas.microsoft.com/office/powerpoint/2010/main" val="2506805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Freeform: Shape 3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Rectangle 3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F07C22-C1AA-B75A-5780-F7C5BB99AED7}"/>
              </a:ext>
            </a:extLst>
          </p:cNvPr>
          <p:cNvSpPr>
            <a:spLocks noGrp="1"/>
          </p:cNvSpPr>
          <p:nvPr>
            <p:ph type="title"/>
          </p:nvPr>
        </p:nvSpPr>
        <p:spPr>
          <a:xfrm>
            <a:off x="466722" y="586855"/>
            <a:ext cx="3201366" cy="3387497"/>
          </a:xfrm>
        </p:spPr>
        <p:txBody>
          <a:bodyPr anchor="b">
            <a:normAutofit/>
          </a:bodyPr>
          <a:lstStyle/>
          <a:p>
            <a:pPr algn="r"/>
            <a:r>
              <a:rPr lang="en-US" sz="3400">
                <a:solidFill>
                  <a:srgbClr val="FFFFFF"/>
                </a:solidFill>
              </a:rPr>
              <a:t>PDCM  </a:t>
            </a:r>
            <a:br>
              <a:rPr lang="en-US" sz="3400">
                <a:solidFill>
                  <a:srgbClr val="FFFFFF"/>
                </a:solidFill>
              </a:rPr>
            </a:br>
            <a:r>
              <a:rPr lang="en-US" sz="3400">
                <a:solidFill>
                  <a:srgbClr val="FFFFFF"/>
                </a:solidFill>
              </a:rPr>
              <a:t>A Framework for MIPCT CM Reimbursement</a:t>
            </a:r>
          </a:p>
        </p:txBody>
      </p:sp>
      <p:sp>
        <p:nvSpPr>
          <p:cNvPr id="3" name="Content Placeholder 2">
            <a:extLst>
              <a:ext uri="{FF2B5EF4-FFF2-40B4-BE49-F238E27FC236}">
                <a16:creationId xmlns:a16="http://schemas.microsoft.com/office/drawing/2014/main" id="{C166DE33-5687-5DFA-6C06-B909038E7CA8}"/>
              </a:ext>
            </a:extLst>
          </p:cNvPr>
          <p:cNvSpPr>
            <a:spLocks noGrp="1"/>
          </p:cNvSpPr>
          <p:nvPr>
            <p:ph idx="1"/>
          </p:nvPr>
        </p:nvSpPr>
        <p:spPr>
          <a:xfrm>
            <a:off x="4810259" y="649480"/>
            <a:ext cx="6555347" cy="5546047"/>
          </a:xfrm>
        </p:spPr>
        <p:txBody>
          <a:bodyPr anchor="ctr">
            <a:normAutofit/>
          </a:bodyPr>
          <a:lstStyle/>
          <a:p>
            <a:pPr marL="0" indent="0">
              <a:buNone/>
            </a:pPr>
            <a:r>
              <a:rPr lang="en-US" sz="2000">
                <a:latin typeface="Apercu Regular"/>
              </a:rPr>
              <a:t>R</a:t>
            </a:r>
            <a:r>
              <a:rPr lang="en-US" sz="2000" b="0" i="0">
                <a:effectLst/>
                <a:latin typeface="Apercu Regular"/>
              </a:rPr>
              <a:t>eforming primary care payment models</a:t>
            </a:r>
          </a:p>
          <a:p>
            <a:r>
              <a:rPr lang="en-US" sz="2000">
                <a:latin typeface="Apercu Regular"/>
              </a:rPr>
              <a:t>Sustainable funding to expand PCMH capabilities </a:t>
            </a:r>
          </a:p>
          <a:p>
            <a:pPr lvl="1"/>
            <a:r>
              <a:rPr lang="en-US" sz="2000">
                <a:latin typeface="Apercu Regular"/>
              </a:rPr>
              <a:t>Establish a training program and </a:t>
            </a:r>
            <a:r>
              <a:rPr lang="en-US" sz="2000" b="1" i="1">
                <a:latin typeface="Apercu Regular"/>
              </a:rPr>
              <a:t>payment model </a:t>
            </a:r>
            <a:r>
              <a:rPr lang="en-US" sz="2000">
                <a:latin typeface="Apercu Regular"/>
              </a:rPr>
              <a:t>for</a:t>
            </a:r>
            <a:r>
              <a:rPr lang="en-US" sz="2000" b="1">
                <a:latin typeface="Apercu Regular"/>
              </a:rPr>
              <a:t> provider delivered care managers</a:t>
            </a:r>
          </a:p>
          <a:p>
            <a:pPr lvl="1"/>
            <a:r>
              <a:rPr lang="en-US" sz="2000">
                <a:latin typeface="Apercu Regular"/>
              </a:rPr>
              <a:t>Establish a means to </a:t>
            </a:r>
            <a:r>
              <a:rPr lang="en-US" sz="2000" b="1" i="1">
                <a:latin typeface="Apercu Regular"/>
              </a:rPr>
              <a:t>offset the cost of care managers through billing codes</a:t>
            </a:r>
          </a:p>
          <a:p>
            <a:pPr lvl="1"/>
            <a:endParaRPr lang="en-US" sz="2000">
              <a:latin typeface="Apercu Regular"/>
            </a:endParaRPr>
          </a:p>
          <a:p>
            <a:r>
              <a:rPr lang="en-US" sz="2000">
                <a:latin typeface="Apercu Regular"/>
              </a:rPr>
              <a:t>Develop a framework of the care manager role and expectations as part of the PCMH</a:t>
            </a:r>
          </a:p>
          <a:p>
            <a:pPr lvl="1"/>
            <a:r>
              <a:rPr lang="en-US" sz="2000">
                <a:latin typeface="Apercu Regular"/>
              </a:rPr>
              <a:t>Provider agreement</a:t>
            </a:r>
          </a:p>
          <a:p>
            <a:pPr lvl="1"/>
            <a:r>
              <a:rPr lang="en-US" sz="2000">
                <a:latin typeface="Apercu Regular"/>
              </a:rPr>
              <a:t>Development of a patient-center plan of care</a:t>
            </a:r>
          </a:p>
          <a:p>
            <a:pPr lvl="1"/>
            <a:r>
              <a:rPr lang="en-US" sz="2000">
                <a:latin typeface="Apercu Regular"/>
              </a:rPr>
              <a:t>Improved outcomes and decreased cost</a:t>
            </a:r>
          </a:p>
          <a:p>
            <a:pPr lvl="2"/>
            <a:endParaRPr lang="en-US">
              <a:latin typeface="Apercu Regular"/>
            </a:endParaRPr>
          </a:p>
          <a:p>
            <a:pPr marL="914400" lvl="2" indent="0">
              <a:buNone/>
            </a:pPr>
            <a:endParaRPr lang="en-US">
              <a:latin typeface="Apercu Regular"/>
            </a:endParaRPr>
          </a:p>
          <a:p>
            <a:pPr lvl="1"/>
            <a:endParaRPr lang="en-US" sz="2000"/>
          </a:p>
        </p:txBody>
      </p:sp>
    </p:spTree>
    <p:extLst>
      <p:ext uri="{BB962C8B-B14F-4D97-AF65-F5344CB8AC3E}">
        <p14:creationId xmlns:p14="http://schemas.microsoft.com/office/powerpoint/2010/main" val="497111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Freeform: Shape 3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Rectangle 3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1DCDBB-3394-8656-2D41-E4A3F1DD7BDA}"/>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PDCM Goal</a:t>
            </a:r>
          </a:p>
        </p:txBody>
      </p:sp>
      <p:sp>
        <p:nvSpPr>
          <p:cNvPr id="3" name="Content Placeholder 2">
            <a:extLst>
              <a:ext uri="{FF2B5EF4-FFF2-40B4-BE49-F238E27FC236}">
                <a16:creationId xmlns:a16="http://schemas.microsoft.com/office/drawing/2014/main" id="{75049B3D-90DA-5E85-31F4-BF360F5AF6B6}"/>
              </a:ext>
            </a:extLst>
          </p:cNvPr>
          <p:cNvSpPr>
            <a:spLocks noGrp="1"/>
          </p:cNvSpPr>
          <p:nvPr>
            <p:ph idx="1"/>
          </p:nvPr>
        </p:nvSpPr>
        <p:spPr>
          <a:xfrm>
            <a:off x="4810259" y="649480"/>
            <a:ext cx="6555347" cy="5546047"/>
          </a:xfrm>
        </p:spPr>
        <p:txBody>
          <a:bodyPr anchor="ctr">
            <a:normAutofit/>
          </a:bodyPr>
          <a:lstStyle/>
          <a:p>
            <a:pPr marL="0" indent="0">
              <a:buNone/>
            </a:pPr>
            <a:r>
              <a:rPr lang="en-US" sz="2000" b="0" i="0">
                <a:effectLst/>
                <a:latin typeface="Lato" panose="020F0502020204030203" pitchFamily="34" charset="0"/>
              </a:rPr>
              <a:t>The goal of Provider-Delivered Care Management is to provide:</a:t>
            </a:r>
          </a:p>
          <a:p>
            <a:r>
              <a:rPr lang="en-US" sz="2000">
                <a:latin typeface="Lato" panose="020F0502020204030203" pitchFamily="34" charset="0"/>
              </a:rPr>
              <a:t>P</a:t>
            </a:r>
            <a:r>
              <a:rPr lang="en-US" sz="2000" b="0" i="0">
                <a:effectLst/>
                <a:latin typeface="Lato" panose="020F0502020204030203" pitchFamily="34" charset="0"/>
              </a:rPr>
              <a:t>atient education </a:t>
            </a:r>
          </a:p>
          <a:p>
            <a:r>
              <a:rPr lang="en-US" sz="2000">
                <a:latin typeface="Lato" panose="020F0502020204030203" pitchFamily="34" charset="0"/>
              </a:rPr>
              <a:t>C</a:t>
            </a:r>
            <a:r>
              <a:rPr lang="en-US" sz="2000" b="0" i="0">
                <a:effectLst/>
                <a:latin typeface="Lato" panose="020F0502020204030203" pitchFamily="34" charset="0"/>
              </a:rPr>
              <a:t>are coordination</a:t>
            </a:r>
          </a:p>
          <a:p>
            <a:r>
              <a:rPr lang="en-US" sz="2000">
                <a:latin typeface="Lato" panose="020F0502020204030203" pitchFamily="34" charset="0"/>
              </a:rPr>
              <a:t>O</a:t>
            </a:r>
            <a:r>
              <a:rPr lang="en-US" sz="2000" b="0" i="0">
                <a:effectLst/>
                <a:latin typeface="Lato" panose="020F0502020204030203" pitchFamily="34" charset="0"/>
              </a:rPr>
              <a:t>ther support services </a:t>
            </a:r>
          </a:p>
          <a:p>
            <a:pPr marL="0" indent="0">
              <a:buNone/>
            </a:pPr>
            <a:r>
              <a:rPr lang="en-US" sz="2000">
                <a:latin typeface="Lato" panose="020F0502020204030203" pitchFamily="34" charset="0"/>
              </a:rPr>
              <a:t>The program is designed to help patients with chronic conditions address medical, behavioral, and psychosocial needs to ensure they are successful in meeting their health goals.</a:t>
            </a:r>
            <a:endParaRPr lang="en-US" sz="2000"/>
          </a:p>
          <a:p>
            <a:pPr marL="0" indent="0">
              <a:buNone/>
            </a:pPr>
            <a:r>
              <a:rPr lang="en-US" sz="2000">
                <a:latin typeface="Lato" panose="020F0502020204030203" pitchFamily="34" charset="0"/>
              </a:rPr>
              <a:t>How:  </a:t>
            </a:r>
          </a:p>
          <a:p>
            <a:pPr marL="0" indent="0">
              <a:buNone/>
            </a:pPr>
            <a:r>
              <a:rPr lang="en-US" sz="2000" b="0" i="0">
                <a:effectLst/>
                <a:latin typeface="Lato" panose="020F0502020204030203" pitchFamily="34" charset="0"/>
              </a:rPr>
              <a:t>Use of PDCM codes for either face-to-face (video) or telephonic encounters by health care teams working collaboratively with the patient and the patient’s physician. </a:t>
            </a:r>
          </a:p>
        </p:txBody>
      </p:sp>
    </p:spTree>
    <p:extLst>
      <p:ext uri="{BB962C8B-B14F-4D97-AF65-F5344CB8AC3E}">
        <p14:creationId xmlns:p14="http://schemas.microsoft.com/office/powerpoint/2010/main" val="1259191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4" name="Rectangle 23">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Freeform: Shape 31">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4" name="Rectangle 33">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01428D0-8CE1-E9C3-BE92-0D8E32DB6E5C}"/>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SIM Overview</a:t>
            </a:r>
          </a:p>
        </p:txBody>
      </p:sp>
      <p:sp>
        <p:nvSpPr>
          <p:cNvPr id="4" name="Footer Placeholder 3">
            <a:extLst>
              <a:ext uri="{FF2B5EF4-FFF2-40B4-BE49-F238E27FC236}">
                <a16:creationId xmlns:a16="http://schemas.microsoft.com/office/drawing/2014/main" id="{A3CB9A9D-235A-443F-B263-7D85AE9B1528}"/>
              </a:ext>
            </a:extLst>
          </p:cNvPr>
          <p:cNvSpPr>
            <a:spLocks noGrp="1"/>
          </p:cNvSpPr>
          <p:nvPr>
            <p:ph type="ftr" sz="quarter" idx="11"/>
          </p:nvPr>
        </p:nvSpPr>
        <p:spPr>
          <a:xfrm rot="5400000">
            <a:off x="-1828800" y="1984248"/>
            <a:ext cx="4114800" cy="365125"/>
          </a:xfrm>
        </p:spPr>
        <p:txBody>
          <a:bodyPr>
            <a:normAutofit/>
          </a:bodyPr>
          <a:lstStyle/>
          <a:p>
            <a:pPr algn="l">
              <a:lnSpc>
                <a:spcPct val="90000"/>
              </a:lnSpc>
              <a:spcAft>
                <a:spcPts val="600"/>
              </a:spcAft>
            </a:pPr>
            <a:r>
              <a:rPr lang="en-US" sz="500">
                <a:solidFill>
                  <a:srgbClr val="FFFFFF"/>
                </a:solidFill>
                <a:hlinkClick r:id="rId3"/>
              </a:rPr>
              <a:t>https://www.michigan.gov/mdhhs//media/Project/Websites/mdhhs/Folder3/Folder45/Folder2/Folder145/Folder1/Folder245/SIM_Summary_Updated_October_2018.pdf?rev=52079a3228ea48e98dd6c37cfabc71bc&amp;hash=E718298B01C7644203819651C2DF654</a:t>
            </a:r>
            <a:endParaRPr lang="en-US" sz="500">
              <a:solidFill>
                <a:srgbClr val="FFFFFF"/>
              </a:solidFill>
            </a:endParaRPr>
          </a:p>
          <a:p>
            <a:pPr algn="l">
              <a:lnSpc>
                <a:spcPct val="90000"/>
              </a:lnSpc>
              <a:spcAft>
                <a:spcPts val="600"/>
              </a:spcAft>
            </a:pPr>
            <a:endParaRPr lang="en-US" sz="500">
              <a:solidFill>
                <a:srgbClr val="FFFFFF"/>
              </a:solidFill>
            </a:endParaRPr>
          </a:p>
        </p:txBody>
      </p:sp>
      <p:sp>
        <p:nvSpPr>
          <p:cNvPr id="3" name="Content Placeholder 2">
            <a:extLst>
              <a:ext uri="{FF2B5EF4-FFF2-40B4-BE49-F238E27FC236}">
                <a16:creationId xmlns:a16="http://schemas.microsoft.com/office/drawing/2014/main" id="{74EA6930-EFA8-7E9D-EEF5-1BF42CF793DD}"/>
              </a:ext>
            </a:extLst>
          </p:cNvPr>
          <p:cNvSpPr>
            <a:spLocks noGrp="1"/>
          </p:cNvSpPr>
          <p:nvPr>
            <p:ph idx="1"/>
          </p:nvPr>
        </p:nvSpPr>
        <p:spPr>
          <a:xfrm>
            <a:off x="4810259" y="649480"/>
            <a:ext cx="6555347" cy="5546047"/>
          </a:xfrm>
        </p:spPr>
        <p:txBody>
          <a:bodyPr anchor="ctr">
            <a:normAutofit/>
          </a:bodyPr>
          <a:lstStyle/>
          <a:p>
            <a:pPr marL="0" indent="0">
              <a:spcBef>
                <a:spcPts val="0"/>
              </a:spcBef>
              <a:buNone/>
            </a:pPr>
            <a:r>
              <a:rPr lang="en-US" sz="2000" b="1" i="0" dirty="0">
                <a:effectLst/>
                <a:latin typeface="Calibri" panose="020F0502020204030204" pitchFamily="34" charset="0"/>
                <a:ea typeface="Calibri" panose="020F0502020204030204" pitchFamily="34" charset="0"/>
                <a:cs typeface="Calibri" panose="020F0502020204030204" pitchFamily="34" charset="0"/>
              </a:rPr>
              <a:t>Focused on the development and testing of multi-payer health care payment and service delivery models to achieve:</a:t>
            </a:r>
          </a:p>
          <a:p>
            <a:pPr marL="0" indent="0">
              <a:spcBef>
                <a:spcPts val="0"/>
              </a:spcBef>
              <a:buNone/>
            </a:pPr>
            <a:r>
              <a:rPr lang="en-US" sz="2000" b="1" dirty="0">
                <a:latin typeface="Calibri" panose="020F0502020204030204" pitchFamily="34" charset="0"/>
                <a:ea typeface="Calibri" panose="020F0502020204030204" pitchFamily="34" charset="0"/>
                <a:cs typeface="Calibri" panose="020F0502020204030204" pitchFamily="34" charset="0"/>
              </a:rPr>
              <a:t>B</a:t>
            </a:r>
            <a:r>
              <a:rPr lang="en-US" sz="2000" b="1" i="0" dirty="0">
                <a:effectLst/>
                <a:latin typeface="Calibri" panose="020F0502020204030204" pitchFamily="34" charset="0"/>
                <a:ea typeface="Calibri" panose="020F0502020204030204" pitchFamily="34" charset="0"/>
                <a:cs typeface="Calibri" panose="020F0502020204030204" pitchFamily="34" charset="0"/>
              </a:rPr>
              <a:t>etter Care Coordination – Lower Cost – Improved Health Outcomes</a:t>
            </a:r>
          </a:p>
          <a:p>
            <a:pPr marL="0" indent="0">
              <a:buNone/>
            </a:pPr>
            <a:r>
              <a:rPr lang="en-US" sz="2000" b="1" dirty="0">
                <a:latin typeface="Calibri" panose="020F0502020204030204" pitchFamily="34" charset="0"/>
                <a:ea typeface="Calibri" panose="020F0502020204030204" pitchFamily="34" charset="0"/>
                <a:cs typeface="Calibri" panose="020F0502020204030204" pitchFamily="34" charset="0"/>
              </a:rPr>
              <a:t>The primary outcome was technology awareness and developments for electronic transfer and transparency for care coordination amongst:</a:t>
            </a:r>
          </a:p>
          <a:p>
            <a:pPr>
              <a:spcBef>
                <a:spcPts val="0"/>
              </a:spcBef>
            </a:pPr>
            <a:r>
              <a:rPr lang="en-US" sz="2000" b="1" i="0" dirty="0">
                <a:effectLst/>
                <a:latin typeface="Calibri" panose="020F0502020204030204" pitchFamily="34" charset="0"/>
                <a:ea typeface="Calibri" panose="020F0502020204030204" pitchFamily="34" charset="0"/>
                <a:cs typeface="Calibri" panose="020F0502020204030204" pitchFamily="34" charset="0"/>
              </a:rPr>
              <a:t>Healthcare providers (specialist – primary care – hospital)</a:t>
            </a:r>
          </a:p>
          <a:p>
            <a:pPr>
              <a:spcBef>
                <a:spcPts val="0"/>
              </a:spcBef>
            </a:pPr>
            <a:r>
              <a:rPr lang="en-US" sz="2000" b="1" dirty="0">
                <a:latin typeface="Calibri" panose="020F0502020204030204" pitchFamily="34" charset="0"/>
                <a:ea typeface="Calibri" panose="020F0502020204030204" pitchFamily="34" charset="0"/>
                <a:cs typeface="Calibri" panose="020F0502020204030204" pitchFamily="34" charset="0"/>
              </a:rPr>
              <a:t>Community services (food – housing – transportation)</a:t>
            </a:r>
          </a:p>
          <a:p>
            <a:pPr>
              <a:spcBef>
                <a:spcPts val="0"/>
              </a:spcBef>
            </a:pPr>
            <a:r>
              <a:rPr lang="en-US" sz="2000" b="1" dirty="0">
                <a:latin typeface="Calibri" panose="020F0502020204030204" pitchFamily="34" charset="0"/>
                <a:ea typeface="Calibri" panose="020F0502020204030204" pitchFamily="34" charset="0"/>
                <a:cs typeface="Calibri" panose="020F0502020204030204" pitchFamily="34" charset="0"/>
              </a:rPr>
              <a:t>Behavioral health entities (inpatient – outpatient – providers)</a:t>
            </a:r>
          </a:p>
          <a:p>
            <a:pPr>
              <a:spcBef>
                <a:spcPts val="0"/>
              </a:spcBef>
            </a:pPr>
            <a:r>
              <a:rPr lang="en-US" sz="2000" b="1" dirty="0">
                <a:latin typeface="Calibri" panose="020F0502020204030204" pitchFamily="34" charset="0"/>
                <a:ea typeface="Calibri" panose="020F0502020204030204" pitchFamily="34" charset="0"/>
                <a:cs typeface="Calibri" panose="020F0502020204030204" pitchFamily="34" charset="0"/>
              </a:rPr>
              <a:t>Admission Discharge Transfers from Acute Care to Primary Care </a:t>
            </a:r>
          </a:p>
          <a:p>
            <a:pPr>
              <a:spcBef>
                <a:spcPts val="0"/>
              </a:spcBef>
            </a:pPr>
            <a:endParaRPr lang="en-US" sz="2000" b="1" dirty="0">
              <a:latin typeface="Calibri" panose="020F0502020204030204" pitchFamily="34" charset="0"/>
              <a:ea typeface="Calibri" panose="020F0502020204030204" pitchFamily="34" charset="0"/>
              <a:cs typeface="Calibri" panose="020F0502020204030204" pitchFamily="34" charset="0"/>
            </a:endParaRPr>
          </a:p>
          <a:p>
            <a:pPr marL="0" indent="0">
              <a:spcBef>
                <a:spcPts val="0"/>
              </a:spcBef>
              <a:buNone/>
            </a:pPr>
            <a:r>
              <a:rPr lang="en-US" sz="2000" b="1" dirty="0">
                <a:latin typeface="Calibri" panose="020F0502020204030204" pitchFamily="34" charset="0"/>
                <a:ea typeface="Calibri" panose="020F0502020204030204" pitchFamily="34" charset="0"/>
                <a:cs typeface="Calibri" panose="020F0502020204030204" pitchFamily="34" charset="0"/>
              </a:rPr>
              <a:t>Expansion of the care manager team, to include care coordinators</a:t>
            </a:r>
          </a:p>
          <a:p>
            <a:pPr>
              <a:spcBef>
                <a:spcPts val="0"/>
              </a:spcBef>
            </a:pPr>
            <a:r>
              <a:rPr lang="en-US" sz="2000" b="1" dirty="0">
                <a:latin typeface="Calibri" panose="020F0502020204030204" pitchFamily="34" charset="0"/>
                <a:ea typeface="Calibri" panose="020F0502020204030204" pitchFamily="34" charset="0"/>
                <a:cs typeface="Calibri" panose="020F0502020204030204" pitchFamily="34" charset="0"/>
              </a:rPr>
              <a:t>Community Health Workers</a:t>
            </a:r>
          </a:p>
          <a:p>
            <a:pPr>
              <a:spcBef>
                <a:spcPts val="0"/>
              </a:spcBef>
            </a:pPr>
            <a:r>
              <a:rPr lang="en-US" sz="2000" b="1" dirty="0">
                <a:latin typeface="Calibri" panose="020F0502020204030204" pitchFamily="34" charset="0"/>
                <a:ea typeface="Calibri" panose="020F0502020204030204" pitchFamily="34" charset="0"/>
                <a:cs typeface="Calibri" panose="020F0502020204030204" pitchFamily="34" charset="0"/>
              </a:rPr>
              <a:t>Primary Care Population Health Coordinators</a:t>
            </a:r>
          </a:p>
          <a:p>
            <a:endParaRPr lang="en-US" sz="2000" b="1" i="0" dirty="0">
              <a:effectLst/>
              <a:latin typeface="Calibri" panose="020F0502020204030204" pitchFamily="34" charset="0"/>
              <a:ea typeface="Calibri" panose="020F0502020204030204" pitchFamily="34" charset="0"/>
              <a:cs typeface="Calibri" panose="020F0502020204030204" pitchFamily="34" charset="0"/>
            </a:endParaRPr>
          </a:p>
          <a:p>
            <a:endParaRPr lang="en-US" sz="2000" b="1"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39796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2ABFC66-6DE0-BD09-E5B8-7F80CE6EBE85}"/>
              </a:ext>
            </a:extLst>
          </p:cNvPr>
          <p:cNvSpPr>
            <a:spLocks noGrp="1"/>
          </p:cNvSpPr>
          <p:nvPr>
            <p:ph type="title"/>
          </p:nvPr>
        </p:nvSpPr>
        <p:spPr>
          <a:xfrm>
            <a:off x="1371597" y="348865"/>
            <a:ext cx="10044023" cy="877729"/>
          </a:xfrm>
        </p:spPr>
        <p:txBody>
          <a:bodyPr anchor="ctr">
            <a:normAutofit/>
          </a:bodyPr>
          <a:lstStyle/>
          <a:p>
            <a:br>
              <a:rPr lang="en-US" sz="2800">
                <a:solidFill>
                  <a:srgbClr val="FFFFFF"/>
                </a:solidFill>
              </a:rPr>
            </a:br>
            <a:r>
              <a:rPr lang="en-US" sz="2800">
                <a:solidFill>
                  <a:srgbClr val="FFFFFF"/>
                </a:solidFill>
              </a:rPr>
              <a:t>             </a:t>
            </a:r>
          </a:p>
        </p:txBody>
      </p:sp>
      <p:graphicFrame>
        <p:nvGraphicFramePr>
          <p:cNvPr id="5" name="Content Placeholder 2">
            <a:extLst>
              <a:ext uri="{FF2B5EF4-FFF2-40B4-BE49-F238E27FC236}">
                <a16:creationId xmlns:a16="http://schemas.microsoft.com/office/drawing/2014/main" id="{75FD6D6B-816F-8A67-DA1C-92C880E99A49}"/>
              </a:ext>
            </a:extLst>
          </p:cNvPr>
          <p:cNvGraphicFramePr>
            <a:graphicFrameLocks noGrp="1"/>
          </p:cNvGraphicFramePr>
          <p:nvPr>
            <p:ph idx="1"/>
            <p:extLst>
              <p:ext uri="{D42A27DB-BD31-4B8C-83A1-F6EECF244321}">
                <p14:modId xmlns:p14="http://schemas.microsoft.com/office/powerpoint/2010/main" val="1750768895"/>
              </p:ext>
            </p:extLst>
          </p:nvPr>
        </p:nvGraphicFramePr>
        <p:xfrm>
          <a:off x="171450" y="1748790"/>
          <a:ext cx="11830050" cy="48806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a:extLst>
              <a:ext uri="{FF2B5EF4-FFF2-40B4-BE49-F238E27FC236}">
                <a16:creationId xmlns:a16="http://schemas.microsoft.com/office/drawing/2014/main" id="{35D1A7FA-DC26-08DE-EE10-E4D1A303963A}"/>
              </a:ext>
            </a:extLst>
          </p:cNvPr>
          <p:cNvSpPr txBox="1"/>
          <p:nvPr/>
        </p:nvSpPr>
        <p:spPr>
          <a:xfrm>
            <a:off x="776380" y="418397"/>
            <a:ext cx="10317480" cy="707886"/>
          </a:xfrm>
          <a:prstGeom prst="rect">
            <a:avLst/>
          </a:prstGeom>
          <a:noFill/>
        </p:spPr>
        <p:txBody>
          <a:bodyPr wrap="square" rtlCol="0">
            <a:spAutoFit/>
          </a:bodyPr>
          <a:lstStyle/>
          <a:p>
            <a:pPr algn="ctr"/>
            <a:r>
              <a:rPr lang="en-US" sz="4000" dirty="0">
                <a:solidFill>
                  <a:schemeClr val="bg1"/>
                </a:solidFill>
              </a:rPr>
              <a:t>PGIP           PCMH            MIPCT            PDCM</a:t>
            </a:r>
          </a:p>
        </p:txBody>
      </p:sp>
      <p:cxnSp>
        <p:nvCxnSpPr>
          <p:cNvPr id="16" name="Straight Arrow Connector 15">
            <a:extLst>
              <a:ext uri="{FF2B5EF4-FFF2-40B4-BE49-F238E27FC236}">
                <a16:creationId xmlns:a16="http://schemas.microsoft.com/office/drawing/2014/main" id="{CA614DE4-4D2C-DF5B-A2D9-4024F067C660}"/>
              </a:ext>
            </a:extLst>
          </p:cNvPr>
          <p:cNvCxnSpPr/>
          <p:nvPr/>
        </p:nvCxnSpPr>
        <p:spPr>
          <a:xfrm>
            <a:off x="2754630" y="742950"/>
            <a:ext cx="685800" cy="0"/>
          </a:xfrm>
          <a:prstGeom prst="straightConnector1">
            <a:avLst/>
          </a:prstGeom>
          <a:ln w="57150">
            <a:solidFill>
              <a:schemeClr val="bg1"/>
            </a:solidFill>
            <a:tailEnd type="triangle"/>
          </a:ln>
        </p:spPr>
        <p:style>
          <a:lnRef idx="2">
            <a:schemeClr val="accent1"/>
          </a:lnRef>
          <a:fillRef idx="0">
            <a:schemeClr val="accent1"/>
          </a:fillRef>
          <a:effectRef idx="1">
            <a:schemeClr val="accent1"/>
          </a:effectRef>
          <a:fontRef idx="minor">
            <a:schemeClr val="tx1"/>
          </a:fontRef>
        </p:style>
      </p:cxnSp>
      <p:cxnSp>
        <p:nvCxnSpPr>
          <p:cNvPr id="17" name="Straight Arrow Connector 16">
            <a:extLst>
              <a:ext uri="{FF2B5EF4-FFF2-40B4-BE49-F238E27FC236}">
                <a16:creationId xmlns:a16="http://schemas.microsoft.com/office/drawing/2014/main" id="{CCA49AD0-8973-DC97-501A-82268B631F68}"/>
              </a:ext>
            </a:extLst>
          </p:cNvPr>
          <p:cNvCxnSpPr/>
          <p:nvPr/>
        </p:nvCxnSpPr>
        <p:spPr>
          <a:xfrm>
            <a:off x="5318760" y="769620"/>
            <a:ext cx="685800" cy="0"/>
          </a:xfrm>
          <a:prstGeom prst="straightConnector1">
            <a:avLst/>
          </a:prstGeom>
          <a:ln w="57150">
            <a:solidFill>
              <a:schemeClr val="bg1"/>
            </a:solidFill>
            <a:tailEnd type="triangle"/>
          </a:ln>
        </p:spPr>
        <p:style>
          <a:lnRef idx="2">
            <a:schemeClr val="accent1"/>
          </a:lnRef>
          <a:fillRef idx="0">
            <a:schemeClr val="accent1"/>
          </a:fillRef>
          <a:effectRef idx="1">
            <a:schemeClr val="accent1"/>
          </a:effectRef>
          <a:fontRef idx="minor">
            <a:schemeClr val="tx1"/>
          </a:fontRef>
        </p:style>
      </p:cxnSp>
      <p:cxnSp>
        <p:nvCxnSpPr>
          <p:cNvPr id="18" name="Straight Arrow Connector 17">
            <a:extLst>
              <a:ext uri="{FF2B5EF4-FFF2-40B4-BE49-F238E27FC236}">
                <a16:creationId xmlns:a16="http://schemas.microsoft.com/office/drawing/2014/main" id="{A8082C5E-6B69-E5A8-1EC2-E41022D31689}"/>
              </a:ext>
            </a:extLst>
          </p:cNvPr>
          <p:cNvCxnSpPr/>
          <p:nvPr/>
        </p:nvCxnSpPr>
        <p:spPr>
          <a:xfrm>
            <a:off x="8020050" y="750570"/>
            <a:ext cx="685800" cy="0"/>
          </a:xfrm>
          <a:prstGeom prst="straightConnector1">
            <a:avLst/>
          </a:prstGeom>
          <a:ln w="57150">
            <a:solidFill>
              <a:schemeClr val="bg1"/>
            </a:solidFill>
            <a:tailEnd type="triangle"/>
          </a:ln>
        </p:spPr>
        <p:style>
          <a:lnRef idx="2">
            <a:schemeClr val="accent1"/>
          </a:lnRef>
          <a:fillRef idx="0">
            <a:schemeClr val="accent1"/>
          </a:fillRef>
          <a:effectRef idx="1">
            <a:schemeClr val="accent1"/>
          </a:effectRef>
          <a:fontRef idx="minor">
            <a:schemeClr val="tx1"/>
          </a:fontRef>
        </p:style>
      </p:cxnSp>
      <p:sp>
        <p:nvSpPr>
          <p:cNvPr id="19" name="TextBox 18">
            <a:extLst>
              <a:ext uri="{FF2B5EF4-FFF2-40B4-BE49-F238E27FC236}">
                <a16:creationId xmlns:a16="http://schemas.microsoft.com/office/drawing/2014/main" id="{745A47D2-2CD8-BD4A-E058-11D19F544ADB}"/>
              </a:ext>
            </a:extLst>
          </p:cNvPr>
          <p:cNvSpPr txBox="1"/>
          <p:nvPr/>
        </p:nvSpPr>
        <p:spPr>
          <a:xfrm>
            <a:off x="2754630" y="1748790"/>
            <a:ext cx="6663690" cy="769441"/>
          </a:xfrm>
          <a:prstGeom prst="rect">
            <a:avLst/>
          </a:prstGeom>
          <a:noFill/>
        </p:spPr>
        <p:txBody>
          <a:bodyPr wrap="square" rtlCol="0">
            <a:spAutoFit/>
          </a:bodyPr>
          <a:lstStyle/>
          <a:p>
            <a:pPr algn="ctr"/>
            <a:r>
              <a:rPr lang="en-US" sz="4400" dirty="0"/>
              <a:t>In Summary</a:t>
            </a:r>
          </a:p>
        </p:txBody>
      </p:sp>
    </p:spTree>
    <p:extLst>
      <p:ext uri="{BB962C8B-B14F-4D97-AF65-F5344CB8AC3E}">
        <p14:creationId xmlns:p14="http://schemas.microsoft.com/office/powerpoint/2010/main" val="32982106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4156</TotalTime>
  <Words>3271</Words>
  <Application>Microsoft Office PowerPoint</Application>
  <PresentationFormat>Widescreen</PresentationFormat>
  <Paragraphs>218</Paragraphs>
  <Slides>16</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Apercu Regular</vt:lpstr>
      <vt:lpstr>Aptos</vt:lpstr>
      <vt:lpstr>Aptos Display</vt:lpstr>
      <vt:lpstr>Arial</vt:lpstr>
      <vt:lpstr>Calibri</vt:lpstr>
      <vt:lpstr>Lato</vt:lpstr>
      <vt:lpstr>Office Theme</vt:lpstr>
      <vt:lpstr>Prework and Continued Learning </vt:lpstr>
      <vt:lpstr>Billing and Coding History</vt:lpstr>
      <vt:lpstr>History BCBSM PGIP PCMH Program Development  </vt:lpstr>
      <vt:lpstr>BCBSM PCMH Model </vt:lpstr>
      <vt:lpstr>2010 Multi-Payer Advanced Primary Care Practice Grant - MIPCT</vt:lpstr>
      <vt:lpstr>PDCM   A Framework for MIPCT CM Reimbursement</vt:lpstr>
      <vt:lpstr>PDCM Goal</vt:lpstr>
      <vt:lpstr>SIM Overview</vt:lpstr>
      <vt:lpstr>              </vt:lpstr>
      <vt:lpstr>PCMH Domains and Link to PDCM  Funding for Quality Metrics  Preventive care, Utilization, Chronic Condition Treat-to-Target </vt:lpstr>
      <vt:lpstr>The Domains</vt:lpstr>
      <vt:lpstr>Connecting  PCMH to PDCM</vt:lpstr>
      <vt:lpstr>2.0 Patient Registry </vt:lpstr>
      <vt:lpstr>9.0 Preventive Services</vt:lpstr>
      <vt:lpstr>3.0 Performance Reporting</vt:lpstr>
      <vt:lpstr>Next Steps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Sue Vos</dc:creator>
  <cp:lastModifiedBy>Sue Vos</cp:lastModifiedBy>
  <cp:revision>12</cp:revision>
  <dcterms:created xsi:type="dcterms:W3CDTF">2024-10-21T16:08:32Z</dcterms:created>
  <dcterms:modified xsi:type="dcterms:W3CDTF">2024-12-04T20:05:53Z</dcterms:modified>
</cp:coreProperties>
</file>