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Lst>
  <p:notesMasterIdLst>
    <p:notesMasterId r:id="rId64"/>
  </p:notesMasterIdLst>
  <p:sldIdLst>
    <p:sldId id="417" r:id="rId5"/>
    <p:sldId id="475" r:id="rId6"/>
    <p:sldId id="436" r:id="rId7"/>
    <p:sldId id="381" r:id="rId8"/>
    <p:sldId id="437" r:id="rId9"/>
    <p:sldId id="439" r:id="rId10"/>
    <p:sldId id="327" r:id="rId11"/>
    <p:sldId id="488" r:id="rId12"/>
    <p:sldId id="438" r:id="rId13"/>
    <p:sldId id="489" r:id="rId14"/>
    <p:sldId id="440" r:id="rId15"/>
    <p:sldId id="490" r:id="rId16"/>
    <p:sldId id="442" r:id="rId17"/>
    <p:sldId id="443" r:id="rId18"/>
    <p:sldId id="483" r:id="rId19"/>
    <p:sldId id="482" r:id="rId20"/>
    <p:sldId id="446" r:id="rId21"/>
    <p:sldId id="819" r:id="rId22"/>
    <p:sldId id="820" r:id="rId23"/>
    <p:sldId id="460" r:id="rId24"/>
    <p:sldId id="491" r:id="rId25"/>
    <p:sldId id="447" r:id="rId26"/>
    <p:sldId id="448" r:id="rId27"/>
    <p:sldId id="449" r:id="rId28"/>
    <p:sldId id="450" r:id="rId29"/>
    <p:sldId id="451" r:id="rId30"/>
    <p:sldId id="452" r:id="rId31"/>
    <p:sldId id="453" r:id="rId32"/>
    <p:sldId id="454" r:id="rId33"/>
    <p:sldId id="492" r:id="rId34"/>
    <p:sldId id="465" r:id="rId35"/>
    <p:sldId id="493" r:id="rId36"/>
    <p:sldId id="468" r:id="rId37"/>
    <p:sldId id="469" r:id="rId38"/>
    <p:sldId id="471" r:id="rId39"/>
    <p:sldId id="470" r:id="rId40"/>
    <p:sldId id="821" r:id="rId41"/>
    <p:sldId id="481" r:id="rId42"/>
    <p:sldId id="377" r:id="rId43"/>
    <p:sldId id="467" r:id="rId44"/>
    <p:sldId id="458" r:id="rId45"/>
    <p:sldId id="459" r:id="rId46"/>
    <p:sldId id="457" r:id="rId47"/>
    <p:sldId id="462" r:id="rId48"/>
    <p:sldId id="461" r:id="rId49"/>
    <p:sldId id="464" r:id="rId50"/>
    <p:sldId id="495" r:id="rId51"/>
    <p:sldId id="479" r:id="rId52"/>
    <p:sldId id="486" r:id="rId53"/>
    <p:sldId id="473" r:id="rId54"/>
    <p:sldId id="474" r:id="rId55"/>
    <p:sldId id="494" r:id="rId56"/>
    <p:sldId id="463" r:id="rId57"/>
    <p:sldId id="412" r:id="rId58"/>
    <p:sldId id="476" r:id="rId59"/>
    <p:sldId id="477" r:id="rId60"/>
    <p:sldId id="445" r:id="rId61"/>
    <p:sldId id="478" r:id="rId62"/>
    <p:sldId id="82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E"/>
    <a:srgbClr val="135D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9D86E-A9EC-448B-87FD-36F5555FA57B}" v="375" dt="2022-04-23T22:24:03.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70" autoAdjust="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8B01D-B34A-4971-A258-D88051DF4AC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2537AF8-3FF8-4A93-BD4B-85431F9839D0}">
      <dgm:prSet phldrT="[Text]"/>
      <dgm:spPr/>
      <dgm:t>
        <a:bodyPr/>
        <a:lstStyle/>
        <a:p>
          <a:r>
            <a:rPr lang="en-US" dirty="0"/>
            <a:t>Follow up and monitor</a:t>
          </a:r>
        </a:p>
      </dgm:t>
    </dgm:pt>
    <dgm:pt modelId="{D7A1A8FE-A2A4-4974-A958-4F93CC1A1F4B}" type="parTrans" cxnId="{140F7F70-A6A2-4BB1-B667-D0103F74E3EB}">
      <dgm:prSet/>
      <dgm:spPr/>
      <dgm:t>
        <a:bodyPr/>
        <a:lstStyle/>
        <a:p>
          <a:endParaRPr lang="en-US"/>
        </a:p>
      </dgm:t>
    </dgm:pt>
    <dgm:pt modelId="{7C592736-A1FD-44DC-9B7C-EC608A0B2ACA}" type="sibTrans" cxnId="{140F7F70-A6A2-4BB1-B667-D0103F74E3EB}">
      <dgm:prSet/>
      <dgm:spPr/>
      <dgm:t>
        <a:bodyPr/>
        <a:lstStyle/>
        <a:p>
          <a:endParaRPr lang="en-US"/>
        </a:p>
      </dgm:t>
    </dgm:pt>
    <dgm:pt modelId="{7E84C7A6-068F-4087-93AD-029B36D562EF}">
      <dgm:prSet phldrT="[Text]"/>
      <dgm:spPr/>
      <dgm:t>
        <a:bodyPr/>
        <a:lstStyle/>
        <a:p>
          <a:r>
            <a:rPr lang="en-US" dirty="0"/>
            <a:t>Review at SCR</a:t>
          </a:r>
        </a:p>
        <a:p>
          <a:r>
            <a:rPr lang="en-US" dirty="0"/>
            <a:t>Adjust</a:t>
          </a:r>
        </a:p>
      </dgm:t>
    </dgm:pt>
    <dgm:pt modelId="{EBE2D083-B8FA-47DE-A975-30FA5A1FE3F2}" type="parTrans" cxnId="{6480B286-37DD-4583-8543-637790E7C251}">
      <dgm:prSet/>
      <dgm:spPr/>
      <dgm:t>
        <a:bodyPr/>
        <a:lstStyle/>
        <a:p>
          <a:endParaRPr lang="en-US"/>
        </a:p>
      </dgm:t>
    </dgm:pt>
    <dgm:pt modelId="{431852B5-0AA5-4E72-A6F6-3FF0EC96CBEA}" type="sibTrans" cxnId="{6480B286-37DD-4583-8543-637790E7C251}">
      <dgm:prSet/>
      <dgm:spPr/>
      <dgm:t>
        <a:bodyPr/>
        <a:lstStyle/>
        <a:p>
          <a:endParaRPr lang="en-US"/>
        </a:p>
      </dgm:t>
    </dgm:pt>
    <dgm:pt modelId="{FDBE63F8-372E-45A2-BD7D-AF14056359D5}">
      <dgm:prSet phldrT="[Text]"/>
      <dgm:spPr/>
      <dgm:t>
        <a:bodyPr/>
        <a:lstStyle/>
        <a:p>
          <a:r>
            <a:rPr lang="en-US" dirty="0"/>
            <a:t>Assess Patient Response</a:t>
          </a:r>
        </a:p>
      </dgm:t>
    </dgm:pt>
    <dgm:pt modelId="{14C10823-D430-47B3-A4E4-96D6840DE171}" type="parTrans" cxnId="{6907EA67-7EAE-434B-BC5A-60219FDE4949}">
      <dgm:prSet/>
      <dgm:spPr/>
      <dgm:t>
        <a:bodyPr/>
        <a:lstStyle/>
        <a:p>
          <a:endParaRPr lang="en-US"/>
        </a:p>
      </dgm:t>
    </dgm:pt>
    <dgm:pt modelId="{2F6500D7-1195-43B6-81E3-46E31666CA56}" type="sibTrans" cxnId="{6907EA67-7EAE-434B-BC5A-60219FDE4949}">
      <dgm:prSet/>
      <dgm:spPr/>
      <dgm:t>
        <a:bodyPr/>
        <a:lstStyle/>
        <a:p>
          <a:endParaRPr lang="en-US"/>
        </a:p>
      </dgm:t>
    </dgm:pt>
    <dgm:pt modelId="{9577226E-87EA-4F2A-93BC-C5BA5ABAE5C9}">
      <dgm:prSet phldrT="[Text]"/>
      <dgm:spPr/>
      <dgm:t>
        <a:bodyPr/>
        <a:lstStyle/>
        <a:p>
          <a:r>
            <a:rPr lang="en-US" dirty="0"/>
            <a:t>Follow up and monitor</a:t>
          </a:r>
        </a:p>
      </dgm:t>
    </dgm:pt>
    <dgm:pt modelId="{21EDB475-62B5-4D36-8270-94892F2FC163}" type="parTrans" cxnId="{4BDE01FE-2F99-42B4-AE18-F8FB655EFDFE}">
      <dgm:prSet/>
      <dgm:spPr/>
      <dgm:t>
        <a:bodyPr/>
        <a:lstStyle/>
        <a:p>
          <a:endParaRPr lang="en-US"/>
        </a:p>
      </dgm:t>
    </dgm:pt>
    <dgm:pt modelId="{B1EABCD4-F7B1-42F9-AAFF-C8D954AD4779}" type="sibTrans" cxnId="{4BDE01FE-2F99-42B4-AE18-F8FB655EFDFE}">
      <dgm:prSet/>
      <dgm:spPr/>
      <dgm:t>
        <a:bodyPr/>
        <a:lstStyle/>
        <a:p>
          <a:endParaRPr lang="en-US"/>
        </a:p>
      </dgm:t>
    </dgm:pt>
    <dgm:pt modelId="{71B85AE9-33F5-4EA1-8443-FB6A0577E705}">
      <dgm:prSet/>
      <dgm:spPr/>
      <dgm:t>
        <a:bodyPr/>
        <a:lstStyle/>
        <a:p>
          <a:r>
            <a:rPr lang="en-US" dirty="0"/>
            <a:t>Track</a:t>
          </a:r>
        </a:p>
        <a:p>
          <a:r>
            <a:rPr lang="en-US" dirty="0"/>
            <a:t>PHQ/GAD</a:t>
          </a:r>
        </a:p>
      </dgm:t>
    </dgm:pt>
    <dgm:pt modelId="{225543BD-3203-40C6-95DD-4FAF29EBABED}" type="parTrans" cxnId="{05900EE9-0823-43AB-967D-7DCA4D8A8E00}">
      <dgm:prSet/>
      <dgm:spPr/>
      <dgm:t>
        <a:bodyPr/>
        <a:lstStyle/>
        <a:p>
          <a:endParaRPr lang="en-US"/>
        </a:p>
      </dgm:t>
    </dgm:pt>
    <dgm:pt modelId="{2D01085E-35CC-4F23-B605-2B155353FB4A}" type="sibTrans" cxnId="{05900EE9-0823-43AB-967D-7DCA4D8A8E00}">
      <dgm:prSet/>
      <dgm:spPr/>
      <dgm:t>
        <a:bodyPr/>
        <a:lstStyle/>
        <a:p>
          <a:endParaRPr lang="en-US"/>
        </a:p>
      </dgm:t>
    </dgm:pt>
    <dgm:pt modelId="{251D10C3-5D35-4F1E-BDA4-3ACBF3290B96}">
      <dgm:prSet/>
      <dgm:spPr/>
      <dgm:t>
        <a:bodyPr/>
        <a:lstStyle/>
        <a:p>
          <a:r>
            <a:rPr lang="en-US" dirty="0"/>
            <a:t>Track</a:t>
          </a:r>
        </a:p>
        <a:p>
          <a:r>
            <a:rPr lang="en-US" dirty="0"/>
            <a:t>PHQ/GAD</a:t>
          </a:r>
        </a:p>
      </dgm:t>
    </dgm:pt>
    <dgm:pt modelId="{5E94D429-E234-40B4-BE77-77592FDBF37D}" type="parTrans" cxnId="{71F3E1E9-DB00-4FE7-89F9-1344C6D6C8F8}">
      <dgm:prSet/>
      <dgm:spPr/>
      <dgm:t>
        <a:bodyPr/>
        <a:lstStyle/>
        <a:p>
          <a:endParaRPr lang="en-US"/>
        </a:p>
      </dgm:t>
    </dgm:pt>
    <dgm:pt modelId="{A2B8D268-E5AD-4283-B19C-5EC60DEE0A6D}" type="sibTrans" cxnId="{71F3E1E9-DB00-4FE7-89F9-1344C6D6C8F8}">
      <dgm:prSet/>
      <dgm:spPr/>
      <dgm:t>
        <a:bodyPr/>
        <a:lstStyle/>
        <a:p>
          <a:endParaRPr lang="en-US"/>
        </a:p>
      </dgm:t>
    </dgm:pt>
    <dgm:pt modelId="{53071C2D-8BBB-4613-AA2F-5057AB2AE6C1}">
      <dgm:prSet/>
      <dgm:spPr/>
      <dgm:t>
        <a:bodyPr/>
        <a:lstStyle/>
        <a:p>
          <a:r>
            <a:rPr lang="en-US" dirty="0"/>
            <a:t>Review at SCR</a:t>
          </a:r>
        </a:p>
        <a:p>
          <a:r>
            <a:rPr lang="en-US" dirty="0"/>
            <a:t>Adjust</a:t>
          </a:r>
        </a:p>
      </dgm:t>
    </dgm:pt>
    <dgm:pt modelId="{75FE446E-0D55-4C0C-B2AE-95078447E490}" type="parTrans" cxnId="{1DFD0671-AA05-4059-B520-86E0A2D10539}">
      <dgm:prSet/>
      <dgm:spPr/>
      <dgm:t>
        <a:bodyPr/>
        <a:lstStyle/>
        <a:p>
          <a:endParaRPr lang="en-US"/>
        </a:p>
      </dgm:t>
    </dgm:pt>
    <dgm:pt modelId="{EF849E3B-0CD5-4E99-BB4F-1B30F4E6A7E3}" type="sibTrans" cxnId="{1DFD0671-AA05-4059-B520-86E0A2D10539}">
      <dgm:prSet/>
      <dgm:spPr/>
      <dgm:t>
        <a:bodyPr/>
        <a:lstStyle/>
        <a:p>
          <a:endParaRPr lang="en-US"/>
        </a:p>
      </dgm:t>
    </dgm:pt>
    <dgm:pt modelId="{C272EF45-9A46-4983-9E17-8C777DA4F02E}" type="pres">
      <dgm:prSet presAssocID="{7D38B01D-B34A-4971-A258-D88051DF4ACF}" presName="Name0" presStyleCnt="0">
        <dgm:presLayoutVars>
          <dgm:dir/>
          <dgm:resizeHandles val="exact"/>
        </dgm:presLayoutVars>
      </dgm:prSet>
      <dgm:spPr/>
    </dgm:pt>
    <dgm:pt modelId="{38D20826-5D0D-4399-B2D0-CDA900E774DD}" type="pres">
      <dgm:prSet presAssocID="{7D38B01D-B34A-4971-A258-D88051DF4ACF}" presName="cycle" presStyleCnt="0"/>
      <dgm:spPr/>
    </dgm:pt>
    <dgm:pt modelId="{254BE1A1-9BC6-4AFA-9944-B2F614621148}" type="pres">
      <dgm:prSet presAssocID="{71B85AE9-33F5-4EA1-8443-FB6A0577E705}" presName="nodeFirstNode" presStyleLbl="node1" presStyleIdx="0" presStyleCnt="7">
        <dgm:presLayoutVars>
          <dgm:bulletEnabled val="1"/>
        </dgm:presLayoutVars>
      </dgm:prSet>
      <dgm:spPr/>
    </dgm:pt>
    <dgm:pt modelId="{3D289C5D-962C-4AF5-AFCF-EDD86204B923}" type="pres">
      <dgm:prSet presAssocID="{2D01085E-35CC-4F23-B605-2B155353FB4A}" presName="sibTransFirstNode" presStyleLbl="bgShp" presStyleIdx="0" presStyleCnt="1"/>
      <dgm:spPr/>
    </dgm:pt>
    <dgm:pt modelId="{F0782C31-F11F-4485-9642-015F92482F69}" type="pres">
      <dgm:prSet presAssocID="{53071C2D-8BBB-4613-AA2F-5057AB2AE6C1}" presName="nodeFollowingNodes" presStyleLbl="node1" presStyleIdx="1" presStyleCnt="7">
        <dgm:presLayoutVars>
          <dgm:bulletEnabled val="1"/>
        </dgm:presLayoutVars>
      </dgm:prSet>
      <dgm:spPr/>
    </dgm:pt>
    <dgm:pt modelId="{DD2E438A-5528-4F7D-8C39-D53F8DD1445A}" type="pres">
      <dgm:prSet presAssocID="{72537AF8-3FF8-4A93-BD4B-85431F9839D0}" presName="nodeFollowingNodes" presStyleLbl="node1" presStyleIdx="2" presStyleCnt="7">
        <dgm:presLayoutVars>
          <dgm:bulletEnabled val="1"/>
        </dgm:presLayoutVars>
      </dgm:prSet>
      <dgm:spPr/>
    </dgm:pt>
    <dgm:pt modelId="{25F4D0C9-10BF-49C8-BB94-3BED06B3ED8B}" type="pres">
      <dgm:prSet presAssocID="{251D10C3-5D35-4F1E-BDA4-3ACBF3290B96}" presName="nodeFollowingNodes" presStyleLbl="node1" presStyleIdx="3" presStyleCnt="7">
        <dgm:presLayoutVars>
          <dgm:bulletEnabled val="1"/>
        </dgm:presLayoutVars>
      </dgm:prSet>
      <dgm:spPr/>
    </dgm:pt>
    <dgm:pt modelId="{586DBFC2-90C9-477B-9EB6-092C1C6A6983}" type="pres">
      <dgm:prSet presAssocID="{7E84C7A6-068F-4087-93AD-029B36D562EF}" presName="nodeFollowingNodes" presStyleLbl="node1" presStyleIdx="4" presStyleCnt="7">
        <dgm:presLayoutVars>
          <dgm:bulletEnabled val="1"/>
        </dgm:presLayoutVars>
      </dgm:prSet>
      <dgm:spPr/>
    </dgm:pt>
    <dgm:pt modelId="{56E73A3D-9E6B-4A89-BEDA-6E7C7678448E}" type="pres">
      <dgm:prSet presAssocID="{FDBE63F8-372E-45A2-BD7D-AF14056359D5}" presName="nodeFollowingNodes" presStyleLbl="node1" presStyleIdx="5" presStyleCnt="7">
        <dgm:presLayoutVars>
          <dgm:bulletEnabled val="1"/>
        </dgm:presLayoutVars>
      </dgm:prSet>
      <dgm:spPr/>
    </dgm:pt>
    <dgm:pt modelId="{1EB9E18D-91BB-497C-9E03-60D6D750C924}" type="pres">
      <dgm:prSet presAssocID="{9577226E-87EA-4F2A-93BC-C5BA5ABAE5C9}" presName="nodeFollowingNodes" presStyleLbl="node1" presStyleIdx="6" presStyleCnt="7">
        <dgm:presLayoutVars>
          <dgm:bulletEnabled val="1"/>
        </dgm:presLayoutVars>
      </dgm:prSet>
      <dgm:spPr/>
    </dgm:pt>
  </dgm:ptLst>
  <dgm:cxnLst>
    <dgm:cxn modelId="{04732C2A-217A-43F5-B14B-A2E28F0CAB3E}" type="presOf" srcId="{251D10C3-5D35-4F1E-BDA4-3ACBF3290B96}" destId="{25F4D0C9-10BF-49C8-BB94-3BED06B3ED8B}" srcOrd="0" destOrd="0" presId="urn:microsoft.com/office/officeart/2005/8/layout/cycle3"/>
    <dgm:cxn modelId="{44012437-BF35-42F9-88AE-A3A569312237}" type="presOf" srcId="{9577226E-87EA-4F2A-93BC-C5BA5ABAE5C9}" destId="{1EB9E18D-91BB-497C-9E03-60D6D750C924}" srcOrd="0" destOrd="0" presId="urn:microsoft.com/office/officeart/2005/8/layout/cycle3"/>
    <dgm:cxn modelId="{952F9C64-B6C2-4FEB-88D0-E772CBBAA5BA}" type="presOf" srcId="{2D01085E-35CC-4F23-B605-2B155353FB4A}" destId="{3D289C5D-962C-4AF5-AFCF-EDD86204B923}" srcOrd="0" destOrd="0" presId="urn:microsoft.com/office/officeart/2005/8/layout/cycle3"/>
    <dgm:cxn modelId="{6907EA67-7EAE-434B-BC5A-60219FDE4949}" srcId="{7D38B01D-B34A-4971-A258-D88051DF4ACF}" destId="{FDBE63F8-372E-45A2-BD7D-AF14056359D5}" srcOrd="5" destOrd="0" parTransId="{14C10823-D430-47B3-A4E4-96D6840DE171}" sibTransId="{2F6500D7-1195-43B6-81E3-46E31666CA56}"/>
    <dgm:cxn modelId="{3EA5F54E-1D7D-4795-BA28-881BC48E727B}" type="presOf" srcId="{7D38B01D-B34A-4971-A258-D88051DF4ACF}" destId="{C272EF45-9A46-4983-9E17-8C777DA4F02E}" srcOrd="0" destOrd="0" presId="urn:microsoft.com/office/officeart/2005/8/layout/cycle3"/>
    <dgm:cxn modelId="{140F7F70-A6A2-4BB1-B667-D0103F74E3EB}" srcId="{7D38B01D-B34A-4971-A258-D88051DF4ACF}" destId="{72537AF8-3FF8-4A93-BD4B-85431F9839D0}" srcOrd="2" destOrd="0" parTransId="{D7A1A8FE-A2A4-4974-A958-4F93CC1A1F4B}" sibTransId="{7C592736-A1FD-44DC-9B7C-EC608A0B2ACA}"/>
    <dgm:cxn modelId="{1DFD0671-AA05-4059-B520-86E0A2D10539}" srcId="{7D38B01D-B34A-4971-A258-D88051DF4ACF}" destId="{53071C2D-8BBB-4613-AA2F-5057AB2AE6C1}" srcOrd="1" destOrd="0" parTransId="{75FE446E-0D55-4C0C-B2AE-95078447E490}" sibTransId="{EF849E3B-0CD5-4E99-BB4F-1B30F4E6A7E3}"/>
    <dgm:cxn modelId="{355D1977-E876-454F-98AD-AE98894A250D}" type="presOf" srcId="{7E84C7A6-068F-4087-93AD-029B36D562EF}" destId="{586DBFC2-90C9-477B-9EB6-092C1C6A6983}" srcOrd="0" destOrd="0" presId="urn:microsoft.com/office/officeart/2005/8/layout/cycle3"/>
    <dgm:cxn modelId="{6480B286-37DD-4583-8543-637790E7C251}" srcId="{7D38B01D-B34A-4971-A258-D88051DF4ACF}" destId="{7E84C7A6-068F-4087-93AD-029B36D562EF}" srcOrd="4" destOrd="0" parTransId="{EBE2D083-B8FA-47DE-A975-30FA5A1FE3F2}" sibTransId="{431852B5-0AA5-4E72-A6F6-3FF0EC96CBEA}"/>
    <dgm:cxn modelId="{51A1CB8A-8AA3-436A-B98A-8C1ED9C298D3}" type="presOf" srcId="{71B85AE9-33F5-4EA1-8443-FB6A0577E705}" destId="{254BE1A1-9BC6-4AFA-9944-B2F614621148}" srcOrd="0" destOrd="0" presId="urn:microsoft.com/office/officeart/2005/8/layout/cycle3"/>
    <dgm:cxn modelId="{CD24ACB5-48C2-432F-9164-A9E047E0E212}" type="presOf" srcId="{FDBE63F8-372E-45A2-BD7D-AF14056359D5}" destId="{56E73A3D-9E6B-4A89-BEDA-6E7C7678448E}" srcOrd="0" destOrd="0" presId="urn:microsoft.com/office/officeart/2005/8/layout/cycle3"/>
    <dgm:cxn modelId="{32150DD3-D4F7-4C76-8F39-2518B22F027D}" type="presOf" srcId="{53071C2D-8BBB-4613-AA2F-5057AB2AE6C1}" destId="{F0782C31-F11F-4485-9642-015F92482F69}" srcOrd="0" destOrd="0" presId="urn:microsoft.com/office/officeart/2005/8/layout/cycle3"/>
    <dgm:cxn modelId="{05900EE9-0823-43AB-967D-7DCA4D8A8E00}" srcId="{7D38B01D-B34A-4971-A258-D88051DF4ACF}" destId="{71B85AE9-33F5-4EA1-8443-FB6A0577E705}" srcOrd="0" destOrd="0" parTransId="{225543BD-3203-40C6-95DD-4FAF29EBABED}" sibTransId="{2D01085E-35CC-4F23-B605-2B155353FB4A}"/>
    <dgm:cxn modelId="{71F3E1E9-DB00-4FE7-89F9-1344C6D6C8F8}" srcId="{7D38B01D-B34A-4971-A258-D88051DF4ACF}" destId="{251D10C3-5D35-4F1E-BDA4-3ACBF3290B96}" srcOrd="3" destOrd="0" parTransId="{5E94D429-E234-40B4-BE77-77592FDBF37D}" sibTransId="{A2B8D268-E5AD-4283-B19C-5EC60DEE0A6D}"/>
    <dgm:cxn modelId="{4BDE01FE-2F99-42B4-AE18-F8FB655EFDFE}" srcId="{7D38B01D-B34A-4971-A258-D88051DF4ACF}" destId="{9577226E-87EA-4F2A-93BC-C5BA5ABAE5C9}" srcOrd="6" destOrd="0" parTransId="{21EDB475-62B5-4D36-8270-94892F2FC163}" sibTransId="{B1EABCD4-F7B1-42F9-AAFF-C8D954AD4779}"/>
    <dgm:cxn modelId="{D61D36FE-33EF-4DA3-89C7-01323D6C0174}" type="presOf" srcId="{72537AF8-3FF8-4A93-BD4B-85431F9839D0}" destId="{DD2E438A-5528-4F7D-8C39-D53F8DD1445A}" srcOrd="0" destOrd="0" presId="urn:microsoft.com/office/officeart/2005/8/layout/cycle3"/>
    <dgm:cxn modelId="{52BC8F02-2F93-40AA-AD88-7CBED925D2DC}" type="presParOf" srcId="{C272EF45-9A46-4983-9E17-8C777DA4F02E}" destId="{38D20826-5D0D-4399-B2D0-CDA900E774DD}" srcOrd="0" destOrd="0" presId="urn:microsoft.com/office/officeart/2005/8/layout/cycle3"/>
    <dgm:cxn modelId="{4C87CB94-9916-46EB-8E2F-33AAAC112C4E}" type="presParOf" srcId="{38D20826-5D0D-4399-B2D0-CDA900E774DD}" destId="{254BE1A1-9BC6-4AFA-9944-B2F614621148}" srcOrd="0" destOrd="0" presId="urn:microsoft.com/office/officeart/2005/8/layout/cycle3"/>
    <dgm:cxn modelId="{DFA8053E-F339-47F9-83B9-998DD530D45B}" type="presParOf" srcId="{38D20826-5D0D-4399-B2D0-CDA900E774DD}" destId="{3D289C5D-962C-4AF5-AFCF-EDD86204B923}" srcOrd="1" destOrd="0" presId="urn:microsoft.com/office/officeart/2005/8/layout/cycle3"/>
    <dgm:cxn modelId="{8C87C71C-59D7-40F6-9438-B078B496C24C}" type="presParOf" srcId="{38D20826-5D0D-4399-B2D0-CDA900E774DD}" destId="{F0782C31-F11F-4485-9642-015F92482F69}" srcOrd="2" destOrd="0" presId="urn:microsoft.com/office/officeart/2005/8/layout/cycle3"/>
    <dgm:cxn modelId="{4710BD7A-7CA8-4CF1-8B75-9AEF8F977CC2}" type="presParOf" srcId="{38D20826-5D0D-4399-B2D0-CDA900E774DD}" destId="{DD2E438A-5528-4F7D-8C39-D53F8DD1445A}" srcOrd="3" destOrd="0" presId="urn:microsoft.com/office/officeart/2005/8/layout/cycle3"/>
    <dgm:cxn modelId="{587B0F0B-50C0-4EEF-8567-C1999C9693CA}" type="presParOf" srcId="{38D20826-5D0D-4399-B2D0-CDA900E774DD}" destId="{25F4D0C9-10BF-49C8-BB94-3BED06B3ED8B}" srcOrd="4" destOrd="0" presId="urn:microsoft.com/office/officeart/2005/8/layout/cycle3"/>
    <dgm:cxn modelId="{EFCFD73C-2EAE-4E16-9262-B8748C81D5DC}" type="presParOf" srcId="{38D20826-5D0D-4399-B2D0-CDA900E774DD}" destId="{586DBFC2-90C9-477B-9EB6-092C1C6A6983}" srcOrd="5" destOrd="0" presId="urn:microsoft.com/office/officeart/2005/8/layout/cycle3"/>
    <dgm:cxn modelId="{2A739782-5956-48CD-A2B5-AFFEC7E9F7E8}" type="presParOf" srcId="{38D20826-5D0D-4399-B2D0-CDA900E774DD}" destId="{56E73A3D-9E6B-4A89-BEDA-6E7C7678448E}" srcOrd="6" destOrd="0" presId="urn:microsoft.com/office/officeart/2005/8/layout/cycle3"/>
    <dgm:cxn modelId="{59A4447F-7B1E-4B55-87B3-FC343112DCAA}" type="presParOf" srcId="{38D20826-5D0D-4399-B2D0-CDA900E774DD}" destId="{1EB9E18D-91BB-497C-9E03-60D6D750C924}"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89C5D-962C-4AF5-AFCF-EDD86204B923}">
      <dsp:nvSpPr>
        <dsp:cNvPr id="0" name=""/>
        <dsp:cNvSpPr/>
      </dsp:nvSpPr>
      <dsp:spPr>
        <a:xfrm>
          <a:off x="514826" y="-27222"/>
          <a:ext cx="3847588" cy="3847588"/>
        </a:xfrm>
        <a:prstGeom prst="circularArrow">
          <a:avLst>
            <a:gd name="adj1" fmla="val 5544"/>
            <a:gd name="adj2" fmla="val 330680"/>
            <a:gd name="adj3" fmla="val 14554914"/>
            <a:gd name="adj4" fmla="val 1692787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BE1A1-9BC6-4AFA-9944-B2F614621148}">
      <dsp:nvSpPr>
        <dsp:cNvPr id="0" name=""/>
        <dsp:cNvSpPr/>
      </dsp:nvSpPr>
      <dsp:spPr>
        <a:xfrm>
          <a:off x="1856352" y="1460"/>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Track</a:t>
          </a:r>
        </a:p>
        <a:p>
          <a:pPr marL="0" lvl="0" indent="0" algn="ctr" defTabSz="533400">
            <a:lnSpc>
              <a:spcPct val="90000"/>
            </a:lnSpc>
            <a:spcBef>
              <a:spcPct val="0"/>
            </a:spcBef>
            <a:spcAft>
              <a:spcPct val="35000"/>
            </a:spcAft>
            <a:buNone/>
          </a:pPr>
          <a:r>
            <a:rPr lang="en-US" sz="1200" kern="1200" dirty="0"/>
            <a:t>PHQ/GAD</a:t>
          </a:r>
        </a:p>
      </dsp:txBody>
      <dsp:txXfrm>
        <a:off x="1884776" y="29884"/>
        <a:ext cx="1107688" cy="525420"/>
      </dsp:txXfrm>
    </dsp:sp>
    <dsp:sp modelId="{F0782C31-F11F-4485-9642-015F92482F69}">
      <dsp:nvSpPr>
        <dsp:cNvPr id="0" name=""/>
        <dsp:cNvSpPr/>
      </dsp:nvSpPr>
      <dsp:spPr>
        <a:xfrm>
          <a:off x="3139152" y="619224"/>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Review at SCR</a:t>
          </a:r>
        </a:p>
        <a:p>
          <a:pPr marL="0" lvl="0" indent="0" algn="ctr" defTabSz="533400">
            <a:lnSpc>
              <a:spcPct val="90000"/>
            </a:lnSpc>
            <a:spcBef>
              <a:spcPct val="0"/>
            </a:spcBef>
            <a:spcAft>
              <a:spcPct val="35000"/>
            </a:spcAft>
            <a:buNone/>
          </a:pPr>
          <a:r>
            <a:rPr lang="en-US" sz="1200" kern="1200" dirty="0"/>
            <a:t>Adjust</a:t>
          </a:r>
        </a:p>
      </dsp:txBody>
      <dsp:txXfrm>
        <a:off x="3167576" y="647648"/>
        <a:ext cx="1107688" cy="525420"/>
      </dsp:txXfrm>
    </dsp:sp>
    <dsp:sp modelId="{DD2E438A-5528-4F7D-8C39-D53F8DD1445A}">
      <dsp:nvSpPr>
        <dsp:cNvPr id="0" name=""/>
        <dsp:cNvSpPr/>
      </dsp:nvSpPr>
      <dsp:spPr>
        <a:xfrm>
          <a:off x="3455977" y="2007327"/>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Follow up and monitor</a:t>
          </a:r>
        </a:p>
      </dsp:txBody>
      <dsp:txXfrm>
        <a:off x="3484401" y="2035751"/>
        <a:ext cx="1107688" cy="525420"/>
      </dsp:txXfrm>
    </dsp:sp>
    <dsp:sp modelId="{25F4D0C9-10BF-49C8-BB94-3BED06B3ED8B}">
      <dsp:nvSpPr>
        <dsp:cNvPr id="0" name=""/>
        <dsp:cNvSpPr/>
      </dsp:nvSpPr>
      <dsp:spPr>
        <a:xfrm>
          <a:off x="2568252" y="3120499"/>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Track</a:t>
          </a:r>
        </a:p>
        <a:p>
          <a:pPr marL="0" lvl="0" indent="0" algn="ctr" defTabSz="533400">
            <a:lnSpc>
              <a:spcPct val="90000"/>
            </a:lnSpc>
            <a:spcBef>
              <a:spcPct val="0"/>
            </a:spcBef>
            <a:spcAft>
              <a:spcPct val="35000"/>
            </a:spcAft>
            <a:buNone/>
          </a:pPr>
          <a:r>
            <a:rPr lang="en-US" sz="1200" kern="1200" dirty="0"/>
            <a:t>PHQ/GAD</a:t>
          </a:r>
        </a:p>
      </dsp:txBody>
      <dsp:txXfrm>
        <a:off x="2596676" y="3148923"/>
        <a:ext cx="1107688" cy="525420"/>
      </dsp:txXfrm>
    </dsp:sp>
    <dsp:sp modelId="{586DBFC2-90C9-477B-9EB6-092C1C6A6983}">
      <dsp:nvSpPr>
        <dsp:cNvPr id="0" name=""/>
        <dsp:cNvSpPr/>
      </dsp:nvSpPr>
      <dsp:spPr>
        <a:xfrm>
          <a:off x="1144452" y="3120499"/>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Review at SCR</a:t>
          </a:r>
        </a:p>
        <a:p>
          <a:pPr marL="0" lvl="0" indent="0" algn="ctr" defTabSz="533400">
            <a:lnSpc>
              <a:spcPct val="90000"/>
            </a:lnSpc>
            <a:spcBef>
              <a:spcPct val="0"/>
            </a:spcBef>
            <a:spcAft>
              <a:spcPct val="35000"/>
            </a:spcAft>
            <a:buNone/>
          </a:pPr>
          <a:r>
            <a:rPr lang="en-US" sz="1200" kern="1200" dirty="0"/>
            <a:t>Adjust</a:t>
          </a:r>
        </a:p>
      </dsp:txBody>
      <dsp:txXfrm>
        <a:off x="1172876" y="3148923"/>
        <a:ext cx="1107688" cy="525420"/>
      </dsp:txXfrm>
    </dsp:sp>
    <dsp:sp modelId="{56E73A3D-9E6B-4A89-BEDA-6E7C7678448E}">
      <dsp:nvSpPr>
        <dsp:cNvPr id="0" name=""/>
        <dsp:cNvSpPr/>
      </dsp:nvSpPr>
      <dsp:spPr>
        <a:xfrm>
          <a:off x="256727" y="2007327"/>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Assess Patient Response</a:t>
          </a:r>
        </a:p>
      </dsp:txBody>
      <dsp:txXfrm>
        <a:off x="285151" y="2035751"/>
        <a:ext cx="1107688" cy="525420"/>
      </dsp:txXfrm>
    </dsp:sp>
    <dsp:sp modelId="{1EB9E18D-91BB-497C-9E03-60D6D750C924}">
      <dsp:nvSpPr>
        <dsp:cNvPr id="0" name=""/>
        <dsp:cNvSpPr/>
      </dsp:nvSpPr>
      <dsp:spPr>
        <a:xfrm>
          <a:off x="573552" y="619224"/>
          <a:ext cx="1164536" cy="582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Follow up and monitor</a:t>
          </a:r>
        </a:p>
      </dsp:txBody>
      <dsp:txXfrm>
        <a:off x="601976" y="647648"/>
        <a:ext cx="1107688" cy="5254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F5692-232F-4C04-A092-E016CC010832}"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7D5B0-5935-4E31-8C25-116ED431C434}" type="slidenum">
              <a:rPr lang="en-US" smtClean="0"/>
              <a:t>‹#›</a:t>
            </a:fld>
            <a:endParaRPr lang="en-US"/>
          </a:p>
        </p:txBody>
      </p:sp>
    </p:spTree>
    <p:extLst>
      <p:ext uri="{BB962C8B-B14F-4D97-AF65-F5344CB8AC3E}">
        <p14:creationId xmlns:p14="http://schemas.microsoft.com/office/powerpoint/2010/main" val="272702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 Vos</a:t>
            </a:r>
          </a:p>
        </p:txBody>
      </p:sp>
      <p:sp>
        <p:nvSpPr>
          <p:cNvPr id="4" name="Slide Number Placeholder 3"/>
          <p:cNvSpPr>
            <a:spLocks noGrp="1"/>
          </p:cNvSpPr>
          <p:nvPr>
            <p:ph type="sldNum" sz="quarter" idx="5"/>
          </p:nvPr>
        </p:nvSpPr>
        <p:spPr/>
        <p:txBody>
          <a:bodyPr/>
          <a:lstStyle/>
          <a:p>
            <a:fld id="{E151B8E3-C058-40F8-ACAD-A7CD6B067E0A}" type="slidenum">
              <a:rPr lang="en-US" smtClean="0"/>
              <a:t>1</a:t>
            </a:fld>
            <a:endParaRPr lang="en-US"/>
          </a:p>
        </p:txBody>
      </p:sp>
    </p:spTree>
    <p:extLst>
      <p:ext uri="{BB962C8B-B14F-4D97-AF65-F5344CB8AC3E}">
        <p14:creationId xmlns:p14="http://schemas.microsoft.com/office/powerpoint/2010/main" val="365253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11</a:t>
            </a:fld>
            <a:endParaRPr lang="en-US"/>
          </a:p>
        </p:txBody>
      </p:sp>
    </p:spTree>
    <p:extLst>
      <p:ext uri="{BB962C8B-B14F-4D97-AF65-F5344CB8AC3E}">
        <p14:creationId xmlns:p14="http://schemas.microsoft.com/office/powerpoint/2010/main" val="134115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a:p>
            <a:r>
              <a:rPr lang="en-US" dirty="0"/>
              <a:t>Standard defines what will be done.  Workflows are generally an output/picture of the standard work.</a:t>
            </a:r>
          </a:p>
        </p:txBody>
      </p:sp>
      <p:sp>
        <p:nvSpPr>
          <p:cNvPr id="4" name="Slide Number Placeholder 3"/>
          <p:cNvSpPr>
            <a:spLocks noGrp="1"/>
          </p:cNvSpPr>
          <p:nvPr>
            <p:ph type="sldNum" sz="quarter" idx="5"/>
          </p:nvPr>
        </p:nvSpPr>
        <p:spPr/>
        <p:txBody>
          <a:bodyPr/>
          <a:lstStyle/>
          <a:p>
            <a:fld id="{9A47D5B0-5935-4E31-8C25-116ED431C434}" type="slidenum">
              <a:rPr lang="en-US" smtClean="0"/>
              <a:t>12</a:t>
            </a:fld>
            <a:endParaRPr lang="en-US"/>
          </a:p>
        </p:txBody>
      </p:sp>
    </p:spTree>
    <p:extLst>
      <p:ext uri="{BB962C8B-B14F-4D97-AF65-F5344CB8AC3E}">
        <p14:creationId xmlns:p14="http://schemas.microsoft.com/office/powerpoint/2010/main" val="106214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13</a:t>
            </a:fld>
            <a:endParaRPr lang="en-US"/>
          </a:p>
        </p:txBody>
      </p:sp>
    </p:spTree>
    <p:extLst>
      <p:ext uri="{BB962C8B-B14F-4D97-AF65-F5344CB8AC3E}">
        <p14:creationId xmlns:p14="http://schemas.microsoft.com/office/powerpoint/2010/main" val="386682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Mark Williams</a:t>
            </a:r>
          </a:p>
        </p:txBody>
      </p:sp>
      <p:sp>
        <p:nvSpPr>
          <p:cNvPr id="4" name="Slide Number Placeholder 3"/>
          <p:cNvSpPr>
            <a:spLocks noGrp="1"/>
          </p:cNvSpPr>
          <p:nvPr>
            <p:ph type="sldNum" sz="quarter" idx="5"/>
          </p:nvPr>
        </p:nvSpPr>
        <p:spPr/>
        <p:txBody>
          <a:bodyPr/>
          <a:lstStyle/>
          <a:p>
            <a:fld id="{9A47D5B0-5935-4E31-8C25-116ED431C434}" type="slidenum">
              <a:rPr lang="en-US" smtClean="0"/>
              <a:t>14</a:t>
            </a:fld>
            <a:endParaRPr lang="en-US"/>
          </a:p>
        </p:txBody>
      </p:sp>
    </p:spTree>
    <p:extLst>
      <p:ext uri="{BB962C8B-B14F-4D97-AF65-F5344CB8AC3E}">
        <p14:creationId xmlns:p14="http://schemas.microsoft.com/office/powerpoint/2010/main" val="1431178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Robin Schreur</a:t>
            </a:r>
          </a:p>
        </p:txBody>
      </p:sp>
      <p:sp>
        <p:nvSpPr>
          <p:cNvPr id="4" name="Slide Number Placeholder 3"/>
          <p:cNvSpPr>
            <a:spLocks noGrp="1"/>
          </p:cNvSpPr>
          <p:nvPr>
            <p:ph type="sldNum" sz="quarter" idx="5"/>
          </p:nvPr>
        </p:nvSpPr>
        <p:spPr/>
        <p:txBody>
          <a:bodyPr/>
          <a:lstStyle/>
          <a:p>
            <a:fld id="{9A47D5B0-5935-4E31-8C25-116ED431C434}" type="slidenum">
              <a:rPr lang="en-US" smtClean="0"/>
              <a:t>15</a:t>
            </a:fld>
            <a:endParaRPr lang="en-US"/>
          </a:p>
        </p:txBody>
      </p:sp>
    </p:spTree>
    <p:extLst>
      <p:ext uri="{BB962C8B-B14F-4D97-AF65-F5344CB8AC3E}">
        <p14:creationId xmlns:p14="http://schemas.microsoft.com/office/powerpoint/2010/main" val="351050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shares poll – Robin reviews responses</a:t>
            </a:r>
          </a:p>
        </p:txBody>
      </p:sp>
      <p:sp>
        <p:nvSpPr>
          <p:cNvPr id="4" name="Slide Number Placeholder 3"/>
          <p:cNvSpPr>
            <a:spLocks noGrp="1"/>
          </p:cNvSpPr>
          <p:nvPr>
            <p:ph type="sldNum" sz="quarter" idx="5"/>
          </p:nvPr>
        </p:nvSpPr>
        <p:spPr/>
        <p:txBody>
          <a:bodyPr/>
          <a:lstStyle/>
          <a:p>
            <a:fld id="{9A47D5B0-5935-4E31-8C25-116ED431C434}" type="slidenum">
              <a:rPr lang="en-US" smtClean="0"/>
              <a:t>16</a:t>
            </a:fld>
            <a:endParaRPr lang="en-US"/>
          </a:p>
        </p:txBody>
      </p:sp>
    </p:spTree>
    <p:extLst>
      <p:ext uri="{BB962C8B-B14F-4D97-AF65-F5344CB8AC3E}">
        <p14:creationId xmlns:p14="http://schemas.microsoft.com/office/powerpoint/2010/main" val="100593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Mark Williams and Robin Schreur</a:t>
            </a:r>
          </a:p>
        </p:txBody>
      </p:sp>
      <p:sp>
        <p:nvSpPr>
          <p:cNvPr id="4" name="Slide Number Placeholder 3"/>
          <p:cNvSpPr>
            <a:spLocks noGrp="1"/>
          </p:cNvSpPr>
          <p:nvPr>
            <p:ph type="sldNum" sz="quarter" idx="5"/>
          </p:nvPr>
        </p:nvSpPr>
        <p:spPr/>
        <p:txBody>
          <a:bodyPr/>
          <a:lstStyle/>
          <a:p>
            <a:fld id="{9A47D5B0-5935-4E31-8C25-116ED431C434}" type="slidenum">
              <a:rPr lang="en-US" smtClean="0"/>
              <a:t>17</a:t>
            </a:fld>
            <a:endParaRPr lang="en-US"/>
          </a:p>
        </p:txBody>
      </p:sp>
    </p:spTree>
    <p:extLst>
      <p:ext uri="{BB962C8B-B14F-4D97-AF65-F5344CB8AC3E}">
        <p14:creationId xmlns:p14="http://schemas.microsoft.com/office/powerpoint/2010/main" val="342402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Mark Williams and Robin Schreur</a:t>
            </a:r>
          </a:p>
        </p:txBody>
      </p:sp>
      <p:sp>
        <p:nvSpPr>
          <p:cNvPr id="4" name="Slide Number Placeholder 3"/>
          <p:cNvSpPr>
            <a:spLocks noGrp="1"/>
          </p:cNvSpPr>
          <p:nvPr>
            <p:ph type="sldNum" sz="quarter" idx="5"/>
          </p:nvPr>
        </p:nvSpPr>
        <p:spPr/>
        <p:txBody>
          <a:bodyPr/>
          <a:lstStyle/>
          <a:p>
            <a:fld id="{9A47D5B0-5935-4E31-8C25-116ED431C434}" type="slidenum">
              <a:rPr lang="en-US" smtClean="0"/>
              <a:t>18</a:t>
            </a:fld>
            <a:endParaRPr lang="en-US"/>
          </a:p>
        </p:txBody>
      </p:sp>
    </p:spTree>
    <p:extLst>
      <p:ext uri="{BB962C8B-B14F-4D97-AF65-F5344CB8AC3E}">
        <p14:creationId xmlns:p14="http://schemas.microsoft.com/office/powerpoint/2010/main" val="342109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Mark Williams and Robin Schreur</a:t>
            </a:r>
          </a:p>
          <a:p>
            <a:r>
              <a:rPr lang="en-US" dirty="0"/>
              <a:t>Plan to break after review of the suicide plan components.</a:t>
            </a:r>
          </a:p>
          <a:p>
            <a:r>
              <a:rPr lang="en-US" dirty="0"/>
              <a:t>15 minute break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59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 Vos</a:t>
            </a:r>
          </a:p>
        </p:txBody>
      </p:sp>
      <p:sp>
        <p:nvSpPr>
          <p:cNvPr id="4" name="Slide Number Placeholder 3"/>
          <p:cNvSpPr>
            <a:spLocks noGrp="1"/>
          </p:cNvSpPr>
          <p:nvPr>
            <p:ph type="sldNum" sz="quarter" idx="5"/>
          </p:nvPr>
        </p:nvSpPr>
        <p:spPr/>
        <p:txBody>
          <a:bodyPr/>
          <a:lstStyle/>
          <a:p>
            <a:fld id="{9A47D5B0-5935-4E31-8C25-116ED431C434}" type="slidenum">
              <a:rPr lang="en-US" smtClean="0"/>
              <a:t>21</a:t>
            </a:fld>
            <a:endParaRPr lang="en-US"/>
          </a:p>
        </p:txBody>
      </p:sp>
    </p:spTree>
    <p:extLst>
      <p:ext uri="{BB962C8B-B14F-4D97-AF65-F5344CB8AC3E}">
        <p14:creationId xmlns:p14="http://schemas.microsoft.com/office/powerpoint/2010/main" val="237459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a:t>
            </a:fld>
            <a:endParaRPr lang="en-US"/>
          </a:p>
        </p:txBody>
      </p:sp>
    </p:spTree>
    <p:extLst>
      <p:ext uri="{BB962C8B-B14F-4D97-AF65-F5344CB8AC3E}">
        <p14:creationId xmlns:p14="http://schemas.microsoft.com/office/powerpoint/2010/main" val="3650509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 Vos</a:t>
            </a:r>
          </a:p>
        </p:txBody>
      </p:sp>
      <p:sp>
        <p:nvSpPr>
          <p:cNvPr id="4" name="Slide Number Placeholder 3"/>
          <p:cNvSpPr>
            <a:spLocks noGrp="1"/>
          </p:cNvSpPr>
          <p:nvPr>
            <p:ph type="sldNum" sz="quarter" idx="5"/>
          </p:nvPr>
        </p:nvSpPr>
        <p:spPr/>
        <p:txBody>
          <a:bodyPr/>
          <a:lstStyle/>
          <a:p>
            <a:fld id="{9A47D5B0-5935-4E31-8C25-116ED431C434}" type="slidenum">
              <a:rPr lang="en-US" smtClean="0"/>
              <a:t>22</a:t>
            </a:fld>
            <a:endParaRPr lang="en-US"/>
          </a:p>
        </p:txBody>
      </p:sp>
    </p:spTree>
    <p:extLst>
      <p:ext uri="{BB962C8B-B14F-4D97-AF65-F5344CB8AC3E}">
        <p14:creationId xmlns:p14="http://schemas.microsoft.com/office/powerpoint/2010/main" val="49886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 – Input form Mark and Robin – anything to add?</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23</a:t>
            </a:fld>
            <a:endParaRPr lang="en-US"/>
          </a:p>
        </p:txBody>
      </p:sp>
    </p:spTree>
    <p:extLst>
      <p:ext uri="{BB962C8B-B14F-4D97-AF65-F5344CB8AC3E}">
        <p14:creationId xmlns:p14="http://schemas.microsoft.com/office/powerpoint/2010/main" val="257096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24</a:t>
            </a:fld>
            <a:endParaRPr lang="en-US"/>
          </a:p>
        </p:txBody>
      </p:sp>
    </p:spTree>
    <p:extLst>
      <p:ext uri="{BB962C8B-B14F-4D97-AF65-F5344CB8AC3E}">
        <p14:creationId xmlns:p14="http://schemas.microsoft.com/office/powerpoint/2010/main" val="292182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Robin Schreur</a:t>
            </a:r>
          </a:p>
        </p:txBody>
      </p:sp>
      <p:sp>
        <p:nvSpPr>
          <p:cNvPr id="4" name="Slide Number Placeholder 3"/>
          <p:cNvSpPr>
            <a:spLocks noGrp="1"/>
          </p:cNvSpPr>
          <p:nvPr>
            <p:ph type="sldNum" sz="quarter" idx="5"/>
          </p:nvPr>
        </p:nvSpPr>
        <p:spPr/>
        <p:txBody>
          <a:bodyPr/>
          <a:lstStyle/>
          <a:p>
            <a:fld id="{9A47D5B0-5935-4E31-8C25-116ED431C434}" type="slidenum">
              <a:rPr lang="en-US" smtClean="0"/>
              <a:t>25</a:t>
            </a:fld>
            <a:endParaRPr lang="en-US"/>
          </a:p>
        </p:txBody>
      </p:sp>
    </p:spTree>
    <p:extLst>
      <p:ext uri="{BB962C8B-B14F-4D97-AF65-F5344CB8AC3E}">
        <p14:creationId xmlns:p14="http://schemas.microsoft.com/office/powerpoint/2010/main" val="1739863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26</a:t>
            </a:fld>
            <a:endParaRPr lang="en-US"/>
          </a:p>
        </p:txBody>
      </p:sp>
    </p:spTree>
    <p:extLst>
      <p:ext uri="{BB962C8B-B14F-4D97-AF65-F5344CB8AC3E}">
        <p14:creationId xmlns:p14="http://schemas.microsoft.com/office/powerpoint/2010/main" val="173050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27</a:t>
            </a:fld>
            <a:endParaRPr lang="en-US"/>
          </a:p>
        </p:txBody>
      </p:sp>
    </p:spTree>
    <p:extLst>
      <p:ext uri="{BB962C8B-B14F-4D97-AF65-F5344CB8AC3E}">
        <p14:creationId xmlns:p14="http://schemas.microsoft.com/office/powerpoint/2010/main" val="97041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28</a:t>
            </a:fld>
            <a:endParaRPr lang="en-US"/>
          </a:p>
        </p:txBody>
      </p:sp>
    </p:spTree>
    <p:extLst>
      <p:ext uri="{BB962C8B-B14F-4D97-AF65-F5344CB8AC3E}">
        <p14:creationId xmlns:p14="http://schemas.microsoft.com/office/powerpoint/2010/main" val="2696851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a:p>
            <a:r>
              <a:rPr lang="en-US" dirty="0"/>
              <a:t>Robin provide some examples of ways to overcome engagement challenges.  Include – a good introduction to the patient solidifies the engagement of the patient. </a:t>
            </a:r>
          </a:p>
        </p:txBody>
      </p:sp>
      <p:sp>
        <p:nvSpPr>
          <p:cNvPr id="4" name="Slide Number Placeholder 3"/>
          <p:cNvSpPr>
            <a:spLocks noGrp="1"/>
          </p:cNvSpPr>
          <p:nvPr>
            <p:ph type="sldNum" sz="quarter" idx="5"/>
          </p:nvPr>
        </p:nvSpPr>
        <p:spPr/>
        <p:txBody>
          <a:bodyPr/>
          <a:lstStyle/>
          <a:p>
            <a:fld id="{9A47D5B0-5935-4E31-8C25-116ED431C434}" type="slidenum">
              <a:rPr lang="en-US" smtClean="0"/>
              <a:t>29</a:t>
            </a:fld>
            <a:endParaRPr lang="en-US"/>
          </a:p>
        </p:txBody>
      </p:sp>
    </p:spTree>
    <p:extLst>
      <p:ext uri="{BB962C8B-B14F-4D97-AF65-F5344CB8AC3E}">
        <p14:creationId xmlns:p14="http://schemas.microsoft.com/office/powerpoint/2010/main" val="241250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30</a:t>
            </a:fld>
            <a:endParaRPr lang="en-US"/>
          </a:p>
        </p:txBody>
      </p:sp>
    </p:spTree>
    <p:extLst>
      <p:ext uri="{BB962C8B-B14F-4D97-AF65-F5344CB8AC3E}">
        <p14:creationId xmlns:p14="http://schemas.microsoft.com/office/powerpoint/2010/main" val="3766072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Mark Williams</a:t>
            </a:r>
          </a:p>
        </p:txBody>
      </p:sp>
      <p:sp>
        <p:nvSpPr>
          <p:cNvPr id="4" name="Slide Number Placeholder 3"/>
          <p:cNvSpPr>
            <a:spLocks noGrp="1"/>
          </p:cNvSpPr>
          <p:nvPr>
            <p:ph type="sldNum" sz="quarter" idx="5"/>
          </p:nvPr>
        </p:nvSpPr>
        <p:spPr/>
        <p:txBody>
          <a:bodyPr/>
          <a:lstStyle/>
          <a:p>
            <a:fld id="{9A47D5B0-5935-4E31-8C25-116ED431C434}" type="slidenum">
              <a:rPr lang="en-US" smtClean="0"/>
              <a:t>31</a:t>
            </a:fld>
            <a:endParaRPr lang="en-US"/>
          </a:p>
        </p:txBody>
      </p:sp>
    </p:spTree>
    <p:extLst>
      <p:ext uri="{BB962C8B-B14F-4D97-AF65-F5344CB8AC3E}">
        <p14:creationId xmlns:p14="http://schemas.microsoft.com/office/powerpoint/2010/main" val="428040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a:t>
            </a:fld>
            <a:endParaRPr lang="en-US"/>
          </a:p>
        </p:txBody>
      </p:sp>
    </p:spTree>
    <p:extLst>
      <p:ext uri="{BB962C8B-B14F-4D97-AF65-F5344CB8AC3E}">
        <p14:creationId xmlns:p14="http://schemas.microsoft.com/office/powerpoint/2010/main" val="531302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Mark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32</a:t>
            </a:fld>
            <a:endParaRPr lang="en-US"/>
          </a:p>
        </p:txBody>
      </p:sp>
    </p:spTree>
    <p:extLst>
      <p:ext uri="{BB962C8B-B14F-4D97-AF65-F5344CB8AC3E}">
        <p14:creationId xmlns:p14="http://schemas.microsoft.com/office/powerpoint/2010/main" val="3840686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Mark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33</a:t>
            </a:fld>
            <a:endParaRPr lang="en-US"/>
          </a:p>
        </p:txBody>
      </p:sp>
    </p:spTree>
    <p:extLst>
      <p:ext uri="{BB962C8B-B14F-4D97-AF65-F5344CB8AC3E}">
        <p14:creationId xmlns:p14="http://schemas.microsoft.com/office/powerpoint/2010/main" val="275494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 Vos</a:t>
            </a:r>
          </a:p>
        </p:txBody>
      </p:sp>
      <p:sp>
        <p:nvSpPr>
          <p:cNvPr id="4" name="Slide Number Placeholder 3"/>
          <p:cNvSpPr>
            <a:spLocks noGrp="1"/>
          </p:cNvSpPr>
          <p:nvPr>
            <p:ph type="sldNum" sz="quarter" idx="5"/>
          </p:nvPr>
        </p:nvSpPr>
        <p:spPr/>
        <p:txBody>
          <a:bodyPr/>
          <a:lstStyle/>
          <a:p>
            <a:fld id="{9A47D5B0-5935-4E31-8C25-116ED431C434}" type="slidenum">
              <a:rPr lang="en-US" smtClean="0"/>
              <a:t>34</a:t>
            </a:fld>
            <a:endParaRPr lang="en-US"/>
          </a:p>
        </p:txBody>
      </p:sp>
    </p:spTree>
    <p:extLst>
      <p:ext uri="{BB962C8B-B14F-4D97-AF65-F5344CB8AC3E}">
        <p14:creationId xmlns:p14="http://schemas.microsoft.com/office/powerpoint/2010/main" val="4176808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35</a:t>
            </a:fld>
            <a:endParaRPr lang="en-US"/>
          </a:p>
        </p:txBody>
      </p:sp>
    </p:spTree>
    <p:extLst>
      <p:ext uri="{BB962C8B-B14F-4D97-AF65-F5344CB8AC3E}">
        <p14:creationId xmlns:p14="http://schemas.microsoft.com/office/powerpoint/2010/main" val="2127459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36</a:t>
            </a:fld>
            <a:endParaRPr lang="en-US"/>
          </a:p>
        </p:txBody>
      </p:sp>
    </p:spTree>
    <p:extLst>
      <p:ext uri="{BB962C8B-B14F-4D97-AF65-F5344CB8AC3E}">
        <p14:creationId xmlns:p14="http://schemas.microsoft.com/office/powerpoint/2010/main" val="1508832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37</a:t>
            </a:fld>
            <a:endParaRPr lang="en-US"/>
          </a:p>
        </p:txBody>
      </p:sp>
    </p:spTree>
    <p:extLst>
      <p:ext uri="{BB962C8B-B14F-4D97-AF65-F5344CB8AC3E}">
        <p14:creationId xmlns:p14="http://schemas.microsoft.com/office/powerpoint/2010/main" val="2227145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38</a:t>
            </a:fld>
            <a:endParaRPr lang="en-US"/>
          </a:p>
        </p:txBody>
      </p:sp>
    </p:spTree>
    <p:extLst>
      <p:ext uri="{BB962C8B-B14F-4D97-AF65-F5344CB8AC3E}">
        <p14:creationId xmlns:p14="http://schemas.microsoft.com/office/powerpoint/2010/main" val="934158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 – Mark Williams adds input/thoughts</a:t>
            </a:r>
          </a:p>
          <a:p>
            <a:r>
              <a:rPr lang="en-US" dirty="0"/>
              <a:t>Display</a:t>
            </a:r>
            <a:r>
              <a:rPr lang="en-US" baseline="0" dirty="0"/>
              <a:t> document and show examples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354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play:  Mark and Robin</a:t>
            </a:r>
          </a:p>
        </p:txBody>
      </p:sp>
      <p:sp>
        <p:nvSpPr>
          <p:cNvPr id="4" name="Slide Number Placeholder 3"/>
          <p:cNvSpPr>
            <a:spLocks noGrp="1"/>
          </p:cNvSpPr>
          <p:nvPr>
            <p:ph type="sldNum" sz="quarter" idx="5"/>
          </p:nvPr>
        </p:nvSpPr>
        <p:spPr/>
        <p:txBody>
          <a:bodyPr/>
          <a:lstStyle/>
          <a:p>
            <a:fld id="{9A47D5B0-5935-4E31-8C25-116ED431C434}" type="slidenum">
              <a:rPr lang="en-US" smtClean="0"/>
              <a:t>40</a:t>
            </a:fld>
            <a:endParaRPr lang="en-US"/>
          </a:p>
        </p:txBody>
      </p:sp>
    </p:spTree>
    <p:extLst>
      <p:ext uri="{BB962C8B-B14F-4D97-AF65-F5344CB8AC3E}">
        <p14:creationId xmlns:p14="http://schemas.microsoft.com/office/powerpoint/2010/main" val="288696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41</a:t>
            </a:fld>
            <a:endParaRPr lang="en-US"/>
          </a:p>
        </p:txBody>
      </p:sp>
    </p:spTree>
    <p:extLst>
      <p:ext uri="{BB962C8B-B14F-4D97-AF65-F5344CB8AC3E}">
        <p14:creationId xmlns:p14="http://schemas.microsoft.com/office/powerpoint/2010/main" val="46174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a:t>
            </a:fld>
            <a:endParaRPr lang="en-US"/>
          </a:p>
        </p:txBody>
      </p:sp>
    </p:spTree>
    <p:extLst>
      <p:ext uri="{BB962C8B-B14F-4D97-AF65-F5344CB8AC3E}">
        <p14:creationId xmlns:p14="http://schemas.microsoft.com/office/powerpoint/2010/main" val="3987479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42</a:t>
            </a:fld>
            <a:endParaRPr lang="en-US"/>
          </a:p>
        </p:txBody>
      </p:sp>
    </p:spTree>
    <p:extLst>
      <p:ext uri="{BB962C8B-B14F-4D97-AF65-F5344CB8AC3E}">
        <p14:creationId xmlns:p14="http://schemas.microsoft.com/office/powerpoint/2010/main" val="3895646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43</a:t>
            </a:fld>
            <a:endParaRPr lang="en-US"/>
          </a:p>
        </p:txBody>
      </p:sp>
    </p:spTree>
    <p:extLst>
      <p:ext uri="{BB962C8B-B14F-4D97-AF65-F5344CB8AC3E}">
        <p14:creationId xmlns:p14="http://schemas.microsoft.com/office/powerpoint/2010/main" val="3832020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 Vos – input from Mark and Robin</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44</a:t>
            </a:fld>
            <a:endParaRPr lang="en-US"/>
          </a:p>
        </p:txBody>
      </p:sp>
    </p:spTree>
    <p:extLst>
      <p:ext uri="{BB962C8B-B14F-4D97-AF65-F5344CB8AC3E}">
        <p14:creationId xmlns:p14="http://schemas.microsoft.com/office/powerpoint/2010/main" val="3334633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Robin Schreur</a:t>
            </a:r>
          </a:p>
        </p:txBody>
      </p:sp>
      <p:sp>
        <p:nvSpPr>
          <p:cNvPr id="4" name="Slide Number Placeholder 3"/>
          <p:cNvSpPr>
            <a:spLocks noGrp="1"/>
          </p:cNvSpPr>
          <p:nvPr>
            <p:ph type="sldNum" sz="quarter" idx="5"/>
          </p:nvPr>
        </p:nvSpPr>
        <p:spPr/>
        <p:txBody>
          <a:bodyPr/>
          <a:lstStyle/>
          <a:p>
            <a:fld id="{9A47D5B0-5935-4E31-8C25-116ED431C434}" type="slidenum">
              <a:rPr lang="en-US" smtClean="0"/>
              <a:t>45</a:t>
            </a:fld>
            <a:endParaRPr lang="en-US"/>
          </a:p>
        </p:txBody>
      </p:sp>
    </p:spTree>
    <p:extLst>
      <p:ext uri="{BB962C8B-B14F-4D97-AF65-F5344CB8AC3E}">
        <p14:creationId xmlns:p14="http://schemas.microsoft.com/office/powerpoint/2010/main" val="730810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46</a:t>
            </a:fld>
            <a:endParaRPr lang="en-US"/>
          </a:p>
        </p:txBody>
      </p:sp>
    </p:spTree>
    <p:extLst>
      <p:ext uri="{BB962C8B-B14F-4D97-AF65-F5344CB8AC3E}">
        <p14:creationId xmlns:p14="http://schemas.microsoft.com/office/powerpoint/2010/main" val="945387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 sets up video – end after 2</a:t>
            </a:r>
            <a:r>
              <a:rPr lang="en-US" baseline="30000" dirty="0"/>
              <a:t>nd</a:t>
            </a:r>
            <a:r>
              <a:rPr lang="en-US" dirty="0"/>
              <a:t> provider.</a:t>
            </a:r>
          </a:p>
        </p:txBody>
      </p:sp>
      <p:sp>
        <p:nvSpPr>
          <p:cNvPr id="4" name="Slide Number Placeholder 3"/>
          <p:cNvSpPr>
            <a:spLocks noGrp="1"/>
          </p:cNvSpPr>
          <p:nvPr>
            <p:ph type="sldNum" sz="quarter" idx="5"/>
          </p:nvPr>
        </p:nvSpPr>
        <p:spPr/>
        <p:txBody>
          <a:bodyPr/>
          <a:lstStyle/>
          <a:p>
            <a:fld id="{9A47D5B0-5935-4E31-8C25-116ED431C434}" type="slidenum">
              <a:rPr lang="en-US" smtClean="0"/>
              <a:t>47</a:t>
            </a:fld>
            <a:endParaRPr lang="en-US"/>
          </a:p>
        </p:txBody>
      </p:sp>
    </p:spTree>
    <p:extLst>
      <p:ext uri="{BB962C8B-B14F-4D97-AF65-F5344CB8AC3E}">
        <p14:creationId xmlns:p14="http://schemas.microsoft.com/office/powerpoint/2010/main" val="184196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48</a:t>
            </a:fld>
            <a:endParaRPr lang="en-US"/>
          </a:p>
        </p:txBody>
      </p:sp>
    </p:spTree>
    <p:extLst>
      <p:ext uri="{BB962C8B-B14F-4D97-AF65-F5344CB8AC3E}">
        <p14:creationId xmlns:p14="http://schemas.microsoft.com/office/powerpoint/2010/main" val="496676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49</a:t>
            </a:fld>
            <a:endParaRPr lang="en-US"/>
          </a:p>
        </p:txBody>
      </p:sp>
    </p:spTree>
    <p:extLst>
      <p:ext uri="{BB962C8B-B14F-4D97-AF65-F5344CB8AC3E}">
        <p14:creationId xmlns:p14="http://schemas.microsoft.com/office/powerpoint/2010/main" val="2701830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50</a:t>
            </a:fld>
            <a:endParaRPr lang="en-US"/>
          </a:p>
        </p:txBody>
      </p:sp>
    </p:spTree>
    <p:extLst>
      <p:ext uri="{BB962C8B-B14F-4D97-AF65-F5344CB8AC3E}">
        <p14:creationId xmlns:p14="http://schemas.microsoft.com/office/powerpoint/2010/main" val="1513155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51</a:t>
            </a:fld>
            <a:endParaRPr lang="en-US"/>
          </a:p>
        </p:txBody>
      </p:sp>
    </p:spTree>
    <p:extLst>
      <p:ext uri="{BB962C8B-B14F-4D97-AF65-F5344CB8AC3E}">
        <p14:creationId xmlns:p14="http://schemas.microsoft.com/office/powerpoint/2010/main" val="8447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519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52</a:t>
            </a:fld>
            <a:endParaRPr lang="en-US"/>
          </a:p>
        </p:txBody>
      </p:sp>
    </p:spTree>
    <p:extLst>
      <p:ext uri="{BB962C8B-B14F-4D97-AF65-F5344CB8AC3E}">
        <p14:creationId xmlns:p14="http://schemas.microsoft.com/office/powerpoint/2010/main" val="3520223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53</a:t>
            </a:fld>
            <a:endParaRPr lang="en-US"/>
          </a:p>
        </p:txBody>
      </p:sp>
    </p:spTree>
    <p:extLst>
      <p:ext uri="{BB962C8B-B14F-4D97-AF65-F5344CB8AC3E}">
        <p14:creationId xmlns:p14="http://schemas.microsoft.com/office/powerpoint/2010/main" val="210406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 – any added input from Dr.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54</a:t>
            </a:fld>
            <a:endParaRPr lang="en-US"/>
          </a:p>
        </p:txBody>
      </p:sp>
    </p:spTree>
    <p:extLst>
      <p:ext uri="{BB962C8B-B14F-4D97-AF65-F5344CB8AC3E}">
        <p14:creationId xmlns:p14="http://schemas.microsoft.com/office/powerpoint/2010/main" val="593522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 – added input from Dr.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55</a:t>
            </a:fld>
            <a:endParaRPr lang="en-US"/>
          </a:p>
        </p:txBody>
      </p:sp>
    </p:spTree>
    <p:extLst>
      <p:ext uri="{BB962C8B-B14F-4D97-AF65-F5344CB8AC3E}">
        <p14:creationId xmlns:p14="http://schemas.microsoft.com/office/powerpoint/2010/main" val="3626668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 – added input from Dr.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56</a:t>
            </a:fld>
            <a:endParaRPr lang="en-US"/>
          </a:p>
        </p:txBody>
      </p:sp>
    </p:spTree>
    <p:extLst>
      <p:ext uri="{BB962C8B-B14F-4D97-AF65-F5344CB8AC3E}">
        <p14:creationId xmlns:p14="http://schemas.microsoft.com/office/powerpoint/2010/main" val="3662000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 – added input from Dr.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57</a:t>
            </a:fld>
            <a:endParaRPr lang="en-US"/>
          </a:p>
        </p:txBody>
      </p:sp>
    </p:spTree>
    <p:extLst>
      <p:ext uri="{BB962C8B-B14F-4D97-AF65-F5344CB8AC3E}">
        <p14:creationId xmlns:p14="http://schemas.microsoft.com/office/powerpoint/2010/main" val="3091493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Robin Schreur – added input from Dr. Williams</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58</a:t>
            </a:fld>
            <a:endParaRPr lang="en-US"/>
          </a:p>
        </p:txBody>
      </p:sp>
    </p:spTree>
    <p:extLst>
      <p:ext uri="{BB962C8B-B14F-4D97-AF65-F5344CB8AC3E}">
        <p14:creationId xmlns:p14="http://schemas.microsoft.com/office/powerpoint/2010/main" val="1394254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59</a:t>
            </a:fld>
            <a:endParaRPr lang="en-US"/>
          </a:p>
        </p:txBody>
      </p:sp>
    </p:spTree>
    <p:extLst>
      <p:ext uri="{BB962C8B-B14F-4D97-AF65-F5344CB8AC3E}">
        <p14:creationId xmlns:p14="http://schemas.microsoft.com/office/powerpoint/2010/main" val="39914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asks for input from Mark Williams.   </a:t>
            </a:r>
          </a:p>
        </p:txBody>
      </p:sp>
      <p:sp>
        <p:nvSpPr>
          <p:cNvPr id="4" name="Slide Number Placeholder 3"/>
          <p:cNvSpPr>
            <a:spLocks noGrp="1"/>
          </p:cNvSpPr>
          <p:nvPr>
            <p:ph type="sldNum" sz="quarter" idx="5"/>
          </p:nvPr>
        </p:nvSpPr>
        <p:spPr/>
        <p:txBody>
          <a:bodyPr/>
          <a:lstStyle/>
          <a:p>
            <a:fld id="{9A47D5B0-5935-4E31-8C25-116ED431C434}" type="slidenum">
              <a:rPr lang="en-US" smtClean="0"/>
              <a:t>7</a:t>
            </a:fld>
            <a:endParaRPr lang="en-US"/>
          </a:p>
        </p:txBody>
      </p:sp>
    </p:spTree>
    <p:extLst>
      <p:ext uri="{BB962C8B-B14F-4D97-AF65-F5344CB8AC3E}">
        <p14:creationId xmlns:p14="http://schemas.microsoft.com/office/powerpoint/2010/main" val="275332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Sue</a:t>
            </a:r>
          </a:p>
        </p:txBody>
      </p:sp>
      <p:sp>
        <p:nvSpPr>
          <p:cNvPr id="4" name="Slide Number Placeholder 3"/>
          <p:cNvSpPr>
            <a:spLocks noGrp="1"/>
          </p:cNvSpPr>
          <p:nvPr>
            <p:ph type="sldNum" sz="quarter" idx="5"/>
          </p:nvPr>
        </p:nvSpPr>
        <p:spPr/>
        <p:txBody>
          <a:bodyPr/>
          <a:lstStyle/>
          <a:p>
            <a:fld id="{9A47D5B0-5935-4E31-8C25-116ED431C434}" type="slidenum">
              <a:rPr lang="en-US" smtClean="0"/>
              <a:t>8</a:t>
            </a:fld>
            <a:endParaRPr lang="en-US"/>
          </a:p>
        </p:txBody>
      </p:sp>
    </p:spTree>
    <p:extLst>
      <p:ext uri="{BB962C8B-B14F-4D97-AF65-F5344CB8AC3E}">
        <p14:creationId xmlns:p14="http://schemas.microsoft.com/office/powerpoint/2010/main" val="370670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a:p>
            <a:r>
              <a:rPr lang="en-US" dirty="0"/>
              <a:t>Poll name:  Screening Tool Familiarity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00503-A4C0-444E-B7AF-2F3545815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68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Sue</a:t>
            </a:r>
          </a:p>
          <a:p>
            <a:endParaRPr lang="en-US" dirty="0"/>
          </a:p>
        </p:txBody>
      </p:sp>
      <p:sp>
        <p:nvSpPr>
          <p:cNvPr id="4" name="Slide Number Placeholder 3"/>
          <p:cNvSpPr>
            <a:spLocks noGrp="1"/>
          </p:cNvSpPr>
          <p:nvPr>
            <p:ph type="sldNum" sz="quarter" idx="5"/>
          </p:nvPr>
        </p:nvSpPr>
        <p:spPr/>
        <p:txBody>
          <a:bodyPr/>
          <a:lstStyle/>
          <a:p>
            <a:fld id="{9A47D5B0-5935-4E31-8C25-116ED431C434}" type="slidenum">
              <a:rPr lang="en-US" smtClean="0"/>
              <a:t>10</a:t>
            </a:fld>
            <a:endParaRPr lang="en-US"/>
          </a:p>
        </p:txBody>
      </p:sp>
    </p:spTree>
    <p:extLst>
      <p:ext uri="{BB962C8B-B14F-4D97-AF65-F5344CB8AC3E}">
        <p14:creationId xmlns:p14="http://schemas.microsoft.com/office/powerpoint/2010/main" val="244156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s://www.citationmachine.net/apa/cite-a-book" TargetMode="Externa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749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41573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220480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55"/>
          <p:cNvSpPr txBox="1">
            <a:spLocks noGrp="1"/>
          </p:cNvSpPr>
          <p:nvPr>
            <p:ph type="title"/>
          </p:nvPr>
        </p:nvSpPr>
        <p:spPr>
          <a:xfrm>
            <a:off x="838200" y="2582267"/>
            <a:ext cx="7219605" cy="2188521"/>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1"/>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5"/>
          <p:cNvSpPr txBox="1">
            <a:spLocks noGrp="1"/>
          </p:cNvSpPr>
          <p:nvPr>
            <p:ph type="body" idx="1"/>
          </p:nvPr>
        </p:nvSpPr>
        <p:spPr>
          <a:xfrm>
            <a:off x="838200" y="4890055"/>
            <a:ext cx="7219605" cy="627062"/>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accent1"/>
              </a:buClr>
              <a:buSzPts val="1800"/>
              <a:buNone/>
              <a:defRPr sz="1800"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612902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Headers /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buFont typeface="Wingdings" panose="05000000000000000000" pitchFamily="2" charset="2"/>
              <a:buChar char="§"/>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6" name="Slide Number Placeholder 5">
            <a:extLst>
              <a:ext uri="{FF2B5EF4-FFF2-40B4-BE49-F238E27FC236}">
                <a16:creationId xmlns:a16="http://schemas.microsoft.com/office/drawing/2014/main" id="{42C8CDC5-9796-419E-825D-2CE083A2910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7" name="Title 1">
            <a:extLst>
              <a:ext uri="{FF2B5EF4-FFF2-40B4-BE49-F238E27FC236}">
                <a16:creationId xmlns:a16="http://schemas.microsoft.com/office/drawing/2014/main" id="{250903DB-F6C5-4917-BA71-86D368207BD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0" name="Text Placeholder 2">
            <a:extLst>
              <a:ext uri="{FF2B5EF4-FFF2-40B4-BE49-F238E27FC236}">
                <a16:creationId xmlns:a16="http://schemas.microsoft.com/office/drawing/2014/main" id="{9382DAB8-0507-4B9A-B21A-495F8B6FCA7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Michigan Collaborative Care Implementation Support Team">
            <a:extLst>
              <a:ext uri="{FF2B5EF4-FFF2-40B4-BE49-F238E27FC236}">
                <a16:creationId xmlns:a16="http://schemas.microsoft.com/office/drawing/2014/main" id="{E898838E-2EEB-46F4-B171-05D7EEE3CD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3" name="Picture 12" descr="Logo, Mi-CCSI Center for Clinical Systems Improvement">
            <a:extLst>
              <a:ext uri="{FF2B5EF4-FFF2-40B4-BE49-F238E27FC236}">
                <a16:creationId xmlns:a16="http://schemas.microsoft.com/office/drawing/2014/main" id="{09213C58-F2FB-4FB8-B59D-E6DDE208D3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4" name="Date Placeholder 1">
            <a:extLst>
              <a:ext uri="{FF2B5EF4-FFF2-40B4-BE49-F238E27FC236}">
                <a16:creationId xmlns:a16="http://schemas.microsoft.com/office/drawing/2014/main" id="{D82C90BF-146E-4DD5-9A17-41AD768FE7A2}"/>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5" name="Slide Number Placeholder 2">
            <a:extLst>
              <a:ext uri="{FF2B5EF4-FFF2-40B4-BE49-F238E27FC236}">
                <a16:creationId xmlns:a16="http://schemas.microsoft.com/office/drawing/2014/main" id="{E48B49E9-F42D-4161-ACE9-AAC091174F4E}"/>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7" name="Footer Placeholder 3">
            <a:extLst>
              <a:ext uri="{FF2B5EF4-FFF2-40B4-BE49-F238E27FC236}">
                <a16:creationId xmlns:a16="http://schemas.microsoft.com/office/drawing/2014/main" id="{A8D62CF4-2F4E-478C-A5FC-08D66F0A2928}"/>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301175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7A88-7861-4FFD-8E97-3EF7A780D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ACAD2-F6A7-4AE9-A544-2B6E15EF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E6528-D8CE-4EE5-9129-066D667B8497}"/>
              </a:ext>
            </a:extLst>
          </p:cNvPr>
          <p:cNvSpPr>
            <a:spLocks noGrp="1"/>
          </p:cNvSpPr>
          <p:nvPr>
            <p:ph type="dt" sz="half" idx="10"/>
          </p:nvPr>
        </p:nvSpPr>
        <p:spPr/>
        <p:txBody>
          <a:bodyPr/>
          <a:lstStyle/>
          <a:p>
            <a:fld id="{AE84E790-15E3-49CF-984A-C43DF54B6A24}" type="datetime1">
              <a:rPr lang="en-US" smtClean="0"/>
              <a:t>8/16/2022</a:t>
            </a:fld>
            <a:endParaRPr lang="en-US"/>
          </a:p>
        </p:txBody>
      </p:sp>
      <p:sp>
        <p:nvSpPr>
          <p:cNvPr id="5" name="Footer Placeholder 4">
            <a:extLst>
              <a:ext uri="{FF2B5EF4-FFF2-40B4-BE49-F238E27FC236}">
                <a16:creationId xmlns:a16="http://schemas.microsoft.com/office/drawing/2014/main" id="{DC0FE75F-84E7-4644-AF28-4A803F87D7D5}"/>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a:extLst>
              <a:ext uri="{FF2B5EF4-FFF2-40B4-BE49-F238E27FC236}">
                <a16:creationId xmlns:a16="http://schemas.microsoft.com/office/drawing/2014/main" id="{55DBA8ED-2E4D-4D89-B5C0-2232D7B1AD70}"/>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56356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D4E5-3A95-4DF0-9296-4DB2B800D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1B9EC-75BE-4B47-87C9-B66E3244CB97}"/>
              </a:ext>
            </a:extLst>
          </p:cNvPr>
          <p:cNvSpPr>
            <a:spLocks noGrp="1"/>
          </p:cNvSpPr>
          <p:nvPr>
            <p:ph idx="1"/>
          </p:nvPr>
        </p:nvSpPr>
        <p:spPr>
          <a:xfrm>
            <a:off x="778116"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B1E1256-9203-4455-BE10-130635C735C6}"/>
              </a:ext>
            </a:extLst>
          </p:cNvPr>
          <p:cNvPicPr>
            <a:picLocks noChangeAspect="1"/>
          </p:cNvPicPr>
          <p:nvPr userDrawn="1"/>
        </p:nvPicPr>
        <p:blipFill>
          <a:blip r:embed="rId2"/>
          <a:stretch>
            <a:fillRect/>
          </a:stretch>
        </p:blipFill>
        <p:spPr>
          <a:xfrm>
            <a:off x="7014405" y="5851003"/>
            <a:ext cx="2068946" cy="683379"/>
          </a:xfrm>
          <a:prstGeom prst="rect">
            <a:avLst/>
          </a:prstGeom>
        </p:spPr>
      </p:pic>
      <p:pic>
        <p:nvPicPr>
          <p:cNvPr id="1027" name="Picture 4" descr="A picture containing drawing&#10;&#10;Description automatically generated">
            <a:extLst>
              <a:ext uri="{FF2B5EF4-FFF2-40B4-BE49-F238E27FC236}">
                <a16:creationId xmlns:a16="http://schemas.microsoft.com/office/drawing/2014/main" id="{EB378395-2884-4785-BB18-7D3862182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01494"/>
            <a:ext cx="2430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26679E4-D216-4F6F-ABB2-E91DA5A51C4D}"/>
              </a:ext>
            </a:extLst>
          </p:cNvPr>
          <p:cNvPicPr>
            <a:picLocks noChangeAspect="1"/>
          </p:cNvPicPr>
          <p:nvPr userDrawn="1"/>
        </p:nvPicPr>
        <p:blipFill>
          <a:blip r:embed="rId4"/>
          <a:stretch>
            <a:fillRect/>
          </a:stretch>
        </p:blipFill>
        <p:spPr>
          <a:xfrm>
            <a:off x="2829349" y="5851003"/>
            <a:ext cx="3627039" cy="641872"/>
          </a:xfrm>
          <a:prstGeom prst="rect">
            <a:avLst/>
          </a:prstGeom>
        </p:spPr>
      </p:pic>
      <p:pic>
        <p:nvPicPr>
          <p:cNvPr id="11" name="Picture 10">
            <a:extLst>
              <a:ext uri="{FF2B5EF4-FFF2-40B4-BE49-F238E27FC236}">
                <a16:creationId xmlns:a16="http://schemas.microsoft.com/office/drawing/2014/main" id="{FBFBEE20-E124-4E23-A339-7657BABBF5A7}"/>
              </a:ext>
            </a:extLst>
          </p:cNvPr>
          <p:cNvPicPr>
            <a:picLocks noChangeAspect="1"/>
          </p:cNvPicPr>
          <p:nvPr userDrawn="1"/>
        </p:nvPicPr>
        <p:blipFill>
          <a:blip r:embed="rId5"/>
          <a:stretch>
            <a:fillRect/>
          </a:stretch>
        </p:blipFill>
        <p:spPr>
          <a:xfrm>
            <a:off x="9641368" y="5851003"/>
            <a:ext cx="2550632" cy="941779"/>
          </a:xfrm>
          <a:prstGeom prst="rect">
            <a:avLst/>
          </a:prstGeom>
        </p:spPr>
      </p:pic>
    </p:spTree>
    <p:extLst>
      <p:ext uri="{BB962C8B-B14F-4D97-AF65-F5344CB8AC3E}">
        <p14:creationId xmlns:p14="http://schemas.microsoft.com/office/powerpoint/2010/main" val="543438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DF03-5130-41F2-8221-DB20F7957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78E8A-D11E-4C1D-8311-7D6980946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DA3B8-8000-47A7-950F-53C48C50FB02}"/>
              </a:ext>
            </a:extLst>
          </p:cNvPr>
          <p:cNvSpPr>
            <a:spLocks noGrp="1"/>
          </p:cNvSpPr>
          <p:nvPr>
            <p:ph type="dt" sz="half" idx="10"/>
          </p:nvPr>
        </p:nvSpPr>
        <p:spPr/>
        <p:txBody>
          <a:bodyPr/>
          <a:lstStyle/>
          <a:p>
            <a:fld id="{176BA81E-0C03-467C-AFE2-0257442E3DE6}" type="datetime1">
              <a:rPr lang="en-US" smtClean="0"/>
              <a:t>8/16/2022</a:t>
            </a:fld>
            <a:endParaRPr lang="en-US"/>
          </a:p>
        </p:txBody>
      </p:sp>
      <p:sp>
        <p:nvSpPr>
          <p:cNvPr id="5" name="Footer Placeholder 4">
            <a:extLst>
              <a:ext uri="{FF2B5EF4-FFF2-40B4-BE49-F238E27FC236}">
                <a16:creationId xmlns:a16="http://schemas.microsoft.com/office/drawing/2014/main" id="{1E0EB91E-35A1-4FC2-A103-F3623298F359}"/>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a:extLst>
              <a:ext uri="{FF2B5EF4-FFF2-40B4-BE49-F238E27FC236}">
                <a16:creationId xmlns:a16="http://schemas.microsoft.com/office/drawing/2014/main" id="{4D545FB6-8F92-4780-978A-37E0A13428E5}"/>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52059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79F4-FD01-4670-B045-B1E4EDD7D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CCE51-1C98-4131-B713-3DF25782C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2B29C-D3FF-4513-B68B-1DCAF0CC5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34D55-D516-4FCC-A292-2FA69336961D}"/>
              </a:ext>
            </a:extLst>
          </p:cNvPr>
          <p:cNvSpPr>
            <a:spLocks noGrp="1"/>
          </p:cNvSpPr>
          <p:nvPr>
            <p:ph type="dt" sz="half" idx="10"/>
          </p:nvPr>
        </p:nvSpPr>
        <p:spPr/>
        <p:txBody>
          <a:bodyPr/>
          <a:lstStyle/>
          <a:p>
            <a:fld id="{1899AE48-C9E6-4B8B-AF1B-68A2307E104D}" type="datetime1">
              <a:rPr lang="en-US" smtClean="0"/>
              <a:t>8/16/2022</a:t>
            </a:fld>
            <a:endParaRPr lang="en-US"/>
          </a:p>
        </p:txBody>
      </p:sp>
      <p:sp>
        <p:nvSpPr>
          <p:cNvPr id="6" name="Footer Placeholder 5">
            <a:extLst>
              <a:ext uri="{FF2B5EF4-FFF2-40B4-BE49-F238E27FC236}">
                <a16:creationId xmlns:a16="http://schemas.microsoft.com/office/drawing/2014/main" id="{36DA072D-8388-4956-98DA-2063216942A6}"/>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a:extLst>
              <a:ext uri="{FF2B5EF4-FFF2-40B4-BE49-F238E27FC236}">
                <a16:creationId xmlns:a16="http://schemas.microsoft.com/office/drawing/2014/main" id="{35ACE281-FB97-444D-A6C9-6F0185BE20CA}"/>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11090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51BD-9B2D-4679-9E49-8F8664E15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4450A-63C6-4029-98C8-852E70465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41C82-2EC5-4A64-A4EE-C36EBDAAA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CF9C1E-4CAA-40D0-8A5D-E029AE51B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61C8C-209F-4E95-A25C-7628A2FB2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1F501-D637-4977-A05D-348A48598B9F}"/>
              </a:ext>
            </a:extLst>
          </p:cNvPr>
          <p:cNvSpPr>
            <a:spLocks noGrp="1"/>
          </p:cNvSpPr>
          <p:nvPr>
            <p:ph type="dt" sz="half" idx="10"/>
          </p:nvPr>
        </p:nvSpPr>
        <p:spPr/>
        <p:txBody>
          <a:bodyPr/>
          <a:lstStyle/>
          <a:p>
            <a:fld id="{170F4639-9B6A-458D-A04F-AB7004E15BAE}" type="datetime1">
              <a:rPr lang="en-US" smtClean="0"/>
              <a:t>8/16/2022</a:t>
            </a:fld>
            <a:endParaRPr lang="en-US"/>
          </a:p>
        </p:txBody>
      </p:sp>
      <p:sp>
        <p:nvSpPr>
          <p:cNvPr id="8" name="Footer Placeholder 7">
            <a:extLst>
              <a:ext uri="{FF2B5EF4-FFF2-40B4-BE49-F238E27FC236}">
                <a16:creationId xmlns:a16="http://schemas.microsoft.com/office/drawing/2014/main" id="{AD7EC321-3802-44E5-8017-520DDD5EC2F0}"/>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9" name="Slide Number Placeholder 8">
            <a:extLst>
              <a:ext uri="{FF2B5EF4-FFF2-40B4-BE49-F238E27FC236}">
                <a16:creationId xmlns:a16="http://schemas.microsoft.com/office/drawing/2014/main" id="{A08B6997-7F27-48ED-9156-5C2F74AA1223}"/>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505207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1D08-1614-4CBA-A2ED-9535BE10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690BA-8A49-4832-8144-64C18A128AD9}"/>
              </a:ext>
            </a:extLst>
          </p:cNvPr>
          <p:cNvSpPr>
            <a:spLocks noGrp="1"/>
          </p:cNvSpPr>
          <p:nvPr>
            <p:ph type="dt" sz="half" idx="10"/>
          </p:nvPr>
        </p:nvSpPr>
        <p:spPr/>
        <p:txBody>
          <a:bodyPr/>
          <a:lstStyle/>
          <a:p>
            <a:fld id="{C0B62E57-CA44-4252-A220-C962B94EBC24}" type="datetime1">
              <a:rPr lang="en-US" smtClean="0"/>
              <a:t>8/16/2022</a:t>
            </a:fld>
            <a:endParaRPr lang="en-US"/>
          </a:p>
        </p:txBody>
      </p:sp>
      <p:sp>
        <p:nvSpPr>
          <p:cNvPr id="4" name="Footer Placeholder 3">
            <a:extLst>
              <a:ext uri="{FF2B5EF4-FFF2-40B4-BE49-F238E27FC236}">
                <a16:creationId xmlns:a16="http://schemas.microsoft.com/office/drawing/2014/main" id="{9237C486-7E97-4AF9-9667-2C5D52441CED}"/>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5" name="Slide Number Placeholder 4">
            <a:extLst>
              <a:ext uri="{FF2B5EF4-FFF2-40B4-BE49-F238E27FC236}">
                <a16:creationId xmlns:a16="http://schemas.microsoft.com/office/drawing/2014/main" id="{76BFD5A4-BDBF-446C-9C99-E8E1C826E6EB}"/>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226731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BB1E1256-9203-4455-BE10-130635C735C6}"/>
              </a:ext>
            </a:extLst>
          </p:cNvPr>
          <p:cNvPicPr>
            <a:picLocks noChangeAspect="1"/>
          </p:cNvPicPr>
          <p:nvPr userDrawn="1"/>
        </p:nvPicPr>
        <p:blipFill>
          <a:blip r:embed="rId2"/>
          <a:stretch>
            <a:fillRect/>
          </a:stretch>
        </p:blipFill>
        <p:spPr>
          <a:xfrm>
            <a:off x="7014405" y="5851003"/>
            <a:ext cx="2068946" cy="683379"/>
          </a:xfrm>
          <a:prstGeom prst="rect">
            <a:avLst/>
          </a:prstGeom>
        </p:spPr>
      </p:pic>
      <p:pic>
        <p:nvPicPr>
          <p:cNvPr id="8" name="Picture 4" descr="A picture containing drawing&#10;&#10;Description automatically generated">
            <a:extLst>
              <a:ext uri="{FF2B5EF4-FFF2-40B4-BE49-F238E27FC236}">
                <a16:creationId xmlns:a16="http://schemas.microsoft.com/office/drawing/2014/main" id="{EB378395-2884-4785-BB18-7D3862182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01494"/>
            <a:ext cx="2430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6679E4-D216-4F6F-ABB2-E91DA5A51C4D}"/>
              </a:ext>
            </a:extLst>
          </p:cNvPr>
          <p:cNvPicPr>
            <a:picLocks noChangeAspect="1"/>
          </p:cNvPicPr>
          <p:nvPr userDrawn="1"/>
        </p:nvPicPr>
        <p:blipFill>
          <a:blip r:embed="rId4"/>
          <a:stretch>
            <a:fillRect/>
          </a:stretch>
        </p:blipFill>
        <p:spPr>
          <a:xfrm>
            <a:off x="2829349" y="5851003"/>
            <a:ext cx="3627039" cy="641872"/>
          </a:xfrm>
          <a:prstGeom prst="rect">
            <a:avLst/>
          </a:prstGeom>
        </p:spPr>
      </p:pic>
      <p:pic>
        <p:nvPicPr>
          <p:cNvPr id="10" name="Picture 9">
            <a:extLst>
              <a:ext uri="{FF2B5EF4-FFF2-40B4-BE49-F238E27FC236}">
                <a16:creationId xmlns:a16="http://schemas.microsoft.com/office/drawing/2014/main" id="{FBFBEE20-E124-4E23-A339-7657BABBF5A7}"/>
              </a:ext>
            </a:extLst>
          </p:cNvPr>
          <p:cNvPicPr>
            <a:picLocks noChangeAspect="1"/>
          </p:cNvPicPr>
          <p:nvPr userDrawn="1"/>
        </p:nvPicPr>
        <p:blipFill>
          <a:blip r:embed="rId5"/>
          <a:stretch>
            <a:fillRect/>
          </a:stretch>
        </p:blipFill>
        <p:spPr>
          <a:xfrm>
            <a:off x="9641368" y="5851003"/>
            <a:ext cx="2550632" cy="941779"/>
          </a:xfrm>
          <a:prstGeom prst="rect">
            <a:avLst/>
          </a:prstGeom>
        </p:spPr>
      </p:pic>
    </p:spTree>
    <p:extLst>
      <p:ext uri="{BB962C8B-B14F-4D97-AF65-F5344CB8AC3E}">
        <p14:creationId xmlns:p14="http://schemas.microsoft.com/office/powerpoint/2010/main" val="112824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7A4784-1841-46AC-941D-F1685BB4EB9C}"/>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6" name="Text Placeholder 2">
            <a:extLst>
              <a:ext uri="{FF2B5EF4-FFF2-40B4-BE49-F238E27FC236}">
                <a16:creationId xmlns:a16="http://schemas.microsoft.com/office/drawing/2014/main" id="{65156340-96FD-401B-B346-0CD3B3B00040}"/>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7" name="Picture 6" descr="Logo, Michigan Collaborative Care Implementation Support Team">
            <a:extLst>
              <a:ext uri="{FF2B5EF4-FFF2-40B4-BE49-F238E27FC236}">
                <a16:creationId xmlns:a16="http://schemas.microsoft.com/office/drawing/2014/main" id="{5AE33067-F6D4-47A7-9A9D-4CBA79A993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8" name="Picture 7" descr="Logo, Mi-CCSI Center for Clinical Systems Improvement">
            <a:extLst>
              <a:ext uri="{FF2B5EF4-FFF2-40B4-BE49-F238E27FC236}">
                <a16:creationId xmlns:a16="http://schemas.microsoft.com/office/drawing/2014/main" id="{D10BF671-CA3F-44F4-858A-8F52364E0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9" name="Date Placeholder 1">
            <a:extLst>
              <a:ext uri="{FF2B5EF4-FFF2-40B4-BE49-F238E27FC236}">
                <a16:creationId xmlns:a16="http://schemas.microsoft.com/office/drawing/2014/main" id="{DB4078C6-742B-4731-A20E-CC3A8BF9BD90}"/>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02AAF1AC-76C5-4437-B6B2-2867EB20537F}"/>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1" name="Footer Placeholder 3">
            <a:extLst>
              <a:ext uri="{FF2B5EF4-FFF2-40B4-BE49-F238E27FC236}">
                <a16:creationId xmlns:a16="http://schemas.microsoft.com/office/drawing/2014/main" id="{FB8AC1DB-B7EB-42B7-992F-8730BAD05763}"/>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2416170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081A-B027-42F0-827C-F6B4E5453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1F91E-3210-492B-B30B-3D81AD8F1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06900-67E8-4862-B22C-5F8C37007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6E858-589D-4DFD-A68B-4C1E97286BEF}"/>
              </a:ext>
            </a:extLst>
          </p:cNvPr>
          <p:cNvSpPr>
            <a:spLocks noGrp="1"/>
          </p:cNvSpPr>
          <p:nvPr>
            <p:ph type="dt" sz="half" idx="10"/>
          </p:nvPr>
        </p:nvSpPr>
        <p:spPr/>
        <p:txBody>
          <a:bodyPr/>
          <a:lstStyle/>
          <a:p>
            <a:fld id="{8B2F25D4-D4A8-4CC1-8A3A-B2D2B084CCB7}" type="datetime1">
              <a:rPr lang="en-US" smtClean="0"/>
              <a:t>8/16/2022</a:t>
            </a:fld>
            <a:endParaRPr lang="en-US"/>
          </a:p>
        </p:txBody>
      </p:sp>
      <p:sp>
        <p:nvSpPr>
          <p:cNvPr id="6" name="Footer Placeholder 5">
            <a:extLst>
              <a:ext uri="{FF2B5EF4-FFF2-40B4-BE49-F238E27FC236}">
                <a16:creationId xmlns:a16="http://schemas.microsoft.com/office/drawing/2014/main" id="{024FD7A9-809F-442B-8FF3-30F408B75ACC}"/>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a:extLst>
              <a:ext uri="{FF2B5EF4-FFF2-40B4-BE49-F238E27FC236}">
                <a16:creationId xmlns:a16="http://schemas.microsoft.com/office/drawing/2014/main" id="{5E27C6F1-1D25-42AB-9024-D9E09F711F65}"/>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2497591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99FF-CCFB-454E-A5A7-F7C44408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31D679-FC54-4B83-8A37-8DABF2F8E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A24B4-0950-45E5-8F4B-605530C3B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4BD20-7167-4C9E-8907-ED91BFD6C491}"/>
              </a:ext>
            </a:extLst>
          </p:cNvPr>
          <p:cNvSpPr>
            <a:spLocks noGrp="1"/>
          </p:cNvSpPr>
          <p:nvPr>
            <p:ph type="dt" sz="half" idx="10"/>
          </p:nvPr>
        </p:nvSpPr>
        <p:spPr/>
        <p:txBody>
          <a:bodyPr/>
          <a:lstStyle/>
          <a:p>
            <a:fld id="{F25B9B21-6028-4C27-9BBC-FEE23544E1D5}" type="datetime1">
              <a:rPr lang="en-US" smtClean="0"/>
              <a:t>8/16/2022</a:t>
            </a:fld>
            <a:endParaRPr lang="en-US"/>
          </a:p>
        </p:txBody>
      </p:sp>
      <p:sp>
        <p:nvSpPr>
          <p:cNvPr id="6" name="Footer Placeholder 5">
            <a:extLst>
              <a:ext uri="{FF2B5EF4-FFF2-40B4-BE49-F238E27FC236}">
                <a16:creationId xmlns:a16="http://schemas.microsoft.com/office/drawing/2014/main" id="{9D70EC22-8CE1-4F89-AF1F-5816B69AC04A}"/>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a:extLst>
              <a:ext uri="{FF2B5EF4-FFF2-40B4-BE49-F238E27FC236}">
                <a16:creationId xmlns:a16="http://schemas.microsoft.com/office/drawing/2014/main" id="{E2F869AB-9405-4629-84E8-E93C30654643}"/>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97354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7583-2575-46A2-A00B-EC44034B3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D2B41-32E4-4523-83AF-13A85D15B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0E0C4-BC9E-4B51-A7C6-CA64675E5FEF}"/>
              </a:ext>
            </a:extLst>
          </p:cNvPr>
          <p:cNvSpPr>
            <a:spLocks noGrp="1"/>
          </p:cNvSpPr>
          <p:nvPr>
            <p:ph type="dt" sz="half" idx="10"/>
          </p:nvPr>
        </p:nvSpPr>
        <p:spPr/>
        <p:txBody>
          <a:bodyPr/>
          <a:lstStyle/>
          <a:p>
            <a:fld id="{663FBE8A-1A29-41DE-AA79-9111E0E00233}" type="datetime1">
              <a:rPr lang="en-US" smtClean="0"/>
              <a:t>8/16/2022</a:t>
            </a:fld>
            <a:endParaRPr lang="en-US"/>
          </a:p>
        </p:txBody>
      </p:sp>
      <p:sp>
        <p:nvSpPr>
          <p:cNvPr id="5" name="Footer Placeholder 4">
            <a:extLst>
              <a:ext uri="{FF2B5EF4-FFF2-40B4-BE49-F238E27FC236}">
                <a16:creationId xmlns:a16="http://schemas.microsoft.com/office/drawing/2014/main" id="{A8639BCE-60F2-4671-BE07-98D79627A6D7}"/>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a:extLst>
              <a:ext uri="{FF2B5EF4-FFF2-40B4-BE49-F238E27FC236}">
                <a16:creationId xmlns:a16="http://schemas.microsoft.com/office/drawing/2014/main" id="{310D73AA-A12A-41FE-9336-4C434C207E52}"/>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423945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632C4-B62B-4A0C-BFDB-A49D834C0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DE90B8-DE30-41F4-AA0F-75E79018C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4D6FC-55E4-46BA-8E02-8251843D8D0A}"/>
              </a:ext>
            </a:extLst>
          </p:cNvPr>
          <p:cNvSpPr>
            <a:spLocks noGrp="1"/>
          </p:cNvSpPr>
          <p:nvPr>
            <p:ph type="dt" sz="half" idx="10"/>
          </p:nvPr>
        </p:nvSpPr>
        <p:spPr/>
        <p:txBody>
          <a:bodyPr/>
          <a:lstStyle/>
          <a:p>
            <a:fld id="{72217B4B-7AA5-4D1D-A4D2-96BECB551A82}" type="datetime1">
              <a:rPr lang="en-US" smtClean="0"/>
              <a:t>8/16/2022</a:t>
            </a:fld>
            <a:endParaRPr lang="en-US"/>
          </a:p>
        </p:txBody>
      </p:sp>
      <p:sp>
        <p:nvSpPr>
          <p:cNvPr id="5" name="Footer Placeholder 4">
            <a:extLst>
              <a:ext uri="{FF2B5EF4-FFF2-40B4-BE49-F238E27FC236}">
                <a16:creationId xmlns:a16="http://schemas.microsoft.com/office/drawing/2014/main" id="{2E8DB0DE-58C5-4C5B-AB4D-DEDE9EC742A5}"/>
              </a:ext>
            </a:extLst>
          </p:cNvPr>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6" name="Slide Number Placeholder 5">
            <a:extLst>
              <a:ext uri="{FF2B5EF4-FFF2-40B4-BE49-F238E27FC236}">
                <a16:creationId xmlns:a16="http://schemas.microsoft.com/office/drawing/2014/main" id="{9B294B60-4495-4054-A6F9-1908BB5500E0}"/>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651352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7A88-7861-4FFD-8E97-3EF7A780D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ACAD2-F6A7-4AE9-A544-2B6E15EF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E6528-D8CE-4EE5-9129-066D667B8497}"/>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5" name="Footer Placeholder 4">
            <a:extLst>
              <a:ext uri="{FF2B5EF4-FFF2-40B4-BE49-F238E27FC236}">
                <a16:creationId xmlns:a16="http://schemas.microsoft.com/office/drawing/2014/main" id="{DC0FE75F-84E7-4644-AF28-4A803F87D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BA8ED-2E4D-4D89-B5C0-2232D7B1AD70}"/>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79416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1B9EC-75BE-4B47-87C9-B66E3244CB97}"/>
              </a:ext>
            </a:extLst>
          </p:cNvPr>
          <p:cNvSpPr>
            <a:spLocks noGrp="1"/>
          </p:cNvSpPr>
          <p:nvPr>
            <p:ph idx="1"/>
          </p:nvPr>
        </p:nvSpPr>
        <p:spPr>
          <a:xfrm>
            <a:off x="778116"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Logo, Michigan Collaborative Care Implementation Support Team">
            <a:extLst>
              <a:ext uri="{FF2B5EF4-FFF2-40B4-BE49-F238E27FC236}">
                <a16:creationId xmlns:a16="http://schemas.microsoft.com/office/drawing/2014/main" id="{9075CB98-2A24-4F43-BCD8-040A5EC3AB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4" name="Picture 13" descr="Logo, Mi-CCSI Center for Clinical Systems Improvement">
            <a:extLst>
              <a:ext uri="{FF2B5EF4-FFF2-40B4-BE49-F238E27FC236}">
                <a16:creationId xmlns:a16="http://schemas.microsoft.com/office/drawing/2014/main" id="{5042C47D-4DCE-43A8-A8A8-35F72778C8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5" name="Date Placeholder 1">
            <a:extLst>
              <a:ext uri="{FF2B5EF4-FFF2-40B4-BE49-F238E27FC236}">
                <a16:creationId xmlns:a16="http://schemas.microsoft.com/office/drawing/2014/main" id="{815EE9F4-881D-4F0C-BF14-5D72B349426D}"/>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6" name="Slide Number Placeholder 2">
            <a:extLst>
              <a:ext uri="{FF2B5EF4-FFF2-40B4-BE49-F238E27FC236}">
                <a16:creationId xmlns:a16="http://schemas.microsoft.com/office/drawing/2014/main" id="{4D222535-03D2-4D58-B1CA-A97B2EF51055}"/>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7" name="Footer Placeholder 3">
            <a:extLst>
              <a:ext uri="{FF2B5EF4-FFF2-40B4-BE49-F238E27FC236}">
                <a16:creationId xmlns:a16="http://schemas.microsoft.com/office/drawing/2014/main" id="{F06D16A7-1237-4828-965E-803C85A43E98}"/>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100304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DF03-5130-41F2-8221-DB20F7957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78E8A-D11E-4C1D-8311-7D6980946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DA3B8-8000-47A7-950F-53C48C50FB02}"/>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5" name="Footer Placeholder 4">
            <a:extLst>
              <a:ext uri="{FF2B5EF4-FFF2-40B4-BE49-F238E27FC236}">
                <a16:creationId xmlns:a16="http://schemas.microsoft.com/office/drawing/2014/main" id="{1E0EB91E-35A1-4FC2-A103-F3623298F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45FB6-8F92-4780-978A-37E0A13428E5}"/>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2462081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79F4-FD01-4670-B045-B1E4EDD7D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CCE51-1C98-4131-B713-3DF25782C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2B29C-D3FF-4513-B68B-1DCAF0CC5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34D55-D516-4FCC-A292-2FA69336961D}"/>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6" name="Footer Placeholder 5">
            <a:extLst>
              <a:ext uri="{FF2B5EF4-FFF2-40B4-BE49-F238E27FC236}">
                <a16:creationId xmlns:a16="http://schemas.microsoft.com/office/drawing/2014/main" id="{36DA072D-8388-4956-98DA-206321694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CE281-FB97-444D-A6C9-6F0185BE20CA}"/>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55332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51BD-9B2D-4679-9E49-8F8664E151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4450A-63C6-4029-98C8-852E70465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41C82-2EC5-4A64-A4EE-C36EBDAAA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CF9C1E-4CAA-40D0-8A5D-E029AE51B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61C8C-209F-4E95-A25C-7628A2FB2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1F501-D637-4977-A05D-348A48598B9F}"/>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8" name="Footer Placeholder 7">
            <a:extLst>
              <a:ext uri="{FF2B5EF4-FFF2-40B4-BE49-F238E27FC236}">
                <a16:creationId xmlns:a16="http://schemas.microsoft.com/office/drawing/2014/main" id="{AD7EC321-3802-44E5-8017-520DDD5EC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8B6997-7F27-48ED-9156-5C2F74AA1223}"/>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85549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Logo, Michigan Collaborative Care Implementation Support Team">
            <a:extLst>
              <a:ext uri="{FF2B5EF4-FFF2-40B4-BE49-F238E27FC236}">
                <a16:creationId xmlns:a16="http://schemas.microsoft.com/office/drawing/2014/main" id="{7A6E5E9C-3239-4135-B2F5-0A1B11A602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8" name="Picture 7" descr="Logo, Mi-CCSI Center for Clinical Systems Improvement">
            <a:extLst>
              <a:ext uri="{FF2B5EF4-FFF2-40B4-BE49-F238E27FC236}">
                <a16:creationId xmlns:a16="http://schemas.microsoft.com/office/drawing/2014/main" id="{B2D12BB7-602C-4D38-BD1B-FC47EFA59B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9" name="Date Placeholder 1">
            <a:extLst>
              <a:ext uri="{FF2B5EF4-FFF2-40B4-BE49-F238E27FC236}">
                <a16:creationId xmlns:a16="http://schemas.microsoft.com/office/drawing/2014/main" id="{224EB5A4-1C2E-4D61-9A02-6F39C33EF704}"/>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CA80C401-0A7C-423B-9335-47B0884607F9}"/>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1" name="Footer Placeholder 3">
            <a:extLst>
              <a:ext uri="{FF2B5EF4-FFF2-40B4-BE49-F238E27FC236}">
                <a16:creationId xmlns:a16="http://schemas.microsoft.com/office/drawing/2014/main" id="{2A29FFB0-3CF9-4AE8-9B4E-8089306F12CC}"/>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170452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1D08-1614-4CBA-A2ED-9535BE10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690BA-8A49-4832-8144-64C18A128AD9}"/>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4" name="Footer Placeholder 3">
            <a:extLst>
              <a:ext uri="{FF2B5EF4-FFF2-40B4-BE49-F238E27FC236}">
                <a16:creationId xmlns:a16="http://schemas.microsoft.com/office/drawing/2014/main" id="{9237C486-7E97-4AF9-9667-2C5D52441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FD5A4-BDBF-446C-9C99-E8E1C826E6EB}"/>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610841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ADC48-7A39-4B28-A9BF-0AD8E8E0FCED}"/>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3" name="Footer Placeholder 2">
            <a:extLst>
              <a:ext uri="{FF2B5EF4-FFF2-40B4-BE49-F238E27FC236}">
                <a16:creationId xmlns:a16="http://schemas.microsoft.com/office/drawing/2014/main" id="{C2B1D602-628F-47BB-ADDA-A2D0EAB2D9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7F57C-2AAD-4A37-B614-02FA543D8C63}"/>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253304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081A-B027-42F0-827C-F6B4E5453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1F91E-3210-492B-B30B-3D81AD8F1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06900-67E8-4862-B22C-5F8C37007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6E858-589D-4DFD-A68B-4C1E97286BEF}"/>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6" name="Footer Placeholder 5">
            <a:extLst>
              <a:ext uri="{FF2B5EF4-FFF2-40B4-BE49-F238E27FC236}">
                <a16:creationId xmlns:a16="http://schemas.microsoft.com/office/drawing/2014/main" id="{024FD7A9-809F-442B-8FF3-30F408B75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7C6F1-1D25-42AB-9024-D9E09F711F65}"/>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46234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99FF-CCFB-454E-A5A7-F7C44408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31D679-FC54-4B83-8A37-8DABF2F8E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A24B4-0950-45E5-8F4B-605530C3B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4BD20-7167-4C9E-8907-ED91BFD6C491}"/>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6" name="Footer Placeholder 5">
            <a:extLst>
              <a:ext uri="{FF2B5EF4-FFF2-40B4-BE49-F238E27FC236}">
                <a16:creationId xmlns:a16="http://schemas.microsoft.com/office/drawing/2014/main" id="{9D70EC22-8CE1-4F89-AF1F-5816B69AC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869AB-9405-4629-84E8-E93C30654643}"/>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336868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7583-2575-46A2-A00B-EC44034B3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D2B41-32E4-4523-83AF-13A85D15B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0E0C4-BC9E-4B51-A7C6-CA64675E5FEF}"/>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5" name="Footer Placeholder 4">
            <a:extLst>
              <a:ext uri="{FF2B5EF4-FFF2-40B4-BE49-F238E27FC236}">
                <a16:creationId xmlns:a16="http://schemas.microsoft.com/office/drawing/2014/main" id="{A8639BCE-60F2-4671-BE07-98D79627A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D73AA-A12A-41FE-9336-4C434C207E52}"/>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691978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632C4-B62B-4A0C-BFDB-A49D834C0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DE90B8-DE30-41F4-AA0F-75E79018C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4D6FC-55E4-46BA-8E02-8251843D8D0A}"/>
              </a:ext>
            </a:extLst>
          </p:cNvPr>
          <p:cNvSpPr>
            <a:spLocks noGrp="1"/>
          </p:cNvSpPr>
          <p:nvPr>
            <p:ph type="dt" sz="half" idx="10"/>
          </p:nvPr>
        </p:nvSpPr>
        <p:spPr/>
        <p:txBody>
          <a:bodyPr/>
          <a:lstStyle/>
          <a:p>
            <a:fld id="{25590472-2969-4FA0-91CC-0DF169F68869}" type="datetimeFigureOut">
              <a:rPr lang="en-US" smtClean="0"/>
              <a:t>8/16/2022</a:t>
            </a:fld>
            <a:endParaRPr lang="en-US"/>
          </a:p>
        </p:txBody>
      </p:sp>
      <p:sp>
        <p:nvSpPr>
          <p:cNvPr id="5" name="Footer Placeholder 4">
            <a:extLst>
              <a:ext uri="{FF2B5EF4-FFF2-40B4-BE49-F238E27FC236}">
                <a16:creationId xmlns:a16="http://schemas.microsoft.com/office/drawing/2014/main" id="{2E8DB0DE-58C5-4C5B-AB4D-DEDE9EC74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94B60-4495-4054-A6F9-1908BB5500E0}"/>
              </a:ext>
            </a:extLst>
          </p:cNvPr>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71422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Dual 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1DF8B4E3-7E5A-4643-9B26-B2ADD80D263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pic>
        <p:nvPicPr>
          <p:cNvPr id="9" name="Picture 8" descr="Logo, company name&#10;&#10;Description automatically generated">
            <a:extLst>
              <a:ext uri="{FF2B5EF4-FFF2-40B4-BE49-F238E27FC236}">
                <a16:creationId xmlns:a16="http://schemas.microsoft.com/office/drawing/2014/main" id="{741BB02B-0F27-4339-9EAE-00BD8EBB74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96" b="37714"/>
          <a:stretch/>
        </p:blipFill>
        <p:spPr>
          <a:xfrm>
            <a:off x="2446343" y="2242269"/>
            <a:ext cx="2735341" cy="883261"/>
          </a:xfrm>
          <a:prstGeom prst="rect">
            <a:avLst/>
          </a:prstGeom>
        </p:spPr>
      </p:pic>
      <p:sp>
        <p:nvSpPr>
          <p:cNvPr id="5" name="Google Shape;18;p4">
            <a:extLst>
              <a:ext uri="{FF2B5EF4-FFF2-40B4-BE49-F238E27FC236}">
                <a16:creationId xmlns:a16="http://schemas.microsoft.com/office/drawing/2014/main" id="{2F68A4CB-EBCD-4B7F-AA57-F46391A4B939}"/>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Logo, company name&#10;&#10;Description automatically generated">
            <a:extLst>
              <a:ext uri="{FF2B5EF4-FFF2-40B4-BE49-F238E27FC236}">
                <a16:creationId xmlns:a16="http://schemas.microsoft.com/office/drawing/2014/main" id="{97F895C4-A282-4607-A137-213B646C41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631" y="2012349"/>
            <a:ext cx="2651318" cy="1491366"/>
          </a:xfrm>
          <a:prstGeom prst="rect">
            <a:avLst/>
          </a:prstGeom>
        </p:spPr>
      </p:pic>
    </p:spTree>
    <p:extLst>
      <p:ext uri="{BB962C8B-B14F-4D97-AF65-F5344CB8AC3E}">
        <p14:creationId xmlns:p14="http://schemas.microsoft.com/office/powerpoint/2010/main" val="3227803965"/>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tructio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540FFC-B72E-4ABF-A1B8-961CE0A97F23}"/>
              </a:ext>
            </a:extLst>
          </p:cNvPr>
          <p:cNvSpPr txBox="1"/>
          <p:nvPr userDrawn="1"/>
        </p:nvSpPr>
        <p:spPr>
          <a:xfrm>
            <a:off x="175051" y="234713"/>
            <a:ext cx="11121225" cy="461665"/>
          </a:xfrm>
          <a:prstGeom prst="rect">
            <a:avLst/>
          </a:prstGeom>
          <a:noFill/>
        </p:spPr>
        <p:txBody>
          <a:bodyPr wrap="square" rtlCol="0">
            <a:spAutoFit/>
          </a:bodyPr>
          <a:lstStyle/>
          <a:p>
            <a:r>
              <a:rPr lang="en-US" sz="2400" dirty="0">
                <a:solidFill>
                  <a:srgbClr val="135D7A"/>
                </a:solidFill>
                <a:latin typeface="Railway" panose="02000506040000020004" pitchFamily="50" charset="0"/>
              </a:rPr>
              <a:t>Branding Guidelines:</a:t>
            </a:r>
          </a:p>
        </p:txBody>
      </p:sp>
      <p:sp>
        <p:nvSpPr>
          <p:cNvPr id="9" name="TextBox 8">
            <a:extLst>
              <a:ext uri="{FF2B5EF4-FFF2-40B4-BE49-F238E27FC236}">
                <a16:creationId xmlns:a16="http://schemas.microsoft.com/office/drawing/2014/main" id="{4107AD21-F629-4953-99E9-78E0A17D1B35}"/>
              </a:ext>
            </a:extLst>
          </p:cNvPr>
          <p:cNvSpPr txBox="1"/>
          <p:nvPr userDrawn="1"/>
        </p:nvSpPr>
        <p:spPr>
          <a:xfrm>
            <a:off x="321085" y="937610"/>
            <a:ext cx="11355469" cy="5262979"/>
          </a:xfrm>
          <a:prstGeom prst="rect">
            <a:avLst/>
          </a:prstGeom>
          <a:noFill/>
        </p:spPr>
        <p:txBody>
          <a:bodyPr wrap="square" rtlCol="0">
            <a:spAutoFit/>
          </a:bodyPr>
          <a:lstStyle/>
          <a:p>
            <a:r>
              <a:rPr lang="en-US" sz="1200" b="1" u="sng" dirty="0">
                <a:solidFill>
                  <a:srgbClr val="FF0000"/>
                </a:solidFill>
                <a:latin typeface="Railway" panose="02000506040000020004" pitchFamily="50" charset="0"/>
              </a:rPr>
              <a:t>READ THIS SLIDE BEFORE YOU PROCEED:</a:t>
            </a:r>
          </a:p>
          <a:p>
            <a:endParaRPr lang="en-US" sz="1200" b="1" u="sng" dirty="0">
              <a:solidFill>
                <a:srgbClr val="FF0000"/>
              </a:solidFill>
              <a:latin typeface="Railway" panose="02000506040000020004" pitchFamily="50" charset="0"/>
            </a:endParaRPr>
          </a:p>
          <a:p>
            <a:r>
              <a:rPr lang="en-US" sz="1200" b="1" u="sng" dirty="0">
                <a:solidFill>
                  <a:schemeClr val="tx1"/>
                </a:solidFill>
                <a:latin typeface="Railway" panose="02000506040000020004" pitchFamily="50" charset="0"/>
              </a:rPr>
              <a:t>Slide Templates: </a:t>
            </a:r>
          </a:p>
          <a:p>
            <a:r>
              <a:rPr lang="en-US" sz="1200" b="1" u="none" dirty="0">
                <a:solidFill>
                  <a:srgbClr val="0F4C75"/>
                </a:solidFill>
                <a:latin typeface="Railway" panose="02000506040000020004" pitchFamily="50" charset="0"/>
              </a:rPr>
              <a:t>We have created slide templates for you.  Need a slide? Don’t start from scratch.  Simply, click on ‘New Slide’ at the top of the screen in your ‘Home’ format bar and you will see a list of all slide templates available. Click on the one you want and then create your slide.  You can use the same template or different templates over and over again by selecting a ‘New Slide’ from the gallery of slide templates available. </a:t>
            </a:r>
          </a:p>
          <a:p>
            <a:endParaRPr lang="en-US" sz="1200" b="1" u="sng" dirty="0">
              <a:latin typeface="Railway" panose="02000506040000020004" pitchFamily="50" charset="0"/>
            </a:endParaRPr>
          </a:p>
          <a:p>
            <a:r>
              <a:rPr lang="en-US" sz="1200" b="1" u="sng" dirty="0">
                <a:latin typeface="Railway" panose="02000506040000020004" pitchFamily="50" charset="0"/>
              </a:rPr>
              <a:t>Approved Fonts</a:t>
            </a:r>
            <a:r>
              <a:rPr lang="en-US" sz="1200" b="1" dirty="0">
                <a:latin typeface="Railway" panose="02000506040000020004" pitchFamily="50" charset="0"/>
              </a:rPr>
              <a:t>:</a:t>
            </a:r>
          </a:p>
          <a:p>
            <a:r>
              <a:rPr lang="en-US" sz="1050" dirty="0">
                <a:latin typeface="Railway" panose="02000506040000020004" pitchFamily="50" charset="0"/>
              </a:rPr>
              <a:t>For consistency and readability of slides all headers should line up when transitioning between slides and have the same font selection and size (minimum font size 28).  It is a good practice to have no more than three fonts on one slide (minimum font size 18).</a:t>
            </a:r>
          </a:p>
          <a:p>
            <a:endParaRPr lang="en-US" sz="1050" dirty="0">
              <a:latin typeface="Railway" panose="02000506040000020004" pitchFamily="50" charset="0"/>
            </a:endParaRPr>
          </a:p>
          <a:p>
            <a:r>
              <a:rPr lang="en-US" sz="1050" dirty="0">
                <a:latin typeface="Railway" panose="02000506040000020004" pitchFamily="50" charset="0"/>
              </a:rPr>
              <a:t>Co-Branded slides should use the same font for all verbiage - Railway</a:t>
            </a:r>
          </a:p>
          <a:p>
            <a:endParaRPr lang="en-US" sz="1050" dirty="0">
              <a:latin typeface="Railway" panose="02000506040000020004" pitchFamily="50" charset="0"/>
            </a:endParaRPr>
          </a:p>
          <a:p>
            <a:r>
              <a:rPr lang="en-US" sz="1050" dirty="0">
                <a:latin typeface="Railway" panose="02000506040000020004" pitchFamily="50" charset="0"/>
              </a:rPr>
              <a:t>Remember, the 7 x 7 slide presentation rules: </a:t>
            </a:r>
          </a:p>
          <a:p>
            <a:pPr marL="171450" indent="-171450">
              <a:buFont typeface="Arial" panose="020B0604020202020204" pitchFamily="34" charset="0"/>
              <a:buChar char="•"/>
            </a:pPr>
            <a:r>
              <a:rPr lang="en-US" sz="1050" dirty="0">
                <a:latin typeface="Railway" panose="02000506040000020004" pitchFamily="50" charset="0"/>
              </a:rPr>
              <a:t>No more than 7 lines per slide is optimum</a:t>
            </a:r>
          </a:p>
          <a:p>
            <a:pPr marL="171450" indent="-171450">
              <a:buFont typeface="Arial" panose="020B0604020202020204" pitchFamily="34" charset="0"/>
              <a:buChar char="•"/>
            </a:pPr>
            <a:r>
              <a:rPr lang="en-US" sz="1050" dirty="0">
                <a:latin typeface="Railway" panose="02000506040000020004" pitchFamily="50" charset="0"/>
              </a:rPr>
              <a:t>No more than 7 words per bullet when displaying a list.</a:t>
            </a:r>
          </a:p>
          <a:p>
            <a:endParaRPr lang="en-US" sz="1200" dirty="0">
              <a:latin typeface="Railway" panose="02000506040000020004" pitchFamily="50" charset="0"/>
            </a:endParaRPr>
          </a:p>
          <a:p>
            <a:r>
              <a:rPr lang="en-US" sz="1200" b="1" u="sng" dirty="0">
                <a:latin typeface="Railway" panose="02000506040000020004" pitchFamily="50" charset="0"/>
              </a:rPr>
              <a:t>Charts &amp; Tables</a:t>
            </a:r>
            <a:r>
              <a:rPr lang="en-US" sz="1200" dirty="0">
                <a:latin typeface="Railway" panose="02000506040000020004" pitchFamily="50" charset="0"/>
              </a:rPr>
              <a:t>:</a:t>
            </a:r>
          </a:p>
          <a:p>
            <a:r>
              <a:rPr lang="en-US" sz="1000" dirty="0">
                <a:latin typeface="Railway" panose="02000506040000020004" pitchFamily="50" charset="0"/>
              </a:rPr>
              <a:t>When adding an charts or tables to slides a best practice is to center-align and ensure that all charts and/or tables align at the top from page to page so as not to distract from your message.</a:t>
            </a:r>
          </a:p>
          <a:p>
            <a:endParaRPr lang="en-US" sz="1200" dirty="0">
              <a:latin typeface="Railway" panose="02000506040000020004" pitchFamily="50" charset="0"/>
            </a:endParaRPr>
          </a:p>
          <a:p>
            <a:r>
              <a:rPr lang="en-US" sz="1200" b="1" u="sng" dirty="0">
                <a:latin typeface="Railway" panose="02000506040000020004" pitchFamily="50" charset="0"/>
              </a:rPr>
              <a:t>Primary Approved Colors</a:t>
            </a:r>
            <a:r>
              <a:rPr lang="en-US" sz="1200" dirty="0">
                <a:latin typeface="Railway" panose="02000506040000020004" pitchFamily="50" charset="0"/>
              </a:rPr>
              <a:t>:</a:t>
            </a:r>
          </a:p>
          <a:p>
            <a:r>
              <a:rPr lang="en-US" sz="1200" dirty="0">
                <a:latin typeface="Railway" panose="02000506040000020004" pitchFamily="50" charset="0"/>
              </a:rPr>
              <a:t>  </a:t>
            </a:r>
            <a:r>
              <a:rPr lang="en-US" sz="1000" dirty="0">
                <a:latin typeface="Railway" panose="02000506040000020004" pitchFamily="50" charset="0"/>
              </a:rPr>
              <a:t>Hex Code #135d7a	</a:t>
            </a:r>
            <a:r>
              <a:rPr lang="en-US" sz="1000" dirty="0" err="1">
                <a:latin typeface="Railway" panose="02000506040000020004" pitchFamily="50" charset="0"/>
              </a:rPr>
              <a:t>Chathams</a:t>
            </a:r>
            <a:r>
              <a:rPr lang="en-US" sz="1000" dirty="0">
                <a:latin typeface="Railway" panose="02000506040000020004" pitchFamily="50" charset="0"/>
              </a:rPr>
              <a:t> Blue</a:t>
            </a:r>
          </a:p>
          <a:p>
            <a:r>
              <a:rPr lang="en-US" sz="1000" dirty="0">
                <a:latin typeface="Railway" panose="02000506040000020004" pitchFamily="50" charset="0"/>
              </a:rPr>
              <a:t>   Hex Code #00909e	Eastern Blue</a:t>
            </a:r>
          </a:p>
          <a:p>
            <a:endParaRPr lang="en-US" sz="1200" dirty="0">
              <a:latin typeface="Railway" panose="02000506040000020004" pitchFamily="50" charset="0"/>
            </a:endParaRPr>
          </a:p>
          <a:p>
            <a:endParaRPr lang="en-US" sz="1000" dirty="0">
              <a:latin typeface="Railway" panose="02000506040000020004" pitchFamily="50" charset="0"/>
            </a:endParaRPr>
          </a:p>
          <a:p>
            <a:r>
              <a:rPr lang="en-US" sz="1000" dirty="0">
                <a:latin typeface="Railway" panose="02000506040000020004" pitchFamily="50" charset="0"/>
              </a:rPr>
              <a:t>Primary and secondary approved colors should be used for cell colors in headers of charts or any shape graphics inserted in slides.</a:t>
            </a:r>
          </a:p>
          <a:p>
            <a:endParaRPr lang="en-US" sz="1200" dirty="0">
              <a:latin typeface="Railway" panose="02000506040000020004" pitchFamily="50" charset="0"/>
            </a:endParaRPr>
          </a:p>
          <a:p>
            <a:r>
              <a:rPr lang="en-US" sz="1200" b="1" u="sng" dirty="0">
                <a:latin typeface="Railway" panose="02000506040000020004" pitchFamily="50" charset="0"/>
              </a:rPr>
              <a:t>References:</a:t>
            </a:r>
          </a:p>
          <a:p>
            <a:r>
              <a:rPr lang="en-US" sz="1000" b="0" u="none" dirty="0">
                <a:latin typeface="Railway" panose="02000506040000020004" pitchFamily="50" charset="0"/>
              </a:rPr>
              <a:t>Should be created in APA format and displayed on slide with material being referenced in the indicated reference text box.  If no reference on a slide delete reference box.  APA formatting assistance can be located here:</a:t>
            </a:r>
          </a:p>
        </p:txBody>
      </p:sp>
      <p:sp>
        <p:nvSpPr>
          <p:cNvPr id="10" name="TextBox 9">
            <a:extLst>
              <a:ext uri="{FF2B5EF4-FFF2-40B4-BE49-F238E27FC236}">
                <a16:creationId xmlns:a16="http://schemas.microsoft.com/office/drawing/2014/main" id="{8998B8EB-E043-40AB-AB45-F89E4E4A7CE9}"/>
              </a:ext>
            </a:extLst>
          </p:cNvPr>
          <p:cNvSpPr txBox="1"/>
          <p:nvPr userDrawn="1"/>
        </p:nvSpPr>
        <p:spPr>
          <a:xfrm>
            <a:off x="570730" y="6383401"/>
            <a:ext cx="10856181" cy="307777"/>
          </a:xfrm>
          <a:prstGeom prst="rect">
            <a:avLst/>
          </a:prstGeom>
          <a:noFill/>
        </p:spPr>
        <p:txBody>
          <a:bodyPr wrap="square" rtlCol="0">
            <a:spAutoFit/>
          </a:bodyPr>
          <a:lstStyle/>
          <a:p>
            <a:pPr algn="ctr"/>
            <a:r>
              <a:rPr lang="en-US" sz="1400" b="1" i="1" dirty="0">
                <a:solidFill>
                  <a:srgbClr val="FF0000"/>
                </a:solidFill>
                <a:latin typeface="Railway" panose="02000506040000020004" pitchFamily="50" charset="0"/>
              </a:rPr>
              <a:t>Informational Slide Only – Please delete prior to publishing final document.</a:t>
            </a:r>
          </a:p>
        </p:txBody>
      </p:sp>
      <p:sp>
        <p:nvSpPr>
          <p:cNvPr id="2" name="TextBox 1">
            <a:extLst>
              <a:ext uri="{FF2B5EF4-FFF2-40B4-BE49-F238E27FC236}">
                <a16:creationId xmlns:a16="http://schemas.microsoft.com/office/drawing/2014/main" id="{C80C9AF5-C35D-41AB-AF11-DA66B5FFBFF8}"/>
              </a:ext>
            </a:extLst>
          </p:cNvPr>
          <p:cNvSpPr txBox="1"/>
          <p:nvPr userDrawn="1"/>
        </p:nvSpPr>
        <p:spPr>
          <a:xfrm>
            <a:off x="2700670" y="4383546"/>
            <a:ext cx="4463332" cy="746358"/>
          </a:xfrm>
          <a:prstGeom prst="rect">
            <a:avLst/>
          </a:prstGeom>
          <a:noFill/>
        </p:spPr>
        <p:txBody>
          <a:bodyPr wrap="square" rtlCol="0">
            <a:spAutoFit/>
          </a:bodyPr>
          <a:lstStyle/>
          <a:p>
            <a:r>
              <a:rPr lang="en-US" sz="1200" b="1" u="sng" dirty="0">
                <a:latin typeface="Railway" panose="02000506040000020004" pitchFamily="50" charset="0"/>
              </a:rPr>
              <a:t>Secondary Approved Colors</a:t>
            </a:r>
            <a:r>
              <a:rPr lang="en-US" sz="1200" dirty="0">
                <a:latin typeface="Railway" panose="02000506040000020004" pitchFamily="50" charset="0"/>
              </a:rPr>
              <a:t>:</a:t>
            </a:r>
          </a:p>
          <a:p>
            <a:r>
              <a:rPr lang="en-US" sz="1050" dirty="0">
                <a:latin typeface="Railway" panose="02000506040000020004" pitchFamily="50" charset="0"/>
              </a:rPr>
              <a:t>  </a:t>
            </a:r>
            <a:r>
              <a:rPr lang="en-US" sz="1000" dirty="0">
                <a:latin typeface="Railway" panose="02000506040000020004" pitchFamily="50" charset="0"/>
              </a:rPr>
              <a:t>Hex Code #28c1e0	</a:t>
            </a:r>
            <a:r>
              <a:rPr lang="en-US" sz="1000" dirty="0" err="1">
                <a:latin typeface="Railway" panose="02000506040000020004" pitchFamily="50" charset="0"/>
              </a:rPr>
              <a:t>Picton</a:t>
            </a:r>
            <a:r>
              <a:rPr lang="en-US" sz="1000" dirty="0">
                <a:latin typeface="Railway" panose="02000506040000020004" pitchFamily="50" charset="0"/>
              </a:rPr>
              <a:t> Blue</a:t>
            </a:r>
          </a:p>
          <a:p>
            <a:r>
              <a:rPr lang="en-US" sz="1000" dirty="0">
                <a:latin typeface="Railway" panose="02000506040000020004" pitchFamily="50" charset="0"/>
              </a:rPr>
              <a:t>  Hex Code #0f4c75	Midnight Blue</a:t>
            </a:r>
          </a:p>
          <a:p>
            <a:r>
              <a:rPr lang="en-US" sz="1000" dirty="0">
                <a:latin typeface="Railway" panose="02000506040000020004" pitchFamily="50" charset="0"/>
              </a:rPr>
              <a:t>  Hex Code #142850	Sapphire</a:t>
            </a:r>
            <a:endParaRPr lang="en-US" sz="900" dirty="0">
              <a:latin typeface="Railway" panose="02000506040000020004" pitchFamily="50" charset="0"/>
            </a:endParaRPr>
          </a:p>
        </p:txBody>
      </p:sp>
      <p:sp>
        <p:nvSpPr>
          <p:cNvPr id="6" name="TextBox 5">
            <a:extLst>
              <a:ext uri="{FF2B5EF4-FFF2-40B4-BE49-F238E27FC236}">
                <a16:creationId xmlns:a16="http://schemas.microsoft.com/office/drawing/2014/main" id="{7FD415D7-0300-4355-B0AA-698FC897A17F}"/>
              </a:ext>
            </a:extLst>
          </p:cNvPr>
          <p:cNvSpPr txBox="1"/>
          <p:nvPr userDrawn="1"/>
        </p:nvSpPr>
        <p:spPr>
          <a:xfrm>
            <a:off x="570730" y="51901"/>
            <a:ext cx="10856181" cy="307777"/>
          </a:xfrm>
          <a:prstGeom prst="rect">
            <a:avLst/>
          </a:prstGeom>
          <a:noFill/>
        </p:spPr>
        <p:txBody>
          <a:bodyPr wrap="square" rtlCol="0">
            <a:spAutoFit/>
          </a:bodyPr>
          <a:lstStyle/>
          <a:p>
            <a:pPr algn="ctr"/>
            <a:r>
              <a:rPr lang="en-US" sz="1400" b="1" i="1" dirty="0">
                <a:solidFill>
                  <a:srgbClr val="FF0000"/>
                </a:solidFill>
                <a:latin typeface="Railway" panose="02000506040000020004" pitchFamily="50" charset="0"/>
              </a:rPr>
              <a:t>Informational Slide Only – Please delete prior to publishing final document.</a:t>
            </a:r>
          </a:p>
        </p:txBody>
      </p:sp>
      <p:sp>
        <p:nvSpPr>
          <p:cNvPr id="3" name="TextBox 2">
            <a:hlinkClick r:id="rId2"/>
            <a:extLst>
              <a:ext uri="{FF2B5EF4-FFF2-40B4-BE49-F238E27FC236}">
                <a16:creationId xmlns:a16="http://schemas.microsoft.com/office/drawing/2014/main" id="{7666117A-2F40-4019-B192-80A186E6F069}"/>
              </a:ext>
            </a:extLst>
          </p:cNvPr>
          <p:cNvSpPr txBox="1"/>
          <p:nvPr userDrawn="1"/>
        </p:nvSpPr>
        <p:spPr>
          <a:xfrm>
            <a:off x="1256310" y="5899580"/>
            <a:ext cx="3196422" cy="261610"/>
          </a:xfrm>
          <a:prstGeom prst="rect">
            <a:avLst/>
          </a:prstGeom>
          <a:noFill/>
        </p:spPr>
        <p:txBody>
          <a:bodyPr wrap="square" rtlCol="0">
            <a:spAutoFit/>
          </a:bodyPr>
          <a:lstStyle/>
          <a:p>
            <a:pPr algn="ctr"/>
            <a:r>
              <a:rPr lang="en-US" sz="1100" b="0" u="none" dirty="0">
                <a:latin typeface="Railway" panose="02000506040000020004" pitchFamily="50" charset="0"/>
                <a:hlinkClick r:id="rId2"/>
              </a:rPr>
              <a:t>https://www.citationmachine.net/apa/cite-a-book</a:t>
            </a:r>
            <a:endParaRPr lang="en-US" sz="1100" dirty="0">
              <a:latin typeface="Railway" panose="02000506040000020004" pitchFamily="50" charset="0"/>
            </a:endParaRPr>
          </a:p>
        </p:txBody>
      </p:sp>
    </p:spTree>
    <p:extLst>
      <p:ext uri="{BB962C8B-B14F-4D97-AF65-F5344CB8AC3E}">
        <p14:creationId xmlns:p14="http://schemas.microsoft.com/office/powerpoint/2010/main" val="580583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E1D71A-3D70-476F-8A8F-91ADA3B7B227}"/>
              </a:ext>
            </a:extLst>
          </p:cNvPr>
          <p:cNvSpPr>
            <a:spLocks noGrp="1"/>
          </p:cNvSpPr>
          <p:nvPr>
            <p:ph type="title" hasCustomPrompt="1"/>
          </p:nvPr>
        </p:nvSpPr>
        <p:spPr>
          <a:xfrm>
            <a:off x="838200" y="3433828"/>
            <a:ext cx="10515600" cy="568323"/>
          </a:xfrm>
          <a:prstGeom prst="rect">
            <a:avLst/>
          </a:prstGeom>
        </p:spPr>
        <p:txBody>
          <a:bodyPr/>
          <a:lstStyle>
            <a:lvl1pPr algn="ctr">
              <a:defRPr sz="4400" b="1">
                <a:solidFill>
                  <a:srgbClr val="135D7A"/>
                </a:solidFill>
                <a:latin typeface="Railway" panose="02000506040000020004" pitchFamily="50" charset="0"/>
              </a:defRPr>
            </a:lvl1pPr>
          </a:lstStyle>
          <a:p>
            <a:r>
              <a:rPr lang="en-US" dirty="0"/>
              <a:t>CLICK TO ADD TITLE </a:t>
            </a:r>
          </a:p>
        </p:txBody>
      </p:sp>
      <p:sp>
        <p:nvSpPr>
          <p:cNvPr id="10" name="Text Placeholder 2">
            <a:extLst>
              <a:ext uri="{FF2B5EF4-FFF2-40B4-BE49-F238E27FC236}">
                <a16:creationId xmlns:a16="http://schemas.microsoft.com/office/drawing/2014/main" id="{35127092-469D-4FFE-9A21-5F3D39540C4E}"/>
              </a:ext>
            </a:extLst>
          </p:cNvPr>
          <p:cNvSpPr>
            <a:spLocks noGrp="1"/>
          </p:cNvSpPr>
          <p:nvPr>
            <p:ph type="body" idx="20" hasCustomPrompt="1"/>
          </p:nvPr>
        </p:nvSpPr>
        <p:spPr>
          <a:xfrm>
            <a:off x="841548" y="4032850"/>
            <a:ext cx="10515600"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15" name="Slide Number Placeholder 5">
            <a:extLst>
              <a:ext uri="{FF2B5EF4-FFF2-40B4-BE49-F238E27FC236}">
                <a16:creationId xmlns:a16="http://schemas.microsoft.com/office/drawing/2014/main" id="{1576964E-27C1-4A7A-BFAE-DA92936096B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7" name="Google Shape;18;p4">
            <a:extLst>
              <a:ext uri="{FF2B5EF4-FFF2-40B4-BE49-F238E27FC236}">
                <a16:creationId xmlns:a16="http://schemas.microsoft.com/office/drawing/2014/main" id="{BECC61BF-C473-4C04-8C13-FA2A2C728718}"/>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 company name&#10;&#10;Description automatically generated">
            <a:extLst>
              <a:ext uri="{FF2B5EF4-FFF2-40B4-BE49-F238E27FC236}">
                <a16:creationId xmlns:a16="http://schemas.microsoft.com/office/drawing/2014/main" id="{4313E275-1F37-48C0-B3CA-238E9F7DCD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96" b="37714"/>
          <a:stretch/>
        </p:blipFill>
        <p:spPr>
          <a:xfrm>
            <a:off x="2446343" y="691767"/>
            <a:ext cx="2735341" cy="883261"/>
          </a:xfrm>
          <a:prstGeom prst="rect">
            <a:avLst/>
          </a:prstGeom>
        </p:spPr>
      </p:pic>
      <p:pic>
        <p:nvPicPr>
          <p:cNvPr id="12" name="Picture 11" descr="Logo, company name&#10;&#10;Description automatically generated">
            <a:extLst>
              <a:ext uri="{FF2B5EF4-FFF2-40B4-BE49-F238E27FC236}">
                <a16:creationId xmlns:a16="http://schemas.microsoft.com/office/drawing/2014/main" id="{D3D91A8E-FE07-4CE5-BF60-9D916C88EA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630" y="487572"/>
            <a:ext cx="2651318" cy="1491366"/>
          </a:xfrm>
          <a:prstGeom prst="rect">
            <a:avLst/>
          </a:prstGeom>
        </p:spPr>
      </p:pic>
    </p:spTree>
    <p:extLst>
      <p:ext uri="{BB962C8B-B14F-4D97-AF65-F5344CB8AC3E}">
        <p14:creationId xmlns:p14="http://schemas.microsoft.com/office/powerpoint/2010/main" val="2844419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Presenters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Railway" panose="02000506040000020004" pitchFamily="50" charset="0"/>
            </a:endParaRPr>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0" name="Slide Number Placeholder 5">
            <a:extLst>
              <a:ext uri="{FF2B5EF4-FFF2-40B4-BE49-F238E27FC236}">
                <a16:creationId xmlns:a16="http://schemas.microsoft.com/office/drawing/2014/main" id="{3FF76292-086D-450E-BE86-E7ED8054343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Railway" panose="02000506040000020004" pitchFamily="50" charset="0"/>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latin typeface="Railway" panose="020005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0" name="Picture 9" descr="Logo, company name&#10;&#10;Description automatically generated">
            <a:extLst>
              <a:ext uri="{FF2B5EF4-FFF2-40B4-BE49-F238E27FC236}">
                <a16:creationId xmlns:a16="http://schemas.microsoft.com/office/drawing/2014/main" id="{FA36C963-AC86-4254-9554-7ACCB4BF9E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96" b="37714"/>
          <a:stretch/>
        </p:blipFill>
        <p:spPr>
          <a:xfrm>
            <a:off x="2446343" y="691767"/>
            <a:ext cx="2735341" cy="883261"/>
          </a:xfrm>
          <a:prstGeom prst="rect">
            <a:avLst/>
          </a:prstGeom>
        </p:spPr>
      </p:pic>
      <p:pic>
        <p:nvPicPr>
          <p:cNvPr id="12" name="Picture 11" descr="Logo, company name&#10;&#10;Description automatically generated">
            <a:extLst>
              <a:ext uri="{FF2B5EF4-FFF2-40B4-BE49-F238E27FC236}">
                <a16:creationId xmlns:a16="http://schemas.microsoft.com/office/drawing/2014/main" id="{90EF3641-BEF8-4E6F-A126-0BAA146CC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630" y="487572"/>
            <a:ext cx="2651318" cy="1491366"/>
          </a:xfrm>
          <a:prstGeom prst="rect">
            <a:avLst/>
          </a:prstGeom>
        </p:spPr>
      </p:pic>
    </p:spTree>
    <p:extLst>
      <p:ext uri="{BB962C8B-B14F-4D97-AF65-F5344CB8AC3E}">
        <p14:creationId xmlns:p14="http://schemas.microsoft.com/office/powerpoint/2010/main" val="26893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47842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11778" y="2870442"/>
            <a:ext cx="10968444" cy="2431435"/>
          </a:xfrm>
          <a:prstGeom prst="rect">
            <a:avLst/>
          </a:prstGeom>
          <a:noFill/>
        </p:spPr>
        <p:txBody>
          <a:bodyPr wrap="square" rtlCol="0">
            <a:spAutoFit/>
          </a:bodyPr>
          <a:lstStyle/>
          <a:p>
            <a:pPr algn="ctr"/>
            <a:r>
              <a:rPr lang="en-US" sz="4400" b="1" dirty="0">
                <a:solidFill>
                  <a:srgbClr val="142850"/>
                </a:solidFill>
                <a:latin typeface="Railway" panose="02000506040000020004" pitchFamily="50" charset="0"/>
              </a:rPr>
              <a:t>Disclosure</a:t>
            </a:r>
          </a:p>
          <a:p>
            <a:pPr algn="ctr"/>
            <a:endParaRPr lang="en-US" sz="1800" dirty="0">
              <a:latin typeface="Railway"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ilway" panose="02000506040000020004" pitchFamily="50" charset="0"/>
              </a:rPr>
              <a:t>The organizations, or the presenters, do not have any financial interest, relationships, or other potential conflicts, with respect to the material which will be covered in this presentation. </a:t>
            </a:r>
          </a:p>
          <a:p>
            <a:endParaRPr lang="en-US" sz="1800" dirty="0">
              <a:latin typeface="Railway" panose="02000506040000020004" pitchFamily="50" charset="0"/>
            </a:endParaRPr>
          </a:p>
        </p:txBody>
      </p:sp>
      <p:sp>
        <p:nvSpPr>
          <p:cNvPr id="9" name="Slide Number Placeholder 5">
            <a:extLst>
              <a:ext uri="{FF2B5EF4-FFF2-40B4-BE49-F238E27FC236}">
                <a16:creationId xmlns:a16="http://schemas.microsoft.com/office/drawing/2014/main" id="{ADC7459D-59FA-49F0-9969-470E38A20BF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6" name="Google Shape;18;p4">
            <a:extLst>
              <a:ext uri="{FF2B5EF4-FFF2-40B4-BE49-F238E27FC236}">
                <a16:creationId xmlns:a16="http://schemas.microsoft.com/office/drawing/2014/main" id="{D2512540-97FD-4685-B038-A785C736A390}"/>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7" name="Picture 6" descr="Logo, company name&#10;&#10;Description automatically generated">
            <a:extLst>
              <a:ext uri="{FF2B5EF4-FFF2-40B4-BE49-F238E27FC236}">
                <a16:creationId xmlns:a16="http://schemas.microsoft.com/office/drawing/2014/main" id="{BE7DE185-7442-42AF-9EE1-6049D4DD4D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996" b="37714"/>
          <a:stretch/>
        </p:blipFill>
        <p:spPr>
          <a:xfrm>
            <a:off x="2446343" y="691767"/>
            <a:ext cx="2735341" cy="883261"/>
          </a:xfrm>
          <a:prstGeom prst="rect">
            <a:avLst/>
          </a:prstGeom>
        </p:spPr>
      </p:pic>
      <p:pic>
        <p:nvPicPr>
          <p:cNvPr id="10" name="Picture 9" descr="Logo, company name&#10;&#10;Description automatically generated">
            <a:extLst>
              <a:ext uri="{FF2B5EF4-FFF2-40B4-BE49-F238E27FC236}">
                <a16:creationId xmlns:a16="http://schemas.microsoft.com/office/drawing/2014/main" id="{834ABD17-EF6B-4BB2-AF97-82680C8D3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1630" y="487572"/>
            <a:ext cx="2651318" cy="1491366"/>
          </a:xfrm>
          <a:prstGeom prst="rect">
            <a:avLst/>
          </a:prstGeom>
        </p:spPr>
      </p:pic>
    </p:spTree>
    <p:extLst>
      <p:ext uri="{BB962C8B-B14F-4D97-AF65-F5344CB8AC3E}">
        <p14:creationId xmlns:p14="http://schemas.microsoft.com/office/powerpoint/2010/main" val="3242436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sp>
        <p:nvSpPr>
          <p:cNvPr id="19" name="Slide Number Placeholder 5">
            <a:extLst>
              <a:ext uri="{FF2B5EF4-FFF2-40B4-BE49-F238E27FC236}">
                <a16:creationId xmlns:a16="http://schemas.microsoft.com/office/drawing/2014/main" id="{925BBE67-FCA6-458E-AB4F-90FA138B443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25" name="TextBox 24">
            <a:extLst>
              <a:ext uri="{FF2B5EF4-FFF2-40B4-BE49-F238E27FC236}">
                <a16:creationId xmlns:a16="http://schemas.microsoft.com/office/drawing/2014/main" id="{85DFCB6E-7CFB-4BC6-9EAF-9768ED9EDED1}"/>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6" name="Rectangle 25">
            <a:extLst>
              <a:ext uri="{FF2B5EF4-FFF2-40B4-BE49-F238E27FC236}">
                <a16:creationId xmlns:a16="http://schemas.microsoft.com/office/drawing/2014/main" id="{ECF28D42-19D9-4EC6-A1D5-65586C89FE5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46E3BC4B-41F6-40E7-9012-C05A2CD34C93}"/>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31" name="Picture 30" descr="Logo, company name&#10;&#10;Description automatically generated">
            <a:extLst>
              <a:ext uri="{FF2B5EF4-FFF2-40B4-BE49-F238E27FC236}">
                <a16:creationId xmlns:a16="http://schemas.microsoft.com/office/drawing/2014/main" id="{AA9CE4A8-81B3-46A0-888C-46C8F17C75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sp>
        <p:nvSpPr>
          <p:cNvPr id="15" name="Google Shape;18;p4">
            <a:extLst>
              <a:ext uri="{FF2B5EF4-FFF2-40B4-BE49-F238E27FC236}">
                <a16:creationId xmlns:a16="http://schemas.microsoft.com/office/drawing/2014/main" id="{F6A882CD-E037-423C-B900-F53FA0FDC70F}"/>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17" name="Picture 16" descr="Logo, company name&#10;&#10;Description automatically generated">
            <a:extLst>
              <a:ext uri="{FF2B5EF4-FFF2-40B4-BE49-F238E27FC236}">
                <a16:creationId xmlns:a16="http://schemas.microsoft.com/office/drawing/2014/main" id="{AFF944A8-0BC0-44CA-9338-E4A9B6C8B3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1082815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9" y="3474701"/>
            <a:ext cx="6353445"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92"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41" y="3582711"/>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Slide Number Placeholder 5">
            <a:extLst>
              <a:ext uri="{FF2B5EF4-FFF2-40B4-BE49-F238E27FC236}">
                <a16:creationId xmlns:a16="http://schemas.microsoft.com/office/drawing/2014/main" id="{3D6EB4CF-AD53-4B3D-A0C0-9BCB85EB6D1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20" name="Google Shape;18;p4">
            <a:extLst>
              <a:ext uri="{FF2B5EF4-FFF2-40B4-BE49-F238E27FC236}">
                <a16:creationId xmlns:a16="http://schemas.microsoft.com/office/drawing/2014/main" id="{0CA28638-B1F5-4063-A3DA-D4CB1C05D9A2}"/>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20" descr="Logo, company name&#10;&#10;Description automatically generated">
            <a:extLst>
              <a:ext uri="{FF2B5EF4-FFF2-40B4-BE49-F238E27FC236}">
                <a16:creationId xmlns:a16="http://schemas.microsoft.com/office/drawing/2014/main" id="{07E48DE2-CB42-475F-8DC6-0EBD59E9F8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sp>
        <p:nvSpPr>
          <p:cNvPr id="24" name="TextBox 23">
            <a:extLst>
              <a:ext uri="{FF2B5EF4-FFF2-40B4-BE49-F238E27FC236}">
                <a16:creationId xmlns:a16="http://schemas.microsoft.com/office/drawing/2014/main" id="{E35DB37C-1099-48C2-9210-78CB7FFE9AC8}"/>
              </a:ext>
            </a:extLst>
          </p:cNvPr>
          <p:cNvSpPr txBox="1"/>
          <p:nvPr userDrawn="1"/>
        </p:nvSpPr>
        <p:spPr>
          <a:xfrm>
            <a:off x="641773" y="714566"/>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pic>
        <p:nvPicPr>
          <p:cNvPr id="19" name="Picture 18" descr="Logo, company name&#10;&#10;Description automatically generated">
            <a:extLst>
              <a:ext uri="{FF2B5EF4-FFF2-40B4-BE49-F238E27FC236}">
                <a16:creationId xmlns:a16="http://schemas.microsoft.com/office/drawing/2014/main" id="{371B0F8A-EF6E-4CA8-91B3-098380971EE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1970304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0" y="1614690"/>
            <a:ext cx="6367671"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5" y="2225022"/>
            <a:ext cx="6353452"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78" y="2851832"/>
            <a:ext cx="6353448"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7" y="3474701"/>
            <a:ext cx="6353448"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25877" y="4097570"/>
            <a:ext cx="6353447" cy="523220"/>
          </a:xfrm>
          <a:prstGeom prst="rect">
            <a:avLst/>
          </a:prstGeom>
          <a:solidFill>
            <a:srgbClr val="14285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4" y="171401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4" y="2308328"/>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38" y="2951999"/>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38" y="3582711"/>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44638" y="419866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5" name="Slide Number Placeholder 5">
            <a:extLst>
              <a:ext uri="{FF2B5EF4-FFF2-40B4-BE49-F238E27FC236}">
                <a16:creationId xmlns:a16="http://schemas.microsoft.com/office/drawing/2014/main" id="{E2FCA663-00E2-4B50-AA91-8BC678E104D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21" name="Google Shape;18;p4">
            <a:extLst>
              <a:ext uri="{FF2B5EF4-FFF2-40B4-BE49-F238E27FC236}">
                <a16:creationId xmlns:a16="http://schemas.microsoft.com/office/drawing/2014/main" id="{24455D5D-8952-4D6D-ACBD-DF0068412531}"/>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23" name="Picture 22" descr="Logo, company name&#10;&#10;Description automatically generated">
            <a:extLst>
              <a:ext uri="{FF2B5EF4-FFF2-40B4-BE49-F238E27FC236}">
                <a16:creationId xmlns:a16="http://schemas.microsoft.com/office/drawing/2014/main" id="{EB9BF747-9EBC-4605-9018-C6D535BEEF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sp>
        <p:nvSpPr>
          <p:cNvPr id="26" name="TextBox 25">
            <a:extLst>
              <a:ext uri="{FF2B5EF4-FFF2-40B4-BE49-F238E27FC236}">
                <a16:creationId xmlns:a16="http://schemas.microsoft.com/office/drawing/2014/main" id="{490B2E0A-2EE8-48A4-BD2D-9315BD91FE4F}"/>
              </a:ext>
            </a:extLst>
          </p:cNvPr>
          <p:cNvSpPr txBox="1"/>
          <p:nvPr userDrawn="1"/>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pic>
        <p:nvPicPr>
          <p:cNvPr id="22" name="Picture 21" descr="Logo, company name&#10;&#10;Description automatically generated">
            <a:extLst>
              <a:ext uri="{FF2B5EF4-FFF2-40B4-BE49-F238E27FC236}">
                <a16:creationId xmlns:a16="http://schemas.microsoft.com/office/drawing/2014/main" id="{969D6100-F311-45ED-9222-FD0DEFD883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3931243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8" name="Slide Number Placeholder 5">
            <a:extLst>
              <a:ext uri="{FF2B5EF4-FFF2-40B4-BE49-F238E27FC236}">
                <a16:creationId xmlns:a16="http://schemas.microsoft.com/office/drawing/2014/main" id="{492E92CA-6FCC-4D4A-92D4-E6AB5F814FE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26" name="Google Shape;18;p4">
            <a:extLst>
              <a:ext uri="{FF2B5EF4-FFF2-40B4-BE49-F238E27FC236}">
                <a16:creationId xmlns:a16="http://schemas.microsoft.com/office/drawing/2014/main" id="{B8D1D7C7-E0BE-4D40-AF1F-5BEC160FD3AB}"/>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27" name="Picture 26" descr="Logo, company name&#10;&#10;Description automatically generated">
            <a:extLst>
              <a:ext uri="{FF2B5EF4-FFF2-40B4-BE49-F238E27FC236}">
                <a16:creationId xmlns:a16="http://schemas.microsoft.com/office/drawing/2014/main" id="{4EF287BB-DB6D-4968-B674-F3173E545D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sp>
        <p:nvSpPr>
          <p:cNvPr id="35" name="TextBox 34">
            <a:extLst>
              <a:ext uri="{FF2B5EF4-FFF2-40B4-BE49-F238E27FC236}">
                <a16:creationId xmlns:a16="http://schemas.microsoft.com/office/drawing/2014/main" id="{C62E3524-10ED-411E-9F34-A959023EE041}"/>
              </a:ext>
            </a:extLst>
          </p:cNvPr>
          <p:cNvSpPr txBox="1"/>
          <p:nvPr userDrawn="1"/>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pic>
        <p:nvPicPr>
          <p:cNvPr id="25" name="Picture 24" descr="Logo, company name&#10;&#10;Description automatically generated">
            <a:extLst>
              <a:ext uri="{FF2B5EF4-FFF2-40B4-BE49-F238E27FC236}">
                <a16:creationId xmlns:a16="http://schemas.microsoft.com/office/drawing/2014/main" id="{95B4AC2C-71B0-4C1D-9E9F-CBC25D4C8D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2505582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bjectives -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1016725" y="1820051"/>
            <a:ext cx="10563497" cy="2985347"/>
          </a:xfrm>
          <a:prstGeom prst="rect">
            <a:avLst/>
          </a:prstGeom>
        </p:spPr>
        <p:txBody>
          <a:bodyPr/>
          <a:lstStyle>
            <a:lvl1pPr marL="285744" indent="-285744">
              <a:spcAft>
                <a:spcPts val="600"/>
              </a:spcAft>
              <a:buClr>
                <a:srgbClr val="135D7A"/>
              </a:buClr>
              <a:buSzPct val="125000"/>
              <a:buFont typeface="Wingdings" panose="05000000000000000000" pitchFamily="2" charset="2"/>
              <a:buChar char="v"/>
              <a:defRPr sz="2000">
                <a:latin typeface="Railway" panose="02000506040000020004" pitchFamily="50" charset="0"/>
              </a:defRPr>
            </a:lvl1pPr>
          </a:lstStyle>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5" name="TextBox 4">
            <a:extLst>
              <a:ext uri="{FF2B5EF4-FFF2-40B4-BE49-F238E27FC236}">
                <a16:creationId xmlns:a16="http://schemas.microsoft.com/office/drawing/2014/main" id="{8417F84D-2A4F-4D8B-B886-CDB206793493}"/>
              </a:ext>
            </a:extLst>
          </p:cNvPr>
          <p:cNvSpPr txBox="1"/>
          <p:nvPr userDrawn="1"/>
        </p:nvSpPr>
        <p:spPr>
          <a:xfrm>
            <a:off x="611778" y="293930"/>
            <a:ext cx="10968444" cy="1600438"/>
          </a:xfrm>
          <a:prstGeom prst="rect">
            <a:avLst/>
          </a:prstGeom>
          <a:noFill/>
        </p:spPr>
        <p:txBody>
          <a:bodyPr wrap="square" rtlCol="0">
            <a:spAutoFit/>
          </a:bodyPr>
          <a:lstStyle/>
          <a:p>
            <a:pPr algn="l"/>
            <a:r>
              <a:rPr lang="en-US" sz="4400" dirty="0">
                <a:solidFill>
                  <a:srgbClr val="135D7A"/>
                </a:solidFill>
                <a:latin typeface="Railway" panose="02000506040000020004" pitchFamily="50" charset="0"/>
              </a:rPr>
              <a:t>Objectives</a:t>
            </a:r>
          </a:p>
          <a:p>
            <a:endParaRPr lang="en-US" sz="1200" dirty="0">
              <a:latin typeface="Railway" panose="02000506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rgbClr val="00909E"/>
                </a:solidFill>
                <a:latin typeface="Railway" panose="02000506040000020004" pitchFamily="50" charset="0"/>
              </a:rPr>
              <a:t>At the conclusion of this presentation, the participant will be able to:</a:t>
            </a:r>
          </a:p>
          <a:p>
            <a:endParaRPr lang="en-US" sz="1800" dirty="0">
              <a:latin typeface="Railway" panose="02000506040000020004" pitchFamily="50" charset="0"/>
            </a:endParaRPr>
          </a:p>
        </p:txBody>
      </p:sp>
      <p:sp>
        <p:nvSpPr>
          <p:cNvPr id="10" name="Slide Number Placeholder 5">
            <a:extLst>
              <a:ext uri="{FF2B5EF4-FFF2-40B4-BE49-F238E27FC236}">
                <a16:creationId xmlns:a16="http://schemas.microsoft.com/office/drawing/2014/main" id="{5435DC69-884D-4B2E-9EAC-0424403151B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8" name="Google Shape;18;p4">
            <a:extLst>
              <a:ext uri="{FF2B5EF4-FFF2-40B4-BE49-F238E27FC236}">
                <a16:creationId xmlns:a16="http://schemas.microsoft.com/office/drawing/2014/main" id="{7E537D74-17B3-42BF-AC87-7383E45B567D}"/>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9" name="Picture 8" descr="Logo, company name&#10;&#10;Description automatically generated">
            <a:extLst>
              <a:ext uri="{FF2B5EF4-FFF2-40B4-BE49-F238E27FC236}">
                <a16:creationId xmlns:a16="http://schemas.microsoft.com/office/drawing/2014/main" id="{0F300E6F-EF35-46B6-A7B9-471F710C8A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cxnSp>
        <p:nvCxnSpPr>
          <p:cNvPr id="12" name="Straight Connector 11">
            <a:extLst>
              <a:ext uri="{FF2B5EF4-FFF2-40B4-BE49-F238E27FC236}">
                <a16:creationId xmlns:a16="http://schemas.microsoft.com/office/drawing/2014/main" id="{8CF85B96-9CDB-44FB-BF7A-13E2737881A5}"/>
              </a:ext>
            </a:extLst>
          </p:cNvPr>
          <p:cNvCxnSpPr/>
          <p:nvPr userDrawn="1"/>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pic>
        <p:nvPicPr>
          <p:cNvPr id="13" name="Picture 12" descr="Logo, company name&#10;&#10;Description automatically generated">
            <a:extLst>
              <a:ext uri="{FF2B5EF4-FFF2-40B4-BE49-F238E27FC236}">
                <a16:creationId xmlns:a16="http://schemas.microsoft.com/office/drawing/2014/main" id="{E0C37D87-F192-4867-BD29-F29A05DED7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508468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bjectives - Bullet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7F84D-2A4F-4D8B-B886-CDB206793493}"/>
              </a:ext>
            </a:extLst>
          </p:cNvPr>
          <p:cNvSpPr txBox="1"/>
          <p:nvPr userDrawn="1"/>
        </p:nvSpPr>
        <p:spPr>
          <a:xfrm>
            <a:off x="611778" y="293930"/>
            <a:ext cx="10968444" cy="1600438"/>
          </a:xfrm>
          <a:prstGeom prst="rect">
            <a:avLst/>
          </a:prstGeom>
          <a:noFill/>
        </p:spPr>
        <p:txBody>
          <a:bodyPr wrap="square" rtlCol="0">
            <a:spAutoFit/>
          </a:bodyPr>
          <a:lstStyle/>
          <a:p>
            <a:pPr algn="l"/>
            <a:r>
              <a:rPr lang="en-US" sz="4400" dirty="0">
                <a:solidFill>
                  <a:srgbClr val="135D7A"/>
                </a:solidFill>
                <a:latin typeface="Railway" panose="02000506040000020004" pitchFamily="50" charset="0"/>
              </a:rPr>
              <a:t>Summary/Takeaways</a:t>
            </a:r>
          </a:p>
          <a:p>
            <a:endParaRPr lang="en-US" sz="1200" dirty="0">
              <a:latin typeface="Railway" panose="02000506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rgbClr val="00909E"/>
                </a:solidFill>
                <a:latin typeface="Railway" panose="02000506040000020004" pitchFamily="50" charset="0"/>
              </a:rPr>
              <a:t>Learning Objectives:</a:t>
            </a:r>
          </a:p>
          <a:p>
            <a:endParaRPr lang="en-US" sz="1800" dirty="0">
              <a:latin typeface="Railway" panose="02000506040000020004" pitchFamily="50" charset="0"/>
            </a:endParaRPr>
          </a:p>
        </p:txBody>
      </p:sp>
      <p:sp>
        <p:nvSpPr>
          <p:cNvPr id="10" name="Slide Number Placeholder 5">
            <a:extLst>
              <a:ext uri="{FF2B5EF4-FFF2-40B4-BE49-F238E27FC236}">
                <a16:creationId xmlns:a16="http://schemas.microsoft.com/office/drawing/2014/main" id="{5435DC69-884D-4B2E-9EAC-0424403151B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8" name="Google Shape;18;p4">
            <a:extLst>
              <a:ext uri="{FF2B5EF4-FFF2-40B4-BE49-F238E27FC236}">
                <a16:creationId xmlns:a16="http://schemas.microsoft.com/office/drawing/2014/main" id="{7E537D74-17B3-42BF-AC87-7383E45B567D}"/>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9" name="Picture 8" descr="Logo, company name&#10;&#10;Description automatically generated">
            <a:extLst>
              <a:ext uri="{FF2B5EF4-FFF2-40B4-BE49-F238E27FC236}">
                <a16:creationId xmlns:a16="http://schemas.microsoft.com/office/drawing/2014/main" id="{0F300E6F-EF35-46B6-A7B9-471F710C8A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cxnSp>
        <p:nvCxnSpPr>
          <p:cNvPr id="12" name="Straight Connector 11">
            <a:extLst>
              <a:ext uri="{FF2B5EF4-FFF2-40B4-BE49-F238E27FC236}">
                <a16:creationId xmlns:a16="http://schemas.microsoft.com/office/drawing/2014/main" id="{8CF85B96-9CDB-44FB-BF7A-13E2737881A5}"/>
              </a:ext>
            </a:extLst>
          </p:cNvPr>
          <p:cNvCxnSpPr/>
          <p:nvPr userDrawn="1"/>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14E993D4-690C-49B0-B028-3AA4706238EA}"/>
              </a:ext>
            </a:extLst>
          </p:cNvPr>
          <p:cNvSpPr>
            <a:spLocks noGrp="1"/>
          </p:cNvSpPr>
          <p:nvPr>
            <p:ph type="body" sz="quarter" idx="14" hasCustomPrompt="1"/>
          </p:nvPr>
        </p:nvSpPr>
        <p:spPr>
          <a:xfrm>
            <a:off x="1016725" y="1820051"/>
            <a:ext cx="10563497" cy="2985347"/>
          </a:xfrm>
          <a:prstGeom prst="rect">
            <a:avLst/>
          </a:prstGeom>
        </p:spPr>
        <p:txBody>
          <a:bodyPr/>
          <a:lstStyle>
            <a:lvl1pPr marL="285744" indent="-285744">
              <a:spcAft>
                <a:spcPts val="600"/>
              </a:spcAft>
              <a:buClr>
                <a:srgbClr val="135D7A"/>
              </a:buClr>
              <a:buSzPct val="125000"/>
              <a:buFont typeface="Wingdings" panose="05000000000000000000" pitchFamily="2" charset="2"/>
              <a:buChar char="v"/>
              <a:defRPr sz="2000">
                <a:latin typeface="Railway" panose="02000506040000020004" pitchFamily="50" charset="0"/>
              </a:defRPr>
            </a:lvl1pPr>
          </a:lstStyle>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4" name="Picture 13" descr="Logo, company name&#10;&#10;Description automatically generated">
            <a:extLst>
              <a:ext uri="{FF2B5EF4-FFF2-40B4-BE49-F238E27FC236}">
                <a16:creationId xmlns:a16="http://schemas.microsoft.com/office/drawing/2014/main" id="{604A40CD-99E8-46ED-B413-2EE96580D76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4229788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5316B70-250F-4B1B-91A1-4BC837BDB0C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6" name="Google Shape;18;p4">
            <a:extLst>
              <a:ext uri="{FF2B5EF4-FFF2-40B4-BE49-F238E27FC236}">
                <a16:creationId xmlns:a16="http://schemas.microsoft.com/office/drawing/2014/main" id="{7D6800CE-4EE6-4F3F-8BF4-762D463336AA}"/>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7" name="Picture 6" descr="Logo, company name&#10;&#10;Description automatically generated">
            <a:extLst>
              <a:ext uri="{FF2B5EF4-FFF2-40B4-BE49-F238E27FC236}">
                <a16:creationId xmlns:a16="http://schemas.microsoft.com/office/drawing/2014/main" id="{6F551874-C4C8-4B60-B4A9-EEE12FD413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pic>
        <p:nvPicPr>
          <p:cNvPr id="9" name="Picture 8" descr="Logo, company name&#10;&#10;Description automatically generated">
            <a:extLst>
              <a:ext uri="{FF2B5EF4-FFF2-40B4-BE49-F238E27FC236}">
                <a16:creationId xmlns:a16="http://schemas.microsoft.com/office/drawing/2014/main" id="{2F6901E5-765D-451A-A8F1-6DF538B1B7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81164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s /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buFont typeface="Wingdings" panose="05000000000000000000" pitchFamily="2" charset="2"/>
              <a:buChar char="§"/>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2" name="Title 1">
            <a:extLst>
              <a:ext uri="{FF2B5EF4-FFF2-40B4-BE49-F238E27FC236}">
                <a16:creationId xmlns:a16="http://schemas.microsoft.com/office/drawing/2014/main" id="{507B80B3-D7F3-49CC-A0C5-ED3EC931DFC9}"/>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4" name="Text Placeholder 2">
            <a:extLst>
              <a:ext uri="{FF2B5EF4-FFF2-40B4-BE49-F238E27FC236}">
                <a16:creationId xmlns:a16="http://schemas.microsoft.com/office/drawing/2014/main" id="{FE5F00C6-C6A3-41B6-B735-F8F782FCFA87}"/>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5" name="Picture 14" descr="Logo, Michigan Collaborative Care Implementation Support Team">
            <a:extLst>
              <a:ext uri="{FF2B5EF4-FFF2-40B4-BE49-F238E27FC236}">
                <a16:creationId xmlns:a16="http://schemas.microsoft.com/office/drawing/2014/main" id="{11334D13-A6C2-4524-89F3-48A0E5C3EA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7" name="Picture 16" descr="Logo, Mi-CCSI Center for Clinical Systems Improvement">
            <a:extLst>
              <a:ext uri="{FF2B5EF4-FFF2-40B4-BE49-F238E27FC236}">
                <a16:creationId xmlns:a16="http://schemas.microsoft.com/office/drawing/2014/main" id="{04931656-B108-446A-A622-F7259D58E6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8" name="Date Placeholder 1">
            <a:extLst>
              <a:ext uri="{FF2B5EF4-FFF2-40B4-BE49-F238E27FC236}">
                <a16:creationId xmlns:a16="http://schemas.microsoft.com/office/drawing/2014/main" id="{3C2B1453-D5C2-4FB7-8FCE-D414972B7363}"/>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9" name="Slide Number Placeholder 2">
            <a:extLst>
              <a:ext uri="{FF2B5EF4-FFF2-40B4-BE49-F238E27FC236}">
                <a16:creationId xmlns:a16="http://schemas.microsoft.com/office/drawing/2014/main" id="{2EA63268-30E9-4F8F-AD35-63B615C888FB}"/>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20" name="Footer Placeholder 3">
            <a:extLst>
              <a:ext uri="{FF2B5EF4-FFF2-40B4-BE49-F238E27FC236}">
                <a16:creationId xmlns:a16="http://schemas.microsoft.com/office/drawing/2014/main" id="{A2FDC83F-ECD1-49FD-8595-D565764C5BC6}"/>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3283981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Header + Text">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hasCustomPrompt="1"/>
          </p:nvPr>
        </p:nvSpPr>
        <p:spPr>
          <a:xfrm>
            <a:off x="611777" y="1604900"/>
            <a:ext cx="10986671" cy="4090506"/>
          </a:xfrm>
          <a:prstGeom prst="rect">
            <a:avLst/>
          </a:prstGeom>
        </p:spPr>
        <p:txBody>
          <a:bodyPr/>
          <a:lstStyle>
            <a:lvl1pPr marL="0" indent="0">
              <a:spcAft>
                <a:spcPts val="600"/>
              </a:spcAft>
              <a:buClr>
                <a:srgbClr val="135D7A"/>
              </a:buClr>
              <a:buFont typeface="Wingdings" panose="05000000000000000000" pitchFamily="2" charset="2"/>
              <a:buNone/>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Railway" panose="02000506040000020004" pitchFamily="50" charset="0"/>
              </a:defRPr>
            </a:lvl1pPr>
          </a:lstStyle>
          <a:p>
            <a:r>
              <a:rPr lang="en-US" dirty="0"/>
              <a:t>CLICK TO ADD TITLE </a:t>
            </a:r>
          </a:p>
        </p:txBody>
      </p:sp>
      <p:sp>
        <p:nvSpPr>
          <p:cNvPr id="16" name="Slide Number Placeholder 5">
            <a:extLst>
              <a:ext uri="{FF2B5EF4-FFF2-40B4-BE49-F238E27FC236}">
                <a16:creationId xmlns:a16="http://schemas.microsoft.com/office/drawing/2014/main" id="{42C8CDC5-9796-419E-825D-2CE083A2910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8" name="Google Shape;18;p4">
            <a:extLst>
              <a:ext uri="{FF2B5EF4-FFF2-40B4-BE49-F238E27FC236}">
                <a16:creationId xmlns:a16="http://schemas.microsoft.com/office/drawing/2014/main" id="{8C256952-AF52-4A54-84C9-DAB4B5B4BE75}"/>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10" name="Picture 9" descr="Logo, company name&#10;&#10;Description automatically generated">
            <a:extLst>
              <a:ext uri="{FF2B5EF4-FFF2-40B4-BE49-F238E27FC236}">
                <a16:creationId xmlns:a16="http://schemas.microsoft.com/office/drawing/2014/main" id="{3853540E-B97D-410A-BBD2-9A5A028358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cxnSp>
        <p:nvCxnSpPr>
          <p:cNvPr id="13" name="Straight Connector 12">
            <a:extLst>
              <a:ext uri="{FF2B5EF4-FFF2-40B4-BE49-F238E27FC236}">
                <a16:creationId xmlns:a16="http://schemas.microsoft.com/office/drawing/2014/main" id="{A81F63BC-93C5-401C-BE15-F8292A977E09}"/>
              </a:ext>
            </a:extLst>
          </p:cNvPr>
          <p:cNvCxnSpPr/>
          <p:nvPr userDrawn="1"/>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pic>
        <p:nvPicPr>
          <p:cNvPr id="14" name="Picture 13" descr="Logo, company name&#10;&#10;Description automatically generated">
            <a:extLst>
              <a:ext uri="{FF2B5EF4-FFF2-40B4-BE49-F238E27FC236}">
                <a16:creationId xmlns:a16="http://schemas.microsoft.com/office/drawing/2014/main" id="{7478C2A5-F4D9-44F7-96CB-87F458CC71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272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C4201159-433D-4492-A12A-49C5EDBFD1F3}"/>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1" name="Text Placeholder 2">
            <a:extLst>
              <a:ext uri="{FF2B5EF4-FFF2-40B4-BE49-F238E27FC236}">
                <a16:creationId xmlns:a16="http://schemas.microsoft.com/office/drawing/2014/main" id="{B21E2FA0-4DAD-49D1-851F-98807A703F0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Michigan Collaborative Care Implementation Support Team">
            <a:extLst>
              <a:ext uri="{FF2B5EF4-FFF2-40B4-BE49-F238E27FC236}">
                <a16:creationId xmlns:a16="http://schemas.microsoft.com/office/drawing/2014/main" id="{1ABDA438-25D4-4C95-AB6A-A5035FBE3B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3" name="Picture 12" descr="Logo, Mi-CCSI Center for Clinical Systems Improvement">
            <a:extLst>
              <a:ext uri="{FF2B5EF4-FFF2-40B4-BE49-F238E27FC236}">
                <a16:creationId xmlns:a16="http://schemas.microsoft.com/office/drawing/2014/main" id="{CE9B7C82-1496-4EBB-A566-C5C7F4A83C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4" name="Date Placeholder 1">
            <a:extLst>
              <a:ext uri="{FF2B5EF4-FFF2-40B4-BE49-F238E27FC236}">
                <a16:creationId xmlns:a16="http://schemas.microsoft.com/office/drawing/2014/main" id="{96A7FC64-6C51-4A95-B75D-3DE41BBC8705}"/>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5" name="Slide Number Placeholder 2">
            <a:extLst>
              <a:ext uri="{FF2B5EF4-FFF2-40B4-BE49-F238E27FC236}">
                <a16:creationId xmlns:a16="http://schemas.microsoft.com/office/drawing/2014/main" id="{923E9C2A-C739-4002-833B-552C14339594}"/>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6" name="Footer Placeholder 3">
            <a:extLst>
              <a:ext uri="{FF2B5EF4-FFF2-40B4-BE49-F238E27FC236}">
                <a16:creationId xmlns:a16="http://schemas.microsoft.com/office/drawing/2014/main" id="{E26E7490-E4B7-4C8C-A06E-8A79E844CECA}"/>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3479417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619728" y="2224563"/>
            <a:ext cx="10968445" cy="1631216"/>
          </a:xfrm>
          <a:prstGeom prst="rect">
            <a:avLst/>
          </a:prstGeom>
          <a:noFill/>
        </p:spPr>
        <p:txBody>
          <a:bodyPr wrap="square" rtlCol="0">
            <a:spAutoFit/>
          </a:bodyPr>
          <a:lstStyle/>
          <a:p>
            <a:pPr algn="ctr"/>
            <a:r>
              <a:rPr lang="en-US" sz="10000" b="1" dirty="0">
                <a:solidFill>
                  <a:srgbClr val="1BA0BB"/>
                </a:solidFill>
                <a:latin typeface="Railway" panose="02000506040000020004" pitchFamily="50" charset="0"/>
              </a:rPr>
              <a:t>Questions?</a:t>
            </a:r>
          </a:p>
        </p:txBody>
      </p:sp>
      <p:sp>
        <p:nvSpPr>
          <p:cNvPr id="10" name="Slide Number Placeholder 5">
            <a:extLst>
              <a:ext uri="{FF2B5EF4-FFF2-40B4-BE49-F238E27FC236}">
                <a16:creationId xmlns:a16="http://schemas.microsoft.com/office/drawing/2014/main" id="{99EEF50E-BCA9-4A44-8E53-D2285B2780B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6" name="Google Shape;18;p4">
            <a:extLst>
              <a:ext uri="{FF2B5EF4-FFF2-40B4-BE49-F238E27FC236}">
                <a16:creationId xmlns:a16="http://schemas.microsoft.com/office/drawing/2014/main" id="{95AACCAE-44FB-4DDB-93E0-4722BFE212F3}"/>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7" name="Picture 6" descr="Logo, company name&#10;&#10;Description automatically generated">
            <a:extLst>
              <a:ext uri="{FF2B5EF4-FFF2-40B4-BE49-F238E27FC236}">
                <a16:creationId xmlns:a16="http://schemas.microsoft.com/office/drawing/2014/main" id="{C1C2B5B3-0142-484E-82F9-0EE846EE15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pic>
        <p:nvPicPr>
          <p:cNvPr id="9" name="Picture 8" descr="Logo, company name&#10;&#10;Description automatically generated">
            <a:extLst>
              <a:ext uri="{FF2B5EF4-FFF2-40B4-BE49-F238E27FC236}">
                <a16:creationId xmlns:a16="http://schemas.microsoft.com/office/drawing/2014/main" id="{01676AE7-FBB4-47A5-B922-2B628A8E60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1519969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967564" y="2242201"/>
            <a:ext cx="10256872" cy="1631216"/>
          </a:xfrm>
          <a:prstGeom prst="rect">
            <a:avLst/>
          </a:prstGeom>
          <a:noFill/>
        </p:spPr>
        <p:txBody>
          <a:bodyPr wrap="square" rtlCol="0">
            <a:spAutoFit/>
          </a:bodyPr>
          <a:lstStyle/>
          <a:p>
            <a:pPr algn="ctr"/>
            <a:r>
              <a:rPr lang="en-US" sz="10000" b="1" dirty="0">
                <a:solidFill>
                  <a:srgbClr val="1BA0BB"/>
                </a:solidFill>
                <a:latin typeface="Railway" panose="02000506040000020004" pitchFamily="50" charset="0"/>
              </a:rPr>
              <a:t>Thank You</a:t>
            </a:r>
          </a:p>
        </p:txBody>
      </p:sp>
      <p:sp>
        <p:nvSpPr>
          <p:cNvPr id="7" name="Text Placeholder 7">
            <a:extLst>
              <a:ext uri="{FF2B5EF4-FFF2-40B4-BE49-F238E27FC236}">
                <a16:creationId xmlns:a16="http://schemas.microsoft.com/office/drawing/2014/main" id="{A9628F51-3518-47B2-AB4C-7EE75D079228}"/>
              </a:ext>
            </a:extLst>
          </p:cNvPr>
          <p:cNvSpPr>
            <a:spLocks noGrp="1"/>
          </p:cNvSpPr>
          <p:nvPr>
            <p:ph type="body" sz="quarter" idx="16" hasCustomPrompt="1"/>
          </p:nvPr>
        </p:nvSpPr>
        <p:spPr>
          <a:xfrm>
            <a:off x="2449002" y="3873417"/>
            <a:ext cx="7293995" cy="1348416"/>
          </a:xfrm>
          <a:prstGeom prst="rect">
            <a:avLst/>
          </a:prstGeom>
        </p:spPr>
        <p:txBody>
          <a:bodyPr>
            <a:noAutofit/>
          </a:bodyPr>
          <a:lstStyle>
            <a:lvl1pPr marL="285744" indent="-285744" algn="ctr">
              <a:buClr>
                <a:srgbClr val="135D7A"/>
              </a:buClr>
              <a:buNone/>
              <a:defRPr sz="2000" b="1">
                <a:latin typeface="Railway" panose="02000506040000020004" pitchFamily="50" charset="0"/>
              </a:defRPr>
            </a:lvl1pPr>
          </a:lstStyle>
          <a:p>
            <a:pPr marL="285744" indent="-285744"/>
            <a:r>
              <a:rPr lang="en-US" sz="1800" dirty="0"/>
              <a:t>Click to insert contact information here.</a:t>
            </a:r>
          </a:p>
          <a:p>
            <a:endParaRPr lang="en-US" sz="2000" dirty="0"/>
          </a:p>
        </p:txBody>
      </p:sp>
      <p:sp>
        <p:nvSpPr>
          <p:cNvPr id="11" name="Slide Number Placeholder 5">
            <a:extLst>
              <a:ext uri="{FF2B5EF4-FFF2-40B4-BE49-F238E27FC236}">
                <a16:creationId xmlns:a16="http://schemas.microsoft.com/office/drawing/2014/main" id="{50D28091-AAAE-4B79-B455-A6E6DB15960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4EFD7088-A482-4B9E-9A53-06305EE0ABFA}" type="slidenum">
              <a:rPr lang="en-US" smtClean="0"/>
              <a:pPr/>
              <a:t>‹#›</a:t>
            </a:fld>
            <a:endParaRPr lang="en-US" dirty="0"/>
          </a:p>
        </p:txBody>
      </p:sp>
      <p:sp>
        <p:nvSpPr>
          <p:cNvPr id="9" name="Google Shape;18;p4">
            <a:extLst>
              <a:ext uri="{FF2B5EF4-FFF2-40B4-BE49-F238E27FC236}">
                <a16:creationId xmlns:a16="http://schemas.microsoft.com/office/drawing/2014/main" id="{51AD39C7-00FA-45A0-AA59-C559038E8AFA}"/>
              </a:ext>
            </a:extLst>
          </p:cNvPr>
          <p:cNvSpPr/>
          <p:nvPr userDrawn="1"/>
        </p:nvSpPr>
        <p:spPr>
          <a:xfrm rot="5400000">
            <a:off x="6011250" y="67725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pic>
        <p:nvPicPr>
          <p:cNvPr id="10" name="Picture 9" descr="Logo, company name&#10;&#10;Description automatically generated">
            <a:extLst>
              <a:ext uri="{FF2B5EF4-FFF2-40B4-BE49-F238E27FC236}">
                <a16:creationId xmlns:a16="http://schemas.microsoft.com/office/drawing/2014/main" id="{EF930D2D-0482-4ABE-B03E-6C0442BEBA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03684" y="6032422"/>
            <a:ext cx="1556642" cy="568323"/>
          </a:xfrm>
          <a:prstGeom prst="rect">
            <a:avLst/>
          </a:prstGeom>
        </p:spPr>
      </p:pic>
      <p:pic>
        <p:nvPicPr>
          <p:cNvPr id="13" name="Picture 12" descr="Logo, company name&#10;&#10;Description automatically generated">
            <a:extLst>
              <a:ext uri="{FF2B5EF4-FFF2-40B4-BE49-F238E27FC236}">
                <a16:creationId xmlns:a16="http://schemas.microsoft.com/office/drawing/2014/main" id="{A12B5BAE-335C-4296-8CFD-59F6E960EAA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91" b="13507"/>
          <a:stretch/>
        </p:blipFill>
        <p:spPr>
          <a:xfrm>
            <a:off x="1660326" y="6027404"/>
            <a:ext cx="1556643" cy="661095"/>
          </a:xfrm>
          <a:prstGeom prst="rect">
            <a:avLst/>
          </a:prstGeom>
        </p:spPr>
      </p:pic>
    </p:spTree>
    <p:extLst>
      <p:ext uri="{BB962C8B-B14F-4D97-AF65-F5344CB8AC3E}">
        <p14:creationId xmlns:p14="http://schemas.microsoft.com/office/powerpoint/2010/main" val="254889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5" name="Slide Number Placeholder 4"/>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29727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4" name="Slide Number Placeholder 3"/>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47313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322698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2020 The Regents of the University of Michigan. No part of these materials may be reproduced in whole or in part in any manner without the permission of MCCIST.</a:t>
            </a:r>
          </a:p>
        </p:txBody>
      </p:sp>
      <p:sp>
        <p:nvSpPr>
          <p:cNvPr id="7" name="Slide Number Placeholder 6"/>
          <p:cNvSpPr>
            <a:spLocks noGrp="1"/>
          </p:cNvSpPr>
          <p:nvPr>
            <p:ph type="sldNum" sz="quarter" idx="12"/>
          </p:nvPr>
        </p:nvSpPr>
        <p:spPr/>
        <p:txBody>
          <a:bodyPr/>
          <a:lstStyle/>
          <a:p>
            <a:fld id="{B0B576FB-4B81-4C49-9CCF-06D8717C11BF}" type="slidenum">
              <a:rPr lang="en-US" smtClean="0"/>
              <a:t>‹#›</a:t>
            </a:fld>
            <a:endParaRPr lang="en-US"/>
          </a:p>
        </p:txBody>
      </p:sp>
    </p:spTree>
    <p:extLst>
      <p:ext uri="{BB962C8B-B14F-4D97-AF65-F5344CB8AC3E}">
        <p14:creationId xmlns:p14="http://schemas.microsoft.com/office/powerpoint/2010/main" val="118615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76FB-4B81-4C49-9CCF-06D8717C11BF}" type="slidenum">
              <a:rPr lang="en-US" smtClean="0"/>
              <a:t>‹#›</a:t>
            </a:fld>
            <a:endParaRPr lang="en-US"/>
          </a:p>
        </p:txBody>
      </p:sp>
    </p:spTree>
    <p:extLst>
      <p:ext uri="{BB962C8B-B14F-4D97-AF65-F5344CB8AC3E}">
        <p14:creationId xmlns:p14="http://schemas.microsoft.com/office/powerpoint/2010/main" val="228059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5AA35-5B29-454D-BD86-2CBB15A49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61FDA-B8E6-4F0F-AFDE-9453CF843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8A97D-73D8-4B4A-864B-7FCD8676C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87BFF-F36F-459B-B7D5-022B9CFF8197}" type="datetime1">
              <a:rPr lang="en-US" smtClean="0"/>
              <a:t>8/16/2022</a:t>
            </a:fld>
            <a:endParaRPr lang="en-US"/>
          </a:p>
        </p:txBody>
      </p:sp>
      <p:sp>
        <p:nvSpPr>
          <p:cNvPr id="5" name="Footer Placeholder 4">
            <a:extLst>
              <a:ext uri="{FF2B5EF4-FFF2-40B4-BE49-F238E27FC236}">
                <a16:creationId xmlns:a16="http://schemas.microsoft.com/office/drawing/2014/main" id="{3B9A75BC-D028-40D1-9B18-BB23F3F3E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2020 The Regents of the University of Michigan. No part of these materials may be reproduced in whole or in part in any manner without the permission of MCCIST.</a:t>
            </a:r>
          </a:p>
        </p:txBody>
      </p:sp>
      <p:sp>
        <p:nvSpPr>
          <p:cNvPr id="6" name="Slide Number Placeholder 5">
            <a:extLst>
              <a:ext uri="{FF2B5EF4-FFF2-40B4-BE49-F238E27FC236}">
                <a16:creationId xmlns:a16="http://schemas.microsoft.com/office/drawing/2014/main" id="{068C27F2-D334-498C-B80A-DC8268184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76FB-4B81-4C49-9CCF-06D8717C11BF}" type="slidenum">
              <a:rPr lang="en-US" smtClean="0"/>
              <a:t>‹#›</a:t>
            </a:fld>
            <a:endParaRPr lang="en-US"/>
          </a:p>
        </p:txBody>
      </p:sp>
    </p:spTree>
    <p:extLst>
      <p:ext uri="{BB962C8B-B14F-4D97-AF65-F5344CB8AC3E}">
        <p14:creationId xmlns:p14="http://schemas.microsoft.com/office/powerpoint/2010/main" val="9014856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5AA35-5B29-454D-BD86-2CBB15A49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61FDA-B8E6-4F0F-AFDE-9453CF843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8A97D-73D8-4B4A-864B-7FCD8676C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90472-2969-4FA0-91CC-0DF169F68869}" type="datetimeFigureOut">
              <a:rPr lang="en-US" smtClean="0"/>
              <a:t>8/16/2022</a:t>
            </a:fld>
            <a:endParaRPr lang="en-US"/>
          </a:p>
        </p:txBody>
      </p:sp>
      <p:sp>
        <p:nvSpPr>
          <p:cNvPr id="5" name="Footer Placeholder 4">
            <a:extLst>
              <a:ext uri="{FF2B5EF4-FFF2-40B4-BE49-F238E27FC236}">
                <a16:creationId xmlns:a16="http://schemas.microsoft.com/office/drawing/2014/main" id="{3B9A75BC-D028-40D1-9B18-BB23F3F3E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C27F2-D334-498C-B80A-DC8268184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76FB-4B81-4C49-9CCF-06D8717C11BF}" type="slidenum">
              <a:rPr lang="en-US" smtClean="0"/>
              <a:t>‹#›</a:t>
            </a:fld>
            <a:endParaRPr lang="en-US"/>
          </a:p>
        </p:txBody>
      </p:sp>
    </p:spTree>
    <p:extLst>
      <p:ext uri="{BB962C8B-B14F-4D97-AF65-F5344CB8AC3E}">
        <p14:creationId xmlns:p14="http://schemas.microsoft.com/office/powerpoint/2010/main" val="27091521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8/16/2022</a:t>
            </a:fld>
            <a:endParaRPr lang="en-US" dirty="0"/>
          </a:p>
        </p:txBody>
      </p:sp>
      <p:sp>
        <p:nvSpPr>
          <p:cNvPr id="5" name="Footer Placeholder 4"/>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6" name="Slide Number Placeholder 5"/>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24721236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theconversation.com/we-asked-young-people-about-their-depression-heres-what-they-said-47807"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journalistsresource.org/syllabi/health-report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BehavioralHealthIntegration.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courses.lumenlearning.com/wm-introductiontosociology/chapter/introduction-to-the-elements-of-cultur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researchoutreach.org/articles/patient-compliance-modern-medicin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mccist.org/wp-content/uploads/2021/10/CoCM-EHR-Documentation-Templates-Sept-2021.pdf"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hyperlink" Target="https://mccist.org/wp-content/uploads/2021/10/CoCM-EHR-Documentation-Templates-Sept-2021.pdf"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www.debbest.com/2015/08/30/take-harassment-claims-seriously-or-pay-the-price-in-millions-in-business-and-at-work/"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ideo" Target="https://www.youtube.com/embed/Pwp6373SsKY?start=141&amp;feature=oembed" TargetMode="Externa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jp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mirecc.va.gov/cih-visn2/Documents/Clinical/GAD_with_Info_Sheet.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aims.uw.edu/resource-library/help-clinic-staff-talk-patients-about-phq-9" TargetMode="External"/><Relationship Id="rId5" Type="http://schemas.openxmlformats.org/officeDocument/2006/relationships/image" Target="../media/image10.tmp"/><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www.comeseeourworld.org/study-sleep-deprivation-speeds-up-alzheimers-disease/depression-of-elderly-wom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F26D3-FB27-4E35-B22D-FF54024EF2E4}"/>
              </a:ext>
            </a:extLst>
          </p:cNvPr>
          <p:cNvSpPr/>
          <p:nvPr/>
        </p:nvSpPr>
        <p:spPr>
          <a:xfrm>
            <a:off x="-941" y="2486025"/>
            <a:ext cx="12192000" cy="3398773"/>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quarter" idx="14"/>
          </p:nvPr>
        </p:nvSpPr>
        <p:spPr>
          <a:xfrm>
            <a:off x="611248" y="3429000"/>
            <a:ext cx="10986671" cy="1270822"/>
          </a:xfrm>
        </p:spPr>
        <p:txBody>
          <a:bodyPr>
            <a:normAutofit/>
          </a:bodyPr>
          <a:lstStyle/>
          <a:p>
            <a:pPr marL="0" lvl="0" indent="0">
              <a:buNone/>
            </a:pPr>
            <a:r>
              <a:rPr lang="en-US" sz="4800" b="1" dirty="0">
                <a:solidFill>
                  <a:schemeClr val="bg1"/>
                </a:solidFill>
                <a:latin typeface="Horizon"/>
              </a:rPr>
              <a:t>The Process of CoCM</a:t>
            </a:r>
          </a:p>
        </p:txBody>
      </p:sp>
      <p:sp>
        <p:nvSpPr>
          <p:cNvPr id="2" name="Title 1"/>
          <p:cNvSpPr>
            <a:spLocks noGrp="1"/>
          </p:cNvSpPr>
          <p:nvPr>
            <p:ph type="title"/>
          </p:nvPr>
        </p:nvSpPr>
        <p:spPr>
          <a:xfrm>
            <a:off x="611248" y="4131499"/>
            <a:ext cx="10742023" cy="568323"/>
          </a:xfrm>
        </p:spPr>
        <p:txBody>
          <a:bodyPr>
            <a:noAutofit/>
          </a:bodyPr>
          <a:lstStyle/>
          <a:p>
            <a:r>
              <a:rPr lang="en-US" sz="2400" b="1" dirty="0">
                <a:latin typeface="Railway" panose="02000506040000020004" pitchFamily="50" charset="0"/>
              </a:rPr>
              <a:t>Section 3</a:t>
            </a:r>
          </a:p>
        </p:txBody>
      </p:sp>
    </p:spTree>
    <p:extLst>
      <p:ext uri="{BB962C8B-B14F-4D97-AF65-F5344CB8AC3E}">
        <p14:creationId xmlns:p14="http://schemas.microsoft.com/office/powerpoint/2010/main" val="345453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887B0B-9E3E-4985-BC97-1F4A0CE7ECC6}"/>
              </a:ext>
            </a:extLst>
          </p:cNvPr>
          <p:cNvSpPr txBox="1"/>
          <p:nvPr/>
        </p:nvSpPr>
        <p:spPr>
          <a:xfrm>
            <a:off x="3363820" y="697172"/>
            <a:ext cx="8247354" cy="167660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3600" dirty="0">
                <a:solidFill>
                  <a:srgbClr val="135D7A"/>
                </a:solidFill>
                <a:latin typeface="Railway" panose="02000506040000020004" pitchFamily="50" charset="0"/>
                <a:ea typeface="+mj-ea"/>
                <a:cs typeface="+mj-cs"/>
              </a:rPr>
              <a:t>Patient Identification Using the Registry</a:t>
            </a:r>
          </a:p>
          <a:p>
            <a:pPr marL="0" marR="0" lvl="0" indent="0" algn="ctr" fontAlgn="auto">
              <a:lnSpc>
                <a:spcPct val="90000"/>
              </a:lnSpc>
              <a:spcBef>
                <a:spcPct val="0"/>
              </a:spcBef>
              <a:spcAft>
                <a:spcPts val="600"/>
              </a:spcAft>
              <a:buClrTx/>
              <a:buSzTx/>
              <a:tabLst/>
              <a:defRPr/>
            </a:pPr>
            <a:r>
              <a:rPr lang="en-US" sz="3600" dirty="0">
                <a:solidFill>
                  <a:srgbClr val="135D7A"/>
                </a:solidFill>
                <a:latin typeface="Railway" panose="02000506040000020004" pitchFamily="50" charset="0"/>
                <a:ea typeface="+mj-ea"/>
                <a:cs typeface="+mj-cs"/>
              </a:rPr>
              <a:t>Rob Billinger</a:t>
            </a:r>
            <a:endParaRPr kumimoji="0" lang="en-US" sz="3600" b="0" i="0" u="none" strike="noStrike" cap="none" spc="0" normalizeH="0" baseline="0" noProof="0" dirty="0">
              <a:ln>
                <a:noFill/>
              </a:ln>
              <a:solidFill>
                <a:srgbClr val="135D7A"/>
              </a:solidFill>
              <a:effectLst/>
              <a:uLnTx/>
              <a:uFillTx/>
              <a:latin typeface="Railway" panose="02000506040000020004" pitchFamily="50" charset="0"/>
              <a:ea typeface="+mj-ea"/>
              <a:cs typeface="+mj-cs"/>
            </a:endParaRPr>
          </a:p>
        </p:txBody>
      </p:sp>
      <p:sp>
        <p:nvSpPr>
          <p:cNvPr id="6" name="Content Placeholder 2">
            <a:extLst>
              <a:ext uri="{FF2B5EF4-FFF2-40B4-BE49-F238E27FC236}">
                <a16:creationId xmlns:a16="http://schemas.microsoft.com/office/drawing/2014/main" id="{7C958A9B-09F6-4D5E-8F5C-F21B323B6755}"/>
              </a:ext>
            </a:extLst>
          </p:cNvPr>
          <p:cNvSpPr txBox="1">
            <a:spLocks/>
          </p:cNvSpPr>
          <p:nvPr/>
        </p:nvSpPr>
        <p:spPr>
          <a:xfrm>
            <a:off x="3359426" y="2156792"/>
            <a:ext cx="8322325" cy="4154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20000"/>
              </a:lnSpc>
              <a:spcBef>
                <a:spcPts val="0"/>
              </a:spcBef>
              <a:spcAft>
                <a:spcPts val="0"/>
              </a:spcAft>
              <a:buClrTx/>
              <a:buSzTx/>
              <a:buNone/>
              <a:tabLst/>
              <a:defRPr/>
            </a:pPr>
            <a:r>
              <a:rPr kumimoji="0" lang="en-US" sz="2000" b="0" i="0" u="none" strike="noStrike" cap="none" spc="0" normalizeH="0" baseline="0" noProof="0" dirty="0">
                <a:ln>
                  <a:noFill/>
                </a:ln>
                <a:effectLst/>
                <a:uLnTx/>
                <a:uFillTx/>
              </a:rPr>
              <a:t>It’s been 18 months since Rob’s last clinic </a:t>
            </a:r>
            <a:r>
              <a:rPr lang="en-US" sz="2000" dirty="0"/>
              <a:t>visit.  Rob, a veteran, has a history of depressive episodes post-discharge, and has received treatment with medications and therapy a couple of times in the last 5 years.</a:t>
            </a:r>
          </a:p>
          <a:p>
            <a:pPr marL="0" marR="0" lvl="0" indent="0" fontAlgn="auto">
              <a:lnSpc>
                <a:spcPct val="120000"/>
              </a:lnSpc>
              <a:spcBef>
                <a:spcPts val="0"/>
              </a:spcBef>
              <a:spcAft>
                <a:spcPts val="0"/>
              </a:spcAft>
              <a:buClrTx/>
              <a:buSzTx/>
              <a:buNone/>
              <a:tabLst/>
              <a:defRPr/>
            </a:pPr>
            <a:endParaRPr lang="en-US" sz="700" dirty="0"/>
          </a:p>
          <a:p>
            <a:pPr marL="0" marR="0" lvl="0" indent="0" fontAlgn="auto">
              <a:lnSpc>
                <a:spcPct val="120000"/>
              </a:lnSpc>
              <a:spcBef>
                <a:spcPts val="0"/>
              </a:spcBef>
              <a:spcAft>
                <a:spcPts val="0"/>
              </a:spcAft>
              <a:buClrTx/>
              <a:buSzTx/>
              <a:buNone/>
              <a:tabLst/>
              <a:defRPr/>
            </a:pPr>
            <a:r>
              <a:rPr lang="en-US" sz="2000" dirty="0"/>
              <a:t>The population health manager obtains the Disease </a:t>
            </a:r>
            <a:r>
              <a:rPr lang="en-US" sz="2000" b="1" dirty="0">
                <a:solidFill>
                  <a:schemeClr val="accent1">
                    <a:lumMod val="50000"/>
                  </a:schemeClr>
                </a:solidFill>
              </a:rPr>
              <a:t>Registry Report </a:t>
            </a:r>
            <a:r>
              <a:rPr lang="en-US" sz="2000" dirty="0"/>
              <a:t>and notices Bob hasn’t had a PHQ in the last 12 months.  He is 6 months overdue.  </a:t>
            </a:r>
          </a:p>
          <a:p>
            <a:pPr marL="0" marR="0" lvl="0" indent="0" fontAlgn="auto">
              <a:lnSpc>
                <a:spcPct val="120000"/>
              </a:lnSpc>
              <a:spcBef>
                <a:spcPts val="0"/>
              </a:spcBef>
              <a:spcAft>
                <a:spcPts val="0"/>
              </a:spcAft>
              <a:buClrTx/>
              <a:buSzTx/>
              <a:buNone/>
              <a:tabLst/>
              <a:defRPr/>
            </a:pPr>
            <a:endParaRPr lang="en-US" sz="600" dirty="0"/>
          </a:p>
          <a:p>
            <a:pPr marL="0" marR="0" lvl="0" indent="0" fontAlgn="auto">
              <a:lnSpc>
                <a:spcPct val="120000"/>
              </a:lnSpc>
              <a:spcBef>
                <a:spcPts val="0"/>
              </a:spcBef>
              <a:spcAft>
                <a:spcPts val="0"/>
              </a:spcAft>
              <a:buClrTx/>
              <a:buSzTx/>
              <a:buNone/>
              <a:tabLst/>
              <a:defRPr/>
            </a:pPr>
            <a:r>
              <a:rPr lang="en-US" sz="2000" dirty="0"/>
              <a:t>All patients have an annual screening and when a diagnosis of depression is identified, the date of completion and the score is entered into the registry in this clinic.  </a:t>
            </a:r>
          </a:p>
          <a:p>
            <a:pPr marL="0" marR="0" lvl="0" indent="0" fontAlgn="auto">
              <a:lnSpc>
                <a:spcPct val="120000"/>
              </a:lnSpc>
              <a:spcBef>
                <a:spcPts val="0"/>
              </a:spcBef>
              <a:spcAft>
                <a:spcPts val="0"/>
              </a:spcAft>
              <a:buClrTx/>
              <a:buSzTx/>
              <a:buNone/>
              <a:tabLst/>
              <a:defRPr/>
            </a:pPr>
            <a:endParaRPr lang="en-US" sz="700" dirty="0"/>
          </a:p>
          <a:p>
            <a:pPr marL="0" marR="0" lvl="0" indent="0" fontAlgn="auto">
              <a:lnSpc>
                <a:spcPct val="120000"/>
              </a:lnSpc>
              <a:spcBef>
                <a:spcPts val="0"/>
              </a:spcBef>
              <a:spcAft>
                <a:spcPts val="0"/>
              </a:spcAft>
              <a:buClrTx/>
              <a:buSzTx/>
              <a:buNone/>
              <a:tabLst/>
              <a:defRPr/>
            </a:pPr>
            <a:r>
              <a:rPr lang="en-US" sz="2000" dirty="0"/>
              <a:t>All quality metric scores are reported out every quarter, this includes the score and date of the last PHQ.</a:t>
            </a:r>
          </a:p>
          <a:p>
            <a:pPr marL="22860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a:p>
            <a:pPr marL="0" marR="0" lvl="0" fontAlgn="auto">
              <a:spcBef>
                <a:spcPts val="1000"/>
              </a:spcBef>
              <a:spcAft>
                <a:spcPts val="0"/>
              </a:spcAft>
              <a:buClrTx/>
              <a:buSzTx/>
              <a:tabLst/>
              <a:defRPr/>
            </a:pPr>
            <a:endParaRPr kumimoji="0" lang="en-US" sz="1700" b="0" i="0" u="none" strike="noStrike" cap="none" spc="0" normalizeH="0" baseline="0" noProof="0" dirty="0">
              <a:ln>
                <a:noFill/>
              </a:ln>
              <a:effectLst/>
              <a:uLnTx/>
              <a:uFillTx/>
            </a:endParaRPr>
          </a:p>
        </p:txBody>
      </p:sp>
      <p:pic>
        <p:nvPicPr>
          <p:cNvPr id="4" name="Picture 3" descr="A picture containing person, window&#10;&#10;Description automatically generated">
            <a:extLst>
              <a:ext uri="{FF2B5EF4-FFF2-40B4-BE49-F238E27FC236}">
                <a16:creationId xmlns:a16="http://schemas.microsoft.com/office/drawing/2014/main" id="{7529D16C-7CA4-41A2-9451-E5236D86B77F}"/>
              </a:ext>
            </a:extLst>
          </p:cNvPr>
          <p:cNvPicPr>
            <a:picLocks/>
          </p:cNvPicPr>
          <p:nvPr/>
        </p:nvPicPr>
        <p:blipFill rotWithShape="1">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474" t="16747" r="19203"/>
          <a:stretch/>
        </p:blipFill>
        <p:spPr>
          <a:xfrm>
            <a:off x="3314" y="0"/>
            <a:ext cx="3200400" cy="6858000"/>
          </a:xfrm>
          <a:prstGeom prst="rect">
            <a:avLst/>
          </a:prstGeom>
          <a:effectLst/>
        </p:spPr>
      </p:pic>
      <p:sp>
        <p:nvSpPr>
          <p:cNvPr id="2" name="TextBox 1">
            <a:extLst>
              <a:ext uri="{FF2B5EF4-FFF2-40B4-BE49-F238E27FC236}">
                <a16:creationId xmlns:a16="http://schemas.microsoft.com/office/drawing/2014/main" id="{96C33CDC-9E14-41BF-93C1-F254C6E6BAD1}"/>
              </a:ext>
            </a:extLst>
          </p:cNvPr>
          <p:cNvSpPr txBox="1"/>
          <p:nvPr/>
        </p:nvSpPr>
        <p:spPr>
          <a:xfrm>
            <a:off x="278296" y="427383"/>
            <a:ext cx="2753139" cy="3642023"/>
          </a:xfrm>
          <a:prstGeom prst="rect">
            <a:avLst/>
          </a:prstGeom>
          <a:noFill/>
        </p:spPr>
        <p:txBody>
          <a:bodyPr wrap="square" rtlCol="0">
            <a:spAutoFit/>
          </a:bodyPr>
          <a:lstStyle/>
          <a:p>
            <a:pPr marL="0" marR="0" lvl="0" indent="0" fontAlgn="auto">
              <a:spcBef>
                <a:spcPts val="1000"/>
              </a:spcBef>
              <a:spcAft>
                <a:spcPts val="0"/>
              </a:spcAft>
              <a:buClrTx/>
              <a:buSzTx/>
              <a:buNone/>
              <a:tabLst/>
              <a:defRPr/>
            </a:pPr>
            <a:r>
              <a:rPr lang="en-US" b="1" dirty="0">
                <a:solidFill>
                  <a:schemeClr val="accent1">
                    <a:lumMod val="50000"/>
                  </a:schemeClr>
                </a:solidFill>
              </a:rPr>
              <a:t>Disease Registry:  </a:t>
            </a:r>
            <a:r>
              <a:rPr lang="en-US" b="0" i="0" dirty="0">
                <a:solidFill>
                  <a:srgbClr val="000000"/>
                </a:solidFill>
                <a:effectLst/>
              </a:rPr>
              <a:t> </a:t>
            </a:r>
          </a:p>
          <a:p>
            <a:pPr marL="0" marR="0" lvl="0" indent="0" fontAlgn="auto">
              <a:spcBef>
                <a:spcPts val="1000"/>
              </a:spcBef>
              <a:spcAft>
                <a:spcPts val="0"/>
              </a:spcAft>
              <a:buClrTx/>
              <a:buSzTx/>
              <a:buNone/>
              <a:tabLst/>
              <a:defRPr/>
            </a:pPr>
            <a:r>
              <a:rPr lang="en-US" sz="1600" b="0" i="0" dirty="0">
                <a:solidFill>
                  <a:srgbClr val="000000"/>
                </a:solidFill>
                <a:effectLst/>
              </a:rPr>
              <a:t>“In brief, a patient registry is a collection—for one or more purposes—of standardized information about a group of patients who share a condition or experience. The use of “patient” in patient registries is often used to distinguish the focus of the data set on health information”</a:t>
            </a:r>
            <a:endParaRPr lang="en-US" sz="1600" b="1" dirty="0">
              <a:solidFill>
                <a:schemeClr val="accent1">
                  <a:lumMod val="50000"/>
                </a:schemeClr>
              </a:solidFill>
            </a:endParaRPr>
          </a:p>
          <a:p>
            <a:pPr marL="0" marR="0" lvl="0" indent="0" fontAlgn="auto">
              <a:spcBef>
                <a:spcPts val="1000"/>
              </a:spcBef>
              <a:spcAft>
                <a:spcPts val="0"/>
              </a:spcAft>
              <a:buClrTx/>
              <a:buSzTx/>
              <a:buNone/>
              <a:tabLst/>
              <a:defRPr/>
            </a:pPr>
            <a:endParaRPr lang="en-US" b="1" dirty="0">
              <a:solidFill>
                <a:schemeClr val="accent1">
                  <a:lumMod val="50000"/>
                </a:schemeClr>
              </a:solidFill>
            </a:endParaRPr>
          </a:p>
          <a:p>
            <a:endParaRPr lang="en-US" dirty="0"/>
          </a:p>
        </p:txBody>
      </p:sp>
      <p:sp>
        <p:nvSpPr>
          <p:cNvPr id="7" name="Picture Placeholder 2">
            <a:extLst>
              <a:ext uri="{FF2B5EF4-FFF2-40B4-BE49-F238E27FC236}">
                <a16:creationId xmlns:a16="http://schemas.microsoft.com/office/drawing/2014/main" id="{BC6EA120-F21A-4840-B8E3-60E4564B96F4}"/>
              </a:ext>
            </a:extLst>
          </p:cNvPr>
          <p:cNvSpPr txBox="1">
            <a:spLocks/>
          </p:cNvSpPr>
          <p:nvPr/>
        </p:nvSpPr>
        <p:spPr>
          <a:xfrm>
            <a:off x="8741995" y="6162271"/>
            <a:ext cx="2834640" cy="238519"/>
          </a:xfrm>
          <a:prstGeom prst="rect">
            <a:avLst/>
          </a:prstGeom>
          <a:solidFill>
            <a:schemeClr val="bg1">
              <a:lumMod val="95000"/>
            </a:schemeClr>
          </a:solidFill>
        </p:spPr>
        <p:txBody>
          <a:bodyPr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1100" dirty="0"/>
              <a:t>https://www.ncbi.nlm.nih.gov/books/NBK164514</a:t>
            </a:r>
            <a:r>
              <a:rPr lang="en-US" dirty="0"/>
              <a:t>/</a:t>
            </a:r>
          </a:p>
        </p:txBody>
      </p:sp>
    </p:spTree>
    <p:extLst>
      <p:ext uri="{BB962C8B-B14F-4D97-AF65-F5344CB8AC3E}">
        <p14:creationId xmlns:p14="http://schemas.microsoft.com/office/powerpoint/2010/main" val="158248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Process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01174"/>
            <a:ext cx="10995784" cy="4277427"/>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population health registry that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tracks referrals and enrollment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patients with diagnosis of/or screened positive for depression/anxiety</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screened patients should be added to the registry</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Excellent tool for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case finding</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gathering tool</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Mandatory for BCBSM</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4DBF241D-9BDA-45E3-970B-BFBE4231701A}"/>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Disease Registry</a:t>
            </a:r>
          </a:p>
        </p:txBody>
      </p:sp>
    </p:spTree>
    <p:extLst>
      <p:ext uri="{BB962C8B-B14F-4D97-AF65-F5344CB8AC3E}">
        <p14:creationId xmlns:p14="http://schemas.microsoft.com/office/powerpoint/2010/main" val="368500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2BDEC-18DA-490B-A807-F4AD651FFF36}"/>
              </a:ext>
            </a:extLst>
          </p:cNvPr>
          <p:cNvSpPr>
            <a:spLocks noGrp="1"/>
          </p:cNvSpPr>
          <p:nvPr>
            <p:ph type="body" sz="quarter" idx="14"/>
          </p:nvPr>
        </p:nvSpPr>
        <p:spPr/>
        <p:txBody>
          <a:bodyPr>
            <a:normAutofit/>
          </a:bodyPr>
          <a:lstStyle/>
          <a:p>
            <a:pPr marL="457200" indent="-457200" algn="l">
              <a:lnSpc>
                <a:spcPct val="100000"/>
              </a:lnSpc>
              <a:spcBef>
                <a:spcPts val="600"/>
              </a:spcBef>
              <a:buFont typeface="+mj-lt"/>
              <a:buAutoNum type="arabicPeriod"/>
            </a:pPr>
            <a:r>
              <a:rPr lang="en-US" sz="2400" b="1" i="0" dirty="0">
                <a:solidFill>
                  <a:srgbClr val="4A5568"/>
                </a:solidFill>
                <a:effectLst/>
                <a:latin typeface="+mn-lt"/>
              </a:rPr>
              <a:t>Determine or identify a standard.</a:t>
            </a:r>
            <a:br>
              <a:rPr lang="en-US" sz="2400" b="0" i="0" dirty="0">
                <a:solidFill>
                  <a:srgbClr val="4A5568"/>
                </a:solidFill>
                <a:effectLst/>
                <a:latin typeface="+mn-lt"/>
              </a:rPr>
            </a:br>
            <a:r>
              <a:rPr lang="en-US" sz="2200" b="0" i="0" dirty="0">
                <a:solidFill>
                  <a:srgbClr val="4A5568"/>
                </a:solidFill>
                <a:effectLst/>
                <a:latin typeface="+mn-lt"/>
              </a:rPr>
              <a:t>Identifying areas where best practices are either non-existent or inadequate. </a:t>
            </a:r>
          </a:p>
          <a:p>
            <a:pPr marL="457200" indent="-457200" algn="l">
              <a:lnSpc>
                <a:spcPct val="100000"/>
              </a:lnSpc>
              <a:spcBef>
                <a:spcPts val="600"/>
              </a:spcBef>
              <a:buFont typeface="+mj-lt"/>
              <a:buAutoNum type="arabicPeriod"/>
            </a:pPr>
            <a:r>
              <a:rPr lang="en-US" sz="2400" b="1" i="0" dirty="0">
                <a:solidFill>
                  <a:srgbClr val="4A5568"/>
                </a:solidFill>
                <a:effectLst/>
                <a:latin typeface="+mn-lt"/>
              </a:rPr>
              <a:t>Establish consensus around the proposed standard.</a:t>
            </a:r>
            <a:br>
              <a:rPr lang="en-US" sz="2400" b="0" i="0" dirty="0">
                <a:solidFill>
                  <a:srgbClr val="4A5568"/>
                </a:solidFill>
                <a:effectLst/>
                <a:latin typeface="+mn-lt"/>
              </a:rPr>
            </a:br>
            <a:r>
              <a:rPr lang="en-US" sz="2200" b="0" i="0" dirty="0">
                <a:solidFill>
                  <a:srgbClr val="4A5568"/>
                </a:solidFill>
                <a:effectLst/>
                <a:latin typeface="+mn-lt"/>
              </a:rPr>
              <a:t>Once you’ve defined the standard, communicate that information to the rest of the team. The goal is to ensure that everyone understands what that standard is and how it stands to improve processes. Additionally, everyone needs to commit to following the standard.</a:t>
            </a:r>
          </a:p>
          <a:p>
            <a:pPr marL="457200" indent="-457200" algn="l">
              <a:lnSpc>
                <a:spcPct val="100000"/>
              </a:lnSpc>
              <a:spcBef>
                <a:spcPts val="600"/>
              </a:spcBef>
              <a:buFont typeface="+mj-lt"/>
              <a:buAutoNum type="arabicPeriod"/>
            </a:pPr>
            <a:r>
              <a:rPr lang="en-US" sz="2400" b="1" i="0" dirty="0">
                <a:solidFill>
                  <a:srgbClr val="4A5568"/>
                </a:solidFill>
                <a:effectLst/>
                <a:latin typeface="+mn-lt"/>
              </a:rPr>
              <a:t>Confirm that the standard is reasonable and easy to follow.</a:t>
            </a:r>
            <a:br>
              <a:rPr lang="en-US" sz="2400" b="0" i="0" dirty="0">
                <a:solidFill>
                  <a:srgbClr val="4A5568"/>
                </a:solidFill>
                <a:effectLst/>
                <a:latin typeface="+mn-lt"/>
              </a:rPr>
            </a:br>
            <a:r>
              <a:rPr lang="en-US" sz="2200" b="0" i="0" dirty="0">
                <a:solidFill>
                  <a:srgbClr val="4A5568"/>
                </a:solidFill>
                <a:effectLst/>
                <a:latin typeface="+mn-lt"/>
              </a:rPr>
              <a:t>Evaluate the proposed standard to determine whether it’s reasonable, fair, and can be followed. For example, you may need to make improvements to the standard to clarify what’s expected at each step or to streamline a specific task.</a:t>
            </a:r>
          </a:p>
          <a:p>
            <a:pPr algn="l"/>
            <a:endParaRPr lang="en-US" b="0" i="0" dirty="0">
              <a:solidFill>
                <a:srgbClr val="4A5568"/>
              </a:solidFill>
              <a:effectLst/>
              <a:latin typeface="Source Sans Pro" panose="020B0503030403020204" pitchFamily="34" charset="0"/>
            </a:endParaRPr>
          </a:p>
          <a:p>
            <a:pPr marL="0" indent="0">
              <a:buNone/>
            </a:pPr>
            <a:endParaRPr lang="en-US" dirty="0"/>
          </a:p>
        </p:txBody>
      </p:sp>
      <p:sp>
        <p:nvSpPr>
          <p:cNvPr id="3" name="Title 2">
            <a:extLst>
              <a:ext uri="{FF2B5EF4-FFF2-40B4-BE49-F238E27FC236}">
                <a16:creationId xmlns:a16="http://schemas.microsoft.com/office/drawing/2014/main" id="{471C870F-C197-4701-B527-425719F3A46A}"/>
              </a:ext>
            </a:extLst>
          </p:cNvPr>
          <p:cNvSpPr>
            <a:spLocks noGrp="1"/>
          </p:cNvSpPr>
          <p:nvPr>
            <p:ph type="title"/>
          </p:nvPr>
        </p:nvSpPr>
        <p:spPr>
          <a:xfrm>
            <a:off x="611777" y="365128"/>
            <a:ext cx="10742023" cy="568323"/>
          </a:xfrm>
        </p:spPr>
        <p:txBody>
          <a:bodyPr>
            <a:normAutofit fontScale="90000"/>
          </a:bodyPr>
          <a:lstStyle/>
          <a:p>
            <a:r>
              <a:rPr lang="en-US" dirty="0"/>
              <a:t>The Process of CoCM</a:t>
            </a:r>
          </a:p>
        </p:txBody>
      </p:sp>
      <p:sp>
        <p:nvSpPr>
          <p:cNvPr id="4" name="Text Placeholder 2">
            <a:extLst>
              <a:ext uri="{FF2B5EF4-FFF2-40B4-BE49-F238E27FC236}">
                <a16:creationId xmlns:a16="http://schemas.microsoft.com/office/drawing/2014/main" id="{59943146-A692-43E0-9CD1-279360FA333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Building CoCM into Standard Work</a:t>
            </a:r>
          </a:p>
        </p:txBody>
      </p:sp>
      <p:sp>
        <p:nvSpPr>
          <p:cNvPr id="5" name="Picture Placeholder 2">
            <a:extLst>
              <a:ext uri="{FF2B5EF4-FFF2-40B4-BE49-F238E27FC236}">
                <a16:creationId xmlns:a16="http://schemas.microsoft.com/office/drawing/2014/main" id="{62AEC341-FADA-4FD0-A795-9D7414E34A6C}"/>
              </a:ext>
            </a:extLst>
          </p:cNvPr>
          <p:cNvSpPr txBox="1">
            <a:spLocks noChangeAspect="1"/>
          </p:cNvSpPr>
          <p:nvPr/>
        </p:nvSpPr>
        <p:spPr>
          <a:xfrm>
            <a:off x="611778" y="6183105"/>
            <a:ext cx="10968445" cy="272418"/>
          </a:xfrm>
          <a:prstGeom prst="rect">
            <a:avLst/>
          </a:prstGeom>
          <a:solidFill>
            <a:schemeClr val="bg1">
              <a:lumMod val="95000"/>
            </a:schemeClr>
          </a:solidFill>
        </p:spPr>
        <p:txBody>
          <a:bodyPr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t>https://www.gembaacademy.com/resources/gemba-glossary/standard-work#:~:text=Standard%20Work%20is%20the%20practice,and%20the%20foundation%20for%20Kaizen.</a:t>
            </a:r>
          </a:p>
        </p:txBody>
      </p:sp>
    </p:spTree>
    <p:extLst>
      <p:ext uri="{BB962C8B-B14F-4D97-AF65-F5344CB8AC3E}">
        <p14:creationId xmlns:p14="http://schemas.microsoft.com/office/powerpoint/2010/main" val="261403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endParaRPr lang="en-US" sz="2000" b="1" dirty="0"/>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07253"/>
            <a:ext cx="10986671" cy="4277427"/>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Who will </a:t>
            </a: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provide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screening tool?  Who will </a:t>
            </a: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document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results?</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will </a:t>
            </a: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referrals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the BHCM be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communicated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your workflow?</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Building CoCM into current workflows, resources, channels of communication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ocumentation and Tracking</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Document and report on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how many patients referred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how many accepted/declined</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those who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declined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was the reason? (SCR tool standard measurement)</a:t>
            </a:r>
          </a:p>
        </p:txBody>
      </p:sp>
      <p:sp>
        <p:nvSpPr>
          <p:cNvPr id="5" name="Text Placeholder 2">
            <a:extLst>
              <a:ext uri="{FF2B5EF4-FFF2-40B4-BE49-F238E27FC236}">
                <a16:creationId xmlns:a16="http://schemas.microsoft.com/office/drawing/2014/main" id="{EC654E4A-E6A4-46A5-877A-2DC2B431ED08}"/>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Standard Work - Application to CoCM</a:t>
            </a:r>
          </a:p>
        </p:txBody>
      </p:sp>
    </p:spTree>
    <p:extLst>
      <p:ext uri="{BB962C8B-B14F-4D97-AF65-F5344CB8AC3E}">
        <p14:creationId xmlns:p14="http://schemas.microsoft.com/office/powerpoint/2010/main" val="420774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endParaRPr lang="en-US" sz="2000" b="1" dirty="0"/>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593552" y="1341289"/>
            <a:ext cx="10986671" cy="3986763"/>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Patients with:</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Severe substance use disorders </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Active psychosis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Significant developmental disabilities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Personality disorders requiring long-term specialty care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lang="en-US" sz="2200" dirty="0">
                <a:solidFill>
                  <a:prstClr val="black"/>
                </a:solidFill>
                <a:latin typeface="Calibri" panose="020F0502020204030204"/>
              </a:rPr>
              <a:t>Cognitive deficits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Symptoms due to medical condition</a:t>
            </a:r>
          </a:p>
          <a:p>
            <a:pPr marL="0" marR="0" lvl="0" indent="0" algn="l" defTabSz="914400" rtl="0" eaLnBrk="1" fontAlgn="auto" latinLnBrk="0" hangingPunct="1">
              <a:lnSpc>
                <a:spcPct val="120000"/>
              </a:lnSpc>
              <a:spcBef>
                <a:spcPts val="0"/>
              </a:spcBef>
              <a:spcAft>
                <a:spcPts val="1200"/>
              </a:spcAft>
              <a:buClr>
                <a:srgbClr val="135D7A"/>
              </a:buClr>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**Currently receiving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Community Mental Health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lang="en-US" sz="2400" dirty="0">
                <a:solidFill>
                  <a:prstClr val="black"/>
                </a:solidFill>
                <a:latin typeface="Calibri" panose="020F0502020204030204"/>
              </a:rPr>
              <a:t>better served by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CMH-level services. </a:t>
            </a:r>
          </a:p>
          <a:p>
            <a:pPr marL="0" marR="0" lvl="0" indent="0" algn="l" defTabSz="914400" rtl="0" eaLnBrk="1" fontAlgn="auto" latinLnBrk="0" hangingPunct="1">
              <a:lnSpc>
                <a:spcPct val="120000"/>
              </a:lnSpc>
              <a:spcBef>
                <a:spcPts val="0"/>
              </a:spcBef>
              <a:spcAft>
                <a:spcPts val="1200"/>
              </a:spcAft>
              <a:buClr>
                <a:srgbClr val="135D7A"/>
              </a:buClr>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C322FB49-D237-4095-A8F7-572916A30A16}"/>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Managing Patients Benefiting from Higher Level of Care</a:t>
            </a:r>
          </a:p>
        </p:txBody>
      </p:sp>
      <p:pic>
        <p:nvPicPr>
          <p:cNvPr id="6" name="Picture 2" descr="medical team brainstorming - medical considerations stock pictures, royalty-free photos &amp; images">
            <a:extLst>
              <a:ext uri="{FF2B5EF4-FFF2-40B4-BE49-F238E27FC236}">
                <a16:creationId xmlns:a16="http://schemas.microsoft.com/office/drawing/2014/main" id="{14A1DE08-E6F8-133E-11F7-07B37534ACF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311" y="1529948"/>
            <a:ext cx="4114800" cy="2743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3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me alone due to covid-19, woman becomes worried and depressed - senior black woman looking out  a window stock pictures, royalty-free photos &amp; images">
            <a:extLst>
              <a:ext uri="{FF2B5EF4-FFF2-40B4-BE49-F238E27FC236}">
                <a16:creationId xmlns:a16="http://schemas.microsoft.com/office/drawing/2014/main" id="{77A4629C-C059-43DE-801D-DCC8742CB517}"/>
              </a:ext>
            </a:extLst>
          </p:cNvPr>
          <p:cNvPicPr>
            <a:picLocks noChangeArrowheads="1"/>
          </p:cNvPicPr>
          <p:nvPr/>
        </p:nvPicPr>
        <p:blipFill rotWithShape="1">
          <a:blip r:embed="rId3">
            <a:alphaModFix amt="70000"/>
            <a:extLst>
              <a:ext uri="{28A0092B-C50C-407E-A947-70E740481C1C}">
                <a14:useLocalDpi xmlns:a14="http://schemas.microsoft.com/office/drawing/2010/main" val="0"/>
              </a:ext>
            </a:extLst>
          </a:blip>
          <a:srcRect l="42648" r="25840"/>
          <a:stretch/>
        </p:blipFill>
        <p:spPr bwMode="auto">
          <a:xfrm>
            <a:off x="0" y="0"/>
            <a:ext cx="320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D57747F3-022E-4443-8531-9BD5889F7DA4}"/>
              </a:ext>
            </a:extLst>
          </p:cNvPr>
          <p:cNvSpPr>
            <a:spLocks noGrp="1"/>
          </p:cNvSpPr>
          <p:nvPr>
            <p:ph type="body" idx="1"/>
          </p:nvPr>
        </p:nvSpPr>
        <p:spPr>
          <a:xfrm>
            <a:off x="3331733" y="1999267"/>
            <a:ext cx="8316928" cy="4620194"/>
          </a:xfrm>
        </p:spPr>
        <p:txBody>
          <a:bodyPr>
            <a:normAutofit fontScale="70000" lnSpcReduction="20000"/>
          </a:bodyPr>
          <a:lstStyle/>
          <a:p>
            <a:pPr>
              <a:lnSpc>
                <a:spcPct val="110000"/>
              </a:lnSpc>
            </a:pPr>
            <a:r>
              <a:rPr lang="en-US" sz="2800" dirty="0">
                <a:solidFill>
                  <a:schemeClr val="tx1"/>
                </a:solidFill>
              </a:rPr>
              <a:t>Ginny is enrolled into CoCM and is in today after starting new medications for depression.  </a:t>
            </a:r>
          </a:p>
          <a:p>
            <a:pPr>
              <a:lnSpc>
                <a:spcPct val="110000"/>
              </a:lnSpc>
            </a:pPr>
            <a:r>
              <a:rPr lang="en-US" sz="2800" dirty="0">
                <a:solidFill>
                  <a:schemeClr val="tx1"/>
                </a:solidFill>
              </a:rPr>
              <a:t>The MA notes in the medical record the BHCM’er completed a PHQ-9 (3 weeks ago).  As it’s been over 2 weeks since a screening was done, the MA has Ginny complete a paper PHQ-9 today.  </a:t>
            </a:r>
          </a:p>
          <a:p>
            <a:pPr>
              <a:lnSpc>
                <a:spcPct val="110000"/>
              </a:lnSpc>
            </a:pPr>
            <a:r>
              <a:rPr lang="en-US" sz="2800" dirty="0">
                <a:solidFill>
                  <a:schemeClr val="tx1"/>
                </a:solidFill>
              </a:rPr>
              <a:t>Ginny:  I just did this with Chris a couple of weeks ago.  Do I really need to do this again?</a:t>
            </a:r>
          </a:p>
          <a:p>
            <a:pPr>
              <a:lnSpc>
                <a:spcPct val="110000"/>
              </a:lnSpc>
            </a:pPr>
            <a:r>
              <a:rPr lang="en-US" sz="2800" dirty="0">
                <a:solidFill>
                  <a:schemeClr val="tx1"/>
                </a:solidFill>
              </a:rPr>
              <a:t>MA:  Your provider wants to know more about your overall health so that we can properly gauge if the treatment is working the way it should.   Just like we do with your blood pressure.</a:t>
            </a:r>
          </a:p>
          <a:p>
            <a:r>
              <a:rPr lang="en-US" sz="2800" dirty="0">
                <a:solidFill>
                  <a:schemeClr val="tx1"/>
                </a:solidFill>
              </a:rPr>
              <a:t>Ginny completes the screening form and hands it to the MA.</a:t>
            </a:r>
          </a:p>
          <a:p>
            <a:pPr>
              <a:lnSpc>
                <a:spcPct val="110000"/>
              </a:lnSpc>
            </a:pPr>
            <a:r>
              <a:rPr lang="en-US" sz="2800" dirty="0">
                <a:solidFill>
                  <a:schemeClr val="tx1"/>
                </a:solidFill>
              </a:rPr>
              <a:t>The MA sees Ginny marked question 9, “Thoughts that you would be better off dead or of hurting yourself in some way?       □Several Days </a:t>
            </a:r>
          </a:p>
          <a:p>
            <a:r>
              <a:rPr lang="en-US" sz="2800" dirty="0">
                <a:solidFill>
                  <a:schemeClr val="tx1"/>
                </a:solidFill>
              </a:rPr>
              <a:t>The MA alerts the provider and stays with the patient.</a:t>
            </a:r>
          </a:p>
          <a:p>
            <a:endParaRPr lang="en-US" dirty="0">
              <a:solidFill>
                <a:schemeClr val="tx1"/>
              </a:solidFill>
            </a:endParaRPr>
          </a:p>
        </p:txBody>
      </p:sp>
      <p:pic>
        <p:nvPicPr>
          <p:cNvPr id="6" name="Graphic 5" descr="Badge Tick1 outline">
            <a:extLst>
              <a:ext uri="{FF2B5EF4-FFF2-40B4-BE49-F238E27FC236}">
                <a16:creationId xmlns:a16="http://schemas.microsoft.com/office/drawing/2014/main" id="{DE1DFAF9-B3EF-4191-8334-417497126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0440" y="5799841"/>
            <a:ext cx="433680" cy="457200"/>
          </a:xfrm>
          <a:prstGeom prst="rect">
            <a:avLst/>
          </a:prstGeom>
          <a:scene3d>
            <a:camera prst="orthographicFront"/>
            <a:lightRig rig="threePt" dir="t"/>
          </a:scene3d>
          <a:sp3d>
            <a:bevelT prst="relaxedInset"/>
          </a:sp3d>
        </p:spPr>
      </p:pic>
      <p:sp>
        <p:nvSpPr>
          <p:cNvPr id="10" name="TextBox 9">
            <a:extLst>
              <a:ext uri="{FF2B5EF4-FFF2-40B4-BE49-F238E27FC236}">
                <a16:creationId xmlns:a16="http://schemas.microsoft.com/office/drawing/2014/main" id="{1416E140-EC22-4635-8D5A-D37D63DFF43D}"/>
              </a:ext>
            </a:extLst>
          </p:cNvPr>
          <p:cNvSpPr txBox="1"/>
          <p:nvPr/>
        </p:nvSpPr>
        <p:spPr>
          <a:xfrm>
            <a:off x="3331733" y="551264"/>
            <a:ext cx="8247354" cy="167660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3600" dirty="0">
                <a:solidFill>
                  <a:srgbClr val="135D7A"/>
                </a:solidFill>
                <a:latin typeface="Railway" panose="02000506040000020004" pitchFamily="50" charset="0"/>
                <a:ea typeface="+mj-ea"/>
                <a:cs typeface="+mj-cs"/>
              </a:rPr>
              <a:t>Acute Safety Concern Patient</a:t>
            </a:r>
          </a:p>
          <a:p>
            <a:pPr marL="0" marR="0" lvl="0" indent="0" algn="ctr" fontAlgn="auto">
              <a:lnSpc>
                <a:spcPct val="90000"/>
              </a:lnSpc>
              <a:spcBef>
                <a:spcPct val="0"/>
              </a:spcBef>
              <a:spcAft>
                <a:spcPts val="600"/>
              </a:spcAft>
              <a:buClrTx/>
              <a:buSzTx/>
              <a:tabLst/>
              <a:defRPr/>
            </a:pPr>
            <a:r>
              <a:rPr lang="en-US" sz="3600" dirty="0">
                <a:solidFill>
                  <a:srgbClr val="135D7A"/>
                </a:solidFill>
                <a:latin typeface="Railway" panose="02000506040000020004" pitchFamily="50" charset="0"/>
                <a:ea typeface="+mj-ea"/>
                <a:cs typeface="+mj-cs"/>
              </a:rPr>
              <a:t>Ginny Bell</a:t>
            </a:r>
            <a:endParaRPr kumimoji="0" lang="en-US" sz="3600" b="0" i="0" u="none" strike="noStrike" cap="none" spc="0" normalizeH="0" baseline="0" noProof="0" dirty="0">
              <a:ln>
                <a:noFill/>
              </a:ln>
              <a:solidFill>
                <a:srgbClr val="135D7A"/>
              </a:solidFill>
              <a:effectLst/>
              <a:uLnTx/>
              <a:uFillTx/>
              <a:latin typeface="Railway" panose="02000506040000020004" pitchFamily="50" charset="0"/>
              <a:ea typeface="+mj-ea"/>
              <a:cs typeface="+mj-cs"/>
            </a:endParaRPr>
          </a:p>
        </p:txBody>
      </p:sp>
    </p:spTree>
    <p:extLst>
      <p:ext uri="{BB962C8B-B14F-4D97-AF65-F5344CB8AC3E}">
        <p14:creationId xmlns:p14="http://schemas.microsoft.com/office/powerpoint/2010/main" val="370206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esperate man sitting in the tunnel - depression stock pictures, royalty-free photos &amp; images">
            <a:extLst>
              <a:ext uri="{FF2B5EF4-FFF2-40B4-BE49-F238E27FC236}">
                <a16:creationId xmlns:a16="http://schemas.microsoft.com/office/drawing/2014/main" id="{B0C2D5F9-3AAA-45C0-8283-CA0475922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E21EB85-8367-4241-9F5F-50F49330A6FD}"/>
              </a:ext>
            </a:extLst>
          </p:cNvPr>
          <p:cNvSpPr>
            <a:spLocks noGrp="1"/>
          </p:cNvSpPr>
          <p:nvPr>
            <p:ph type="title"/>
          </p:nvPr>
        </p:nvSpPr>
        <p:spPr>
          <a:xfrm>
            <a:off x="7752380" y="850201"/>
            <a:ext cx="3822189" cy="1899912"/>
          </a:xfrm>
        </p:spPr>
        <p:txBody>
          <a:bodyPr vert="horz" lIns="91440" tIns="45720" rIns="91440" bIns="45720" rtlCol="0" anchor="ctr">
            <a:normAutofit/>
          </a:bodyPr>
          <a:lstStyle/>
          <a:p>
            <a:r>
              <a:rPr lang="en-US" sz="4000" dirty="0"/>
              <a:t>Suicidality - Poll</a:t>
            </a:r>
          </a:p>
        </p:txBody>
      </p:sp>
      <p:sp>
        <p:nvSpPr>
          <p:cNvPr id="2" name="Text Placeholder 1">
            <a:extLst>
              <a:ext uri="{FF2B5EF4-FFF2-40B4-BE49-F238E27FC236}">
                <a16:creationId xmlns:a16="http://schemas.microsoft.com/office/drawing/2014/main" id="{274E64D0-6B60-42A0-9CEA-05559AC4B9C2}"/>
              </a:ext>
            </a:extLst>
          </p:cNvPr>
          <p:cNvSpPr>
            <a:spLocks noGrp="1"/>
          </p:cNvSpPr>
          <p:nvPr>
            <p:ph type="body" sz="quarter" idx="14"/>
          </p:nvPr>
        </p:nvSpPr>
        <p:spPr>
          <a:xfrm>
            <a:off x="8164593" y="2424064"/>
            <a:ext cx="3822189" cy="3742762"/>
          </a:xfrm>
        </p:spPr>
        <p:txBody>
          <a:bodyPr vert="horz" lIns="91440" tIns="45720" rIns="91440" bIns="45720" rtlCol="0">
            <a:normAutofit/>
          </a:bodyPr>
          <a:lstStyle/>
          <a:p>
            <a:pPr indent="-228600">
              <a:buFont typeface="Arial" panose="020B0604020202020204" pitchFamily="34" charset="0"/>
              <a:buChar char="•"/>
            </a:pPr>
            <a:r>
              <a:rPr lang="en-US" sz="4000" dirty="0">
                <a:latin typeface="+mn-lt"/>
              </a:rPr>
              <a:t>Screening</a:t>
            </a:r>
          </a:p>
          <a:p>
            <a:pPr indent="-228600">
              <a:buFont typeface="Arial" panose="020B0604020202020204" pitchFamily="34" charset="0"/>
              <a:buChar char="•"/>
            </a:pPr>
            <a:r>
              <a:rPr lang="en-US" sz="4000" dirty="0">
                <a:latin typeface="+mn-lt"/>
              </a:rPr>
              <a:t>Concerns</a:t>
            </a:r>
          </a:p>
          <a:p>
            <a:pPr indent="-228600">
              <a:buFont typeface="Arial" panose="020B0604020202020204" pitchFamily="34" charset="0"/>
              <a:buChar char="•"/>
            </a:pPr>
            <a:r>
              <a:rPr lang="en-US" sz="4000" dirty="0">
                <a:latin typeface="+mn-lt"/>
              </a:rPr>
              <a:t>Questions</a:t>
            </a:r>
          </a:p>
          <a:p>
            <a:pPr indent="-228600">
              <a:buFont typeface="Arial" panose="020B0604020202020204" pitchFamily="34" charset="0"/>
              <a:buChar char="•"/>
            </a:pPr>
            <a:r>
              <a:rPr lang="en-US" sz="4000" dirty="0">
                <a:latin typeface="+mn-lt"/>
              </a:rPr>
              <a:t>Comments</a:t>
            </a:r>
          </a:p>
        </p:txBody>
      </p:sp>
      <p:pic>
        <p:nvPicPr>
          <p:cNvPr id="9" name="Picture 8" descr="Logo, Michigan Collaborative Care Implementation Support Team">
            <a:extLst>
              <a:ext uri="{FF2B5EF4-FFF2-40B4-BE49-F238E27FC236}">
                <a16:creationId xmlns:a16="http://schemas.microsoft.com/office/drawing/2014/main" id="{C6020D9F-51E2-4E96-A308-096E3211E35E}"/>
              </a:ext>
            </a:extLst>
          </p:cNvPr>
          <p:cNvPicPr>
            <a:picLocks noChangeAspect="1"/>
          </p:cNvPicPr>
          <p:nvPr/>
        </p:nvPicPr>
        <p:blipFill rotWithShape="1">
          <a:blip r:embed="rId4">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0" name="Picture 9" descr="Logo, Mi-CCSI Center for Clinical Systems Improvement">
            <a:extLst>
              <a:ext uri="{FF2B5EF4-FFF2-40B4-BE49-F238E27FC236}">
                <a16:creationId xmlns:a16="http://schemas.microsoft.com/office/drawing/2014/main" id="{261FC2CE-6F4C-4234-8786-482D016C1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1" name="Date Placeholder 1">
            <a:extLst>
              <a:ext uri="{FF2B5EF4-FFF2-40B4-BE49-F238E27FC236}">
                <a16:creationId xmlns:a16="http://schemas.microsoft.com/office/drawing/2014/main" id="{EA14A4EB-9C4B-4FB4-BCC6-3B882AA5076F}"/>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2" name="Slide Number Placeholder 2">
            <a:extLst>
              <a:ext uri="{FF2B5EF4-FFF2-40B4-BE49-F238E27FC236}">
                <a16:creationId xmlns:a16="http://schemas.microsoft.com/office/drawing/2014/main" id="{586C02D8-9758-49A3-93D5-5640B9FC1B24}"/>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16</a:t>
            </a:fld>
            <a:endParaRPr lang="en-US" sz="1000" dirty="0">
              <a:solidFill>
                <a:srgbClr val="135D7A"/>
              </a:solidFill>
            </a:endParaRPr>
          </a:p>
        </p:txBody>
      </p:sp>
      <p:sp>
        <p:nvSpPr>
          <p:cNvPr id="13" name="Footer Placeholder 3">
            <a:extLst>
              <a:ext uri="{FF2B5EF4-FFF2-40B4-BE49-F238E27FC236}">
                <a16:creationId xmlns:a16="http://schemas.microsoft.com/office/drawing/2014/main" id="{C605CF9F-0F40-4FDC-88B0-B5F37E544CA5}"/>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208292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818860"/>
            <a:ext cx="10986671" cy="4146541"/>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800" b="1" i="0" u="none" strike="noStrike" kern="1200" cap="none" spc="0" normalizeH="0" baseline="0" noProof="0" dirty="0">
                <a:ln>
                  <a:noFill/>
                </a:ln>
                <a:solidFill>
                  <a:srgbClr val="002E63"/>
                </a:solidFill>
                <a:effectLst/>
                <a:uLnTx/>
                <a:uFillTx/>
                <a:latin typeface="Calibri" panose="020F0502020204030204"/>
                <a:ea typeface="+mn-ea"/>
                <a:cs typeface="+mn-cs"/>
              </a:rPr>
              <a:t>Suicidal Ideation Is A Common Symptom Of Depression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Important to know when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immediate intervention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needed</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PHQ-9, Question 9: Thoughts that you would be better off dead or of hurting yourself in some way</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workflow for suicidal ideation should be built into any Collaborative Care model as well as a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policy that all practice staff are familiar with</a:t>
            </a:r>
          </a:p>
        </p:txBody>
      </p:sp>
      <p:sp>
        <p:nvSpPr>
          <p:cNvPr id="5" name="Text Placeholder 2">
            <a:extLst>
              <a:ext uri="{FF2B5EF4-FFF2-40B4-BE49-F238E27FC236}">
                <a16:creationId xmlns:a16="http://schemas.microsoft.com/office/drawing/2014/main" id="{F908E17C-4D99-43D1-B540-C9A422E076A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Acute Safety Concerns: Suicidal Ideation</a:t>
            </a:r>
          </a:p>
        </p:txBody>
      </p:sp>
    </p:spTree>
    <p:extLst>
      <p:ext uri="{BB962C8B-B14F-4D97-AF65-F5344CB8AC3E}">
        <p14:creationId xmlns:p14="http://schemas.microsoft.com/office/powerpoint/2010/main" val="209335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E021D-9ADD-4024-8125-92E702148647}"/>
              </a:ext>
            </a:extLst>
          </p:cNvPr>
          <p:cNvSpPr>
            <a:spLocks noGrp="1"/>
          </p:cNvSpPr>
          <p:nvPr>
            <p:ph type="body" sz="quarter" idx="14"/>
          </p:nvPr>
        </p:nvSpPr>
        <p:spPr>
          <a:xfrm>
            <a:off x="611777" y="1604900"/>
            <a:ext cx="10986671" cy="4751450"/>
          </a:xfrm>
        </p:spPr>
        <p:txBody>
          <a:bodyPr>
            <a:normAutofit lnSpcReduction="10000"/>
          </a:bodyPr>
          <a:lstStyle/>
          <a:p>
            <a:pPr>
              <a:buFont typeface="Arial" panose="020B0604020202020204" pitchFamily="34" charset="0"/>
              <a:buChar char="•"/>
            </a:pPr>
            <a:r>
              <a:rPr lang="en-US" sz="2400" dirty="0"/>
              <a:t>Normalize the conversation (“thoughts of suicide are a common symptom of mental health disorders”)</a:t>
            </a:r>
          </a:p>
          <a:p>
            <a:pPr>
              <a:buFont typeface="Arial" panose="020B0604020202020204" pitchFamily="34" charset="0"/>
              <a:buChar char="•"/>
            </a:pPr>
            <a:r>
              <a:rPr lang="en-US" sz="2400" dirty="0"/>
              <a:t>Be direct </a:t>
            </a:r>
          </a:p>
          <a:p>
            <a:pPr>
              <a:buFont typeface="Arial" panose="020B0604020202020204" pitchFamily="34" charset="0"/>
              <a:buChar char="•"/>
            </a:pPr>
            <a:r>
              <a:rPr lang="en-US" sz="2400" b="1" dirty="0"/>
              <a:t>You won’t increase the risk of suicide by asking directly about it</a:t>
            </a:r>
            <a:r>
              <a:rPr lang="en-US" sz="2400" dirty="0"/>
              <a:t>. Use specific language, such as: </a:t>
            </a:r>
          </a:p>
          <a:p>
            <a:pPr lvl="1">
              <a:lnSpc>
                <a:spcPct val="100000"/>
              </a:lnSpc>
              <a:spcBef>
                <a:spcPts val="1200"/>
              </a:spcBef>
            </a:pPr>
            <a:r>
              <a:rPr lang="en-US" i="1" dirty="0"/>
              <a:t>“Are you feeling hopeless about the present or future?” </a:t>
            </a:r>
            <a:endParaRPr lang="en-US" dirty="0"/>
          </a:p>
          <a:p>
            <a:pPr lvl="1">
              <a:lnSpc>
                <a:spcPct val="100000"/>
              </a:lnSpc>
              <a:spcBef>
                <a:spcPts val="1200"/>
              </a:spcBef>
            </a:pPr>
            <a:r>
              <a:rPr lang="en-US" i="1" dirty="0"/>
              <a:t>“Thoughts of suicide, even very fleeting thoughts such as not wanting to wake up in the morning, are common in people with depression and anxiety. Is this something that you’ve experienced?” </a:t>
            </a:r>
            <a:endParaRPr lang="en-US" dirty="0"/>
          </a:p>
          <a:p>
            <a:pPr lvl="1">
              <a:lnSpc>
                <a:spcPct val="100000"/>
              </a:lnSpc>
              <a:spcBef>
                <a:spcPts val="1200"/>
              </a:spcBef>
            </a:pPr>
            <a:r>
              <a:rPr lang="en-US" i="1" dirty="0"/>
              <a:t>“Have you had thoughts of taking your life?” </a:t>
            </a:r>
            <a:endParaRPr lang="en-US" dirty="0"/>
          </a:p>
          <a:p>
            <a:pPr lvl="1">
              <a:lnSpc>
                <a:spcPct val="100000"/>
              </a:lnSpc>
              <a:spcBef>
                <a:spcPts val="1200"/>
              </a:spcBef>
            </a:pPr>
            <a:r>
              <a:rPr lang="en-US" i="1" dirty="0"/>
              <a:t>“Do you have a plan to take your life?”</a:t>
            </a:r>
            <a:endParaRPr lang="en-US" dirty="0"/>
          </a:p>
        </p:txBody>
      </p:sp>
      <p:sp>
        <p:nvSpPr>
          <p:cNvPr id="3" name="Title 2">
            <a:extLst>
              <a:ext uri="{FF2B5EF4-FFF2-40B4-BE49-F238E27FC236}">
                <a16:creationId xmlns:a16="http://schemas.microsoft.com/office/drawing/2014/main" id="{CA260BE0-5779-4085-A012-BF4556D1A6F5}"/>
              </a:ext>
            </a:extLst>
          </p:cNvPr>
          <p:cNvSpPr>
            <a:spLocks noGrp="1"/>
          </p:cNvSpPr>
          <p:nvPr>
            <p:ph type="title"/>
          </p:nvPr>
        </p:nvSpPr>
        <p:spPr>
          <a:xfrm>
            <a:off x="611777" y="365128"/>
            <a:ext cx="10742023" cy="568323"/>
          </a:xfrm>
        </p:spPr>
        <p:txBody>
          <a:bodyPr>
            <a:normAutofit fontScale="90000"/>
          </a:bodyPr>
          <a:lstStyle/>
          <a:p>
            <a:r>
              <a:rPr lang="en-US" dirty="0"/>
              <a:t>The Process of CoCM</a:t>
            </a:r>
          </a:p>
        </p:txBody>
      </p:sp>
      <p:sp>
        <p:nvSpPr>
          <p:cNvPr id="4" name="Slide Number Placeholder 3">
            <a:extLst>
              <a:ext uri="{FF2B5EF4-FFF2-40B4-BE49-F238E27FC236}">
                <a16:creationId xmlns:a16="http://schemas.microsoft.com/office/drawing/2014/main" id="{485C84B7-F9E4-40FF-B90C-8D72D5DE1C3D}"/>
              </a:ext>
            </a:extLst>
          </p:cNvPr>
          <p:cNvSpPr>
            <a:spLocks noGrp="1"/>
          </p:cNvSpPr>
          <p:nvPr>
            <p:ph type="sldNum" sz="quarter" idx="4294967295"/>
          </p:nvPr>
        </p:nvSpPr>
        <p:spPr>
          <a:xfrm>
            <a:off x="10659291" y="6356350"/>
            <a:ext cx="92093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FD7088-A482-4B9E-9A53-06305EE0ABFA}" type="slidenum">
              <a:rPr kumimoji="0" lang="en-US" sz="1000" b="0" i="0" u="none" strike="noStrike" kern="1200" cap="none" spc="0" normalizeH="0" baseline="0" noProof="0" smtClean="0">
                <a:ln>
                  <a:noFill/>
                </a:ln>
                <a:solidFill>
                  <a:srgbClr val="135D7A"/>
                </a:solidFill>
                <a:effectLst/>
                <a:uLnTx/>
                <a:uFillTx/>
                <a:latin typeface="Railway" panose="0200050604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135D7A"/>
              </a:solidFill>
              <a:effectLst/>
              <a:uLnTx/>
              <a:uFillTx/>
              <a:latin typeface="Railway" panose="02000506040000020004" pitchFamily="50" charset="0"/>
              <a:ea typeface="+mn-ea"/>
              <a:cs typeface="+mn-cs"/>
            </a:endParaRPr>
          </a:p>
        </p:txBody>
      </p:sp>
      <p:sp>
        <p:nvSpPr>
          <p:cNvPr id="5" name="TextBox 4">
            <a:extLst>
              <a:ext uri="{FF2B5EF4-FFF2-40B4-BE49-F238E27FC236}">
                <a16:creationId xmlns:a16="http://schemas.microsoft.com/office/drawing/2014/main" id="{234542EC-849F-4302-9DA4-38E339007845}"/>
              </a:ext>
            </a:extLst>
          </p:cNvPr>
          <p:cNvSpPr txBox="1"/>
          <p:nvPr/>
        </p:nvSpPr>
        <p:spPr>
          <a:xfrm>
            <a:off x="8204145" y="5841212"/>
            <a:ext cx="37133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35D7A"/>
                </a:solidFill>
                <a:effectLst/>
                <a:uLnTx/>
                <a:uFillTx/>
                <a:latin typeface="Calibri" panose="020F0502020204030204"/>
                <a:ea typeface="+mn-ea"/>
                <a:cs typeface="+mn-cs"/>
              </a:rPr>
              <a:t>***See Handout #13 Suicide Policy </a:t>
            </a:r>
          </a:p>
        </p:txBody>
      </p:sp>
      <p:sp>
        <p:nvSpPr>
          <p:cNvPr id="6" name="Text Placeholder 2">
            <a:extLst>
              <a:ext uri="{FF2B5EF4-FFF2-40B4-BE49-F238E27FC236}">
                <a16:creationId xmlns:a16="http://schemas.microsoft.com/office/drawing/2014/main" id="{6DC53F6B-565B-418F-BB9A-01697AB8E378}"/>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Strategies for Suicide Risk Assessment</a:t>
            </a:r>
          </a:p>
        </p:txBody>
      </p:sp>
    </p:spTree>
    <p:extLst>
      <p:ext uri="{BB962C8B-B14F-4D97-AF65-F5344CB8AC3E}">
        <p14:creationId xmlns:p14="http://schemas.microsoft.com/office/powerpoint/2010/main" val="351500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51862E-0055-4DAB-802C-0ED3D50C4B53}"/>
              </a:ext>
            </a:extLst>
          </p:cNvPr>
          <p:cNvSpPr/>
          <p:nvPr/>
        </p:nvSpPr>
        <p:spPr>
          <a:xfrm>
            <a:off x="0" y="8701"/>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62F3721F-0525-400F-8D60-58C5ADAA0194}"/>
              </a:ext>
            </a:extLst>
          </p:cNvPr>
          <p:cNvSpPr>
            <a:spLocks noGrp="1"/>
          </p:cNvSpPr>
          <p:nvPr>
            <p:ph type="title" idx="4294967295"/>
          </p:nvPr>
        </p:nvSpPr>
        <p:spPr>
          <a:xfrm>
            <a:off x="483449" y="839716"/>
            <a:ext cx="3419039" cy="1554480"/>
          </a:xfrm>
        </p:spPr>
        <p:txBody>
          <a:bodyPr anchor="ctr">
            <a:noAutofit/>
          </a:bodyPr>
          <a:lstStyle/>
          <a:p>
            <a:r>
              <a:rPr lang="en-US" sz="4000" b="1" dirty="0">
                <a:solidFill>
                  <a:srgbClr val="135D7A"/>
                </a:solidFill>
                <a:latin typeface="Horizon"/>
              </a:rPr>
              <a:t>Suicide </a:t>
            </a:r>
            <a:br>
              <a:rPr lang="en-US" sz="4000" b="1" dirty="0">
                <a:solidFill>
                  <a:srgbClr val="135D7A"/>
                </a:solidFill>
                <a:latin typeface="Horizon"/>
              </a:rPr>
            </a:br>
            <a:r>
              <a:rPr lang="en-US" sz="4000" b="1" dirty="0">
                <a:solidFill>
                  <a:srgbClr val="135D7A"/>
                </a:solidFill>
                <a:latin typeface="Horizon"/>
              </a:rPr>
              <a:t>Plan Key Components</a:t>
            </a:r>
          </a:p>
        </p:txBody>
      </p:sp>
      <p:sp>
        <p:nvSpPr>
          <p:cNvPr id="3" name="Content Placeholder 2">
            <a:extLst>
              <a:ext uri="{FF2B5EF4-FFF2-40B4-BE49-F238E27FC236}">
                <a16:creationId xmlns:a16="http://schemas.microsoft.com/office/drawing/2014/main" id="{7D89D2D7-C3D5-47E0-B675-B8C061A628F2}"/>
              </a:ext>
            </a:extLst>
          </p:cNvPr>
          <p:cNvSpPr>
            <a:spLocks noGrp="1"/>
          </p:cNvSpPr>
          <p:nvPr>
            <p:ph idx="1"/>
          </p:nvPr>
        </p:nvSpPr>
        <p:spPr>
          <a:xfrm>
            <a:off x="3902488" y="1375255"/>
            <a:ext cx="7806063" cy="5087421"/>
          </a:xfrm>
        </p:spPr>
        <p:txBody>
          <a:bodyPr anchor="ctr">
            <a:noAutofit/>
          </a:bodyPr>
          <a:lstStyle/>
          <a:p>
            <a:pPr marL="0" indent="0">
              <a:spcBef>
                <a:spcPts val="0"/>
              </a:spcBef>
              <a:spcAft>
                <a:spcPts val="1800"/>
              </a:spcAft>
              <a:buNone/>
            </a:pPr>
            <a:r>
              <a:rPr lang="en-US" sz="2400" b="1" dirty="0"/>
              <a:t>ALWAYS:</a:t>
            </a:r>
          </a:p>
          <a:p>
            <a:r>
              <a:rPr lang="en-US" sz="2400" dirty="0"/>
              <a:t>Remain with the patient (in person or on the phone)</a:t>
            </a:r>
          </a:p>
          <a:p>
            <a:r>
              <a:rPr lang="en-US" sz="2400" dirty="0"/>
              <a:t>Alert additional office staff for assistance</a:t>
            </a:r>
          </a:p>
          <a:p>
            <a:r>
              <a:rPr lang="en-US" sz="2400" dirty="0"/>
              <a:t>Assess immediate risk</a:t>
            </a:r>
          </a:p>
          <a:p>
            <a:pPr lvl="1"/>
            <a:r>
              <a:rPr lang="en-US" sz="2200" b="1" dirty="0"/>
              <a:t>INTENT</a:t>
            </a:r>
          </a:p>
          <a:p>
            <a:pPr lvl="2"/>
            <a:r>
              <a:rPr lang="en-US" sz="2200" dirty="0"/>
              <a:t>The patient is thinking about killing / hurting self</a:t>
            </a:r>
          </a:p>
          <a:p>
            <a:pPr lvl="1"/>
            <a:r>
              <a:rPr lang="en-US" sz="2200" b="1" dirty="0"/>
              <a:t>PLAN</a:t>
            </a:r>
          </a:p>
          <a:p>
            <a:pPr lvl="2"/>
            <a:r>
              <a:rPr lang="en-US" sz="2200" dirty="0"/>
              <a:t>The patient has thought about how to go about completing suicide</a:t>
            </a:r>
          </a:p>
          <a:p>
            <a:pPr lvl="1"/>
            <a:r>
              <a:rPr lang="en-US" sz="2200" b="1" dirty="0"/>
              <a:t>MEANS</a:t>
            </a:r>
          </a:p>
          <a:p>
            <a:pPr lvl="2"/>
            <a:r>
              <a:rPr lang="en-US" sz="2200" dirty="0"/>
              <a:t>The patient has acquired the means for suicide: guns, stash of pills, equipment, </a:t>
            </a:r>
            <a:r>
              <a:rPr lang="en-US" sz="2200" dirty="0" err="1"/>
              <a:t>etc</a:t>
            </a:r>
            <a:endParaRPr lang="en-US" sz="2200" dirty="0"/>
          </a:p>
          <a:p>
            <a:r>
              <a:rPr lang="en-US" sz="2400" dirty="0"/>
              <a:t>Have tools and a training plan to assist team members to assess risk</a:t>
            </a:r>
          </a:p>
          <a:p>
            <a:pPr lvl="3"/>
            <a:endParaRPr lang="en-US" sz="2000" dirty="0"/>
          </a:p>
          <a:p>
            <a:pPr lvl="3"/>
            <a:endParaRPr lang="en-US" dirty="0"/>
          </a:p>
          <a:p>
            <a:endParaRPr lang="en-US" sz="2000" dirty="0"/>
          </a:p>
        </p:txBody>
      </p:sp>
      <p:pic>
        <p:nvPicPr>
          <p:cNvPr id="16" name="Picture 2" descr="See the source image">
            <a:extLst>
              <a:ext uri="{FF2B5EF4-FFF2-40B4-BE49-F238E27FC236}">
                <a16:creationId xmlns:a16="http://schemas.microsoft.com/office/drawing/2014/main" id="{A0D87B63-0F79-4F15-B345-B0D472561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1" y="3211543"/>
            <a:ext cx="4456167" cy="33654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 Michigan Collaborative Care Implementation Support Team">
            <a:extLst>
              <a:ext uri="{FF2B5EF4-FFF2-40B4-BE49-F238E27FC236}">
                <a16:creationId xmlns:a16="http://schemas.microsoft.com/office/drawing/2014/main" id="{3AD48332-2498-4DC0-ACE6-459FF32A0EC4}"/>
              </a:ext>
            </a:extLst>
          </p:cNvPr>
          <p:cNvPicPr>
            <a:picLocks noChangeAspect="1"/>
          </p:cNvPicPr>
          <p:nvPr/>
        </p:nvPicPr>
        <p:blipFill rotWithShape="1">
          <a:blip r:embed="rId4">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9" name="Picture 18" descr="Logo, Mi-CCSI Center for Clinical Systems Improvement">
            <a:extLst>
              <a:ext uri="{FF2B5EF4-FFF2-40B4-BE49-F238E27FC236}">
                <a16:creationId xmlns:a16="http://schemas.microsoft.com/office/drawing/2014/main" id="{C3B25536-63CD-45F1-8CFE-A35C41D42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20" name="Date Placeholder 1">
            <a:extLst>
              <a:ext uri="{FF2B5EF4-FFF2-40B4-BE49-F238E27FC236}">
                <a16:creationId xmlns:a16="http://schemas.microsoft.com/office/drawing/2014/main" id="{AB335070-ABDE-403A-B97C-5ED82694C7F3}"/>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21" name="Slide Number Placeholder 2">
            <a:extLst>
              <a:ext uri="{FF2B5EF4-FFF2-40B4-BE49-F238E27FC236}">
                <a16:creationId xmlns:a16="http://schemas.microsoft.com/office/drawing/2014/main" id="{26EC749F-36A6-4FC6-8C24-97B5D6E0048A}"/>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19</a:t>
            </a:fld>
            <a:endParaRPr lang="en-US" sz="1000" dirty="0">
              <a:solidFill>
                <a:srgbClr val="135D7A"/>
              </a:solidFill>
            </a:endParaRPr>
          </a:p>
        </p:txBody>
      </p:sp>
      <p:sp>
        <p:nvSpPr>
          <p:cNvPr id="22" name="Footer Placeholder 3">
            <a:extLst>
              <a:ext uri="{FF2B5EF4-FFF2-40B4-BE49-F238E27FC236}">
                <a16:creationId xmlns:a16="http://schemas.microsoft.com/office/drawing/2014/main" id="{CC1D2BA8-1D5A-4F08-9B41-A2BAB48C9719}"/>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17218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1F947-7397-459D-B3DB-6A1456A674BE}"/>
              </a:ext>
            </a:extLst>
          </p:cNvPr>
          <p:cNvSpPr/>
          <p:nvPr/>
        </p:nvSpPr>
        <p:spPr>
          <a:xfrm>
            <a:off x="7124702" y="1609460"/>
            <a:ext cx="4464634" cy="3979359"/>
          </a:xfrm>
          <a:prstGeom prst="rect">
            <a:avLst/>
          </a:prstGeom>
          <a:solidFill>
            <a:srgbClr val="00909E">
              <a:alpha val="18824"/>
            </a:srgbClr>
          </a:solidFill>
          <a:ln w="53975">
            <a:solidFill>
              <a:srgbClr val="468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09460"/>
            <a:ext cx="5607637" cy="397935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Validated Outcome Measures: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PHQ-9 (Patient Health Questionnaire)—Depression screening</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GAD-7 (Generalized Anxiety Disorder)—Anxiety screening</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Improvement: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5-point reduction in score = Improvement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50% reduction in score = Response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Score less than 5 = Remission</a:t>
            </a:r>
          </a:p>
        </p:txBody>
      </p:sp>
      <p:sp>
        <p:nvSpPr>
          <p:cNvPr id="5" name="TextBox 4">
            <a:extLst>
              <a:ext uri="{FF2B5EF4-FFF2-40B4-BE49-F238E27FC236}">
                <a16:creationId xmlns:a16="http://schemas.microsoft.com/office/drawing/2014/main" id="{E64C8759-54F5-4DD7-9B5B-F3405B9F91A7}"/>
              </a:ext>
            </a:extLst>
          </p:cNvPr>
          <p:cNvSpPr txBox="1"/>
          <p:nvPr/>
        </p:nvSpPr>
        <p:spPr>
          <a:xfrm>
            <a:off x="7532206" y="1939613"/>
            <a:ext cx="3699011" cy="33190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Tracking PHQ-9 score data is required for </a:t>
            </a:r>
            <a:r>
              <a:rPr kumimoji="0" lang="en-US" sz="2400" b="1" i="0" u="none" strike="noStrike" kern="1200" cap="none" spc="0" normalizeH="0" baseline="0" noProof="0" dirty="0" err="1">
                <a:ln>
                  <a:noFill/>
                </a:ln>
                <a:solidFill>
                  <a:srgbClr val="002E62"/>
                </a:solidFill>
                <a:effectLst/>
                <a:uLnTx/>
                <a:uFillTx/>
                <a:latin typeface="Calibri" panose="020F0502020204030204"/>
                <a:ea typeface="+mn-ea"/>
                <a:cs typeface="+mn-cs"/>
              </a:rPr>
              <a:t>CoCM</a:t>
            </a: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 service delivery. </a:t>
            </a:r>
            <a:b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br>
            <a:endPar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Tracking GAD-7 score data is highly recommended but not required.</a:t>
            </a:r>
          </a:p>
        </p:txBody>
      </p:sp>
      <p:sp>
        <p:nvSpPr>
          <p:cNvPr id="7" name="Text Placeholder 2">
            <a:extLst>
              <a:ext uri="{FF2B5EF4-FFF2-40B4-BE49-F238E27FC236}">
                <a16:creationId xmlns:a16="http://schemas.microsoft.com/office/drawing/2014/main" id="{4927B0C6-1FB3-441C-B07A-31AE97AC7FEB}"/>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Targets:  Defining Improvement</a:t>
            </a:r>
          </a:p>
        </p:txBody>
      </p:sp>
    </p:spTree>
    <p:extLst>
      <p:ext uri="{BB962C8B-B14F-4D97-AF65-F5344CB8AC3E}">
        <p14:creationId xmlns:p14="http://schemas.microsoft.com/office/powerpoint/2010/main" val="341901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602664" y="1605322"/>
            <a:ext cx="10986671" cy="799947"/>
          </a:xfrm>
        </p:spPr>
        <p:txBody>
          <a:bodyPr>
            <a:normAutofit/>
          </a:bodyPr>
          <a:lstStyle/>
          <a:p>
            <a:pPr marL="0" lvl="0" indent="0" algn="ctr">
              <a:buNone/>
            </a:pPr>
            <a:r>
              <a:rPr lang="en-US" sz="4000" b="1" dirty="0">
                <a:solidFill>
                  <a:srgbClr val="135D7A"/>
                </a:solidFill>
                <a:latin typeface="Horizon"/>
              </a:rPr>
              <a:t>Stretch Break—10 Minutes</a:t>
            </a:r>
          </a:p>
        </p:txBody>
      </p:sp>
      <p:pic>
        <p:nvPicPr>
          <p:cNvPr id="5" name="Content Placeholder 5">
            <a:extLst>
              <a:ext uri="{FF2B5EF4-FFF2-40B4-BE49-F238E27FC236}">
                <a16:creationId xmlns:a16="http://schemas.microsoft.com/office/drawing/2014/main" id="{311B474D-8D9B-4EB3-AF00-9345C004D77B}"/>
              </a:ext>
            </a:extLst>
          </p:cNvPr>
          <p:cNvPicPr>
            <a:picLocks noChangeAspect="1"/>
          </p:cNvPicPr>
          <p:nvPr/>
        </p:nvPicPr>
        <p:blipFill>
          <a:blip r:embed="rId2"/>
          <a:stretch>
            <a:fillRect/>
          </a:stretch>
        </p:blipFill>
        <p:spPr>
          <a:xfrm>
            <a:off x="347620" y="2713382"/>
            <a:ext cx="11682222" cy="3312301"/>
          </a:xfrm>
          <a:prstGeom prst="rect">
            <a:avLst/>
          </a:prstGeom>
        </p:spPr>
      </p:pic>
    </p:spTree>
    <p:extLst>
      <p:ext uri="{BB962C8B-B14F-4D97-AF65-F5344CB8AC3E}">
        <p14:creationId xmlns:p14="http://schemas.microsoft.com/office/powerpoint/2010/main" val="264614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57CD8-7CE3-4399-AB60-7BD1E307E2A7}"/>
              </a:ext>
            </a:extLst>
          </p:cNvPr>
          <p:cNvSpPr>
            <a:spLocks noGrp="1"/>
          </p:cNvSpPr>
          <p:nvPr>
            <p:ph idx="1"/>
          </p:nvPr>
        </p:nvSpPr>
        <p:spPr>
          <a:xfrm>
            <a:off x="3351444" y="1869786"/>
            <a:ext cx="8605330" cy="4779491"/>
          </a:xfrm>
        </p:spPr>
        <p:txBody>
          <a:bodyPr>
            <a:normAutofit/>
          </a:bodyPr>
          <a:lstStyle/>
          <a:p>
            <a:pPr marL="0" indent="0">
              <a:lnSpc>
                <a:spcPct val="110000"/>
              </a:lnSpc>
              <a:spcBef>
                <a:spcPts val="0"/>
              </a:spcBef>
              <a:buNone/>
            </a:pPr>
            <a:r>
              <a:rPr lang="en-US" sz="2000" dirty="0"/>
              <a:t>Alfred (Al) is in today for his routine diabetes check.  Part of the planned visit includes having a PHQ2 done.  </a:t>
            </a:r>
          </a:p>
          <a:p>
            <a:pPr marL="0" indent="0">
              <a:lnSpc>
                <a:spcPct val="110000"/>
              </a:lnSpc>
              <a:spcBef>
                <a:spcPts val="0"/>
              </a:spcBef>
              <a:buNone/>
            </a:pPr>
            <a:endParaRPr lang="en-US" sz="700" dirty="0"/>
          </a:p>
          <a:p>
            <a:pPr marL="0" indent="0">
              <a:lnSpc>
                <a:spcPct val="110000"/>
              </a:lnSpc>
              <a:spcBef>
                <a:spcPts val="0"/>
              </a:spcBef>
              <a:buNone/>
            </a:pPr>
            <a:r>
              <a:rPr lang="en-US" sz="2000" dirty="0"/>
              <a:t>The MA collects the PHQ2 verbally.  She provides the instructions and the response options.</a:t>
            </a:r>
          </a:p>
          <a:p>
            <a:pPr marL="0" indent="0">
              <a:lnSpc>
                <a:spcPct val="110000"/>
              </a:lnSpc>
              <a:spcBef>
                <a:spcPts val="0"/>
              </a:spcBef>
              <a:buNone/>
            </a:pPr>
            <a:endParaRPr lang="en-US" sz="700" dirty="0"/>
          </a:p>
          <a:p>
            <a:pPr marL="0" indent="0">
              <a:lnSpc>
                <a:spcPct val="110000"/>
              </a:lnSpc>
              <a:spcBef>
                <a:spcPts val="0"/>
              </a:spcBef>
              <a:buNone/>
            </a:pPr>
            <a:r>
              <a:rPr lang="en-US" sz="2000" dirty="0"/>
              <a:t>Answer Options:</a:t>
            </a:r>
          </a:p>
          <a:p>
            <a:pPr marL="0" indent="0">
              <a:buNone/>
            </a:pPr>
            <a:endParaRPr lang="en-US" sz="2000" dirty="0"/>
          </a:p>
          <a:p>
            <a:pPr marL="0" indent="0">
              <a:buNone/>
            </a:pPr>
            <a:r>
              <a:rPr lang="en-US" sz="2000" dirty="0"/>
              <a:t>The MA asks:  Over the last 2 weeks, how often have you been bothered by any of the following: </a:t>
            </a:r>
          </a:p>
          <a:p>
            <a:pPr marL="514350" indent="-514350">
              <a:buFont typeface="+mj-lt"/>
              <a:buAutoNum type="arabicPeriod"/>
            </a:pPr>
            <a:r>
              <a:rPr lang="en-US" sz="2000" dirty="0"/>
              <a:t>Little interest or pleasure in doing things?………………... Several Days</a:t>
            </a:r>
          </a:p>
          <a:p>
            <a:pPr marL="514350" indent="-514350">
              <a:buFont typeface="+mj-lt"/>
              <a:buAutoNum type="arabicPeriod"/>
            </a:pPr>
            <a:r>
              <a:rPr lang="en-US" sz="2000" dirty="0"/>
              <a:t>Feeling down, depressed, or hopeless?………………..… More than half the days</a:t>
            </a:r>
          </a:p>
          <a:p>
            <a:pPr marL="0" indent="0">
              <a:buNone/>
            </a:pPr>
            <a:r>
              <a:rPr lang="en-US" sz="2000" dirty="0"/>
              <a:t>The MA then sends a note to the PCP with the results.</a:t>
            </a:r>
          </a:p>
          <a:p>
            <a:pPr marL="0" indent="0" algn="r">
              <a:buNone/>
            </a:pPr>
            <a:r>
              <a:rPr lang="en-US" sz="2000" dirty="0"/>
              <a:t>*In this clinic, the PCP completes the PHQ-9 when the PHQ-2 is positive.  </a:t>
            </a:r>
          </a:p>
        </p:txBody>
      </p:sp>
      <p:graphicFrame>
        <p:nvGraphicFramePr>
          <p:cNvPr id="4" name="Table 4">
            <a:extLst>
              <a:ext uri="{FF2B5EF4-FFF2-40B4-BE49-F238E27FC236}">
                <a16:creationId xmlns:a16="http://schemas.microsoft.com/office/drawing/2014/main" id="{0280848D-C7EF-4945-9BBE-430C2A52765F}"/>
              </a:ext>
            </a:extLst>
          </p:cNvPr>
          <p:cNvGraphicFramePr>
            <a:graphicFrameLocks noGrp="1"/>
          </p:cNvGraphicFramePr>
          <p:nvPr>
            <p:extLst>
              <p:ext uri="{D42A27DB-BD31-4B8C-83A1-F6EECF244321}">
                <p14:modId xmlns:p14="http://schemas.microsoft.com/office/powerpoint/2010/main" val="3976571479"/>
              </p:ext>
            </p:extLst>
          </p:nvPr>
        </p:nvGraphicFramePr>
        <p:xfrm>
          <a:off x="3677477" y="3815252"/>
          <a:ext cx="7891670" cy="365760"/>
        </p:xfrm>
        <a:graphic>
          <a:graphicData uri="http://schemas.openxmlformats.org/drawingml/2006/table">
            <a:tbl>
              <a:tblPr firstRow="1" bandRow="1">
                <a:tableStyleId>{5C22544A-7EE6-4342-B048-85BDC9FD1C3A}</a:tableStyleId>
              </a:tblPr>
              <a:tblGrid>
                <a:gridCol w="1630018">
                  <a:extLst>
                    <a:ext uri="{9D8B030D-6E8A-4147-A177-3AD203B41FA5}">
                      <a16:colId xmlns:a16="http://schemas.microsoft.com/office/drawing/2014/main" val="19967131"/>
                    </a:ext>
                  </a:extLst>
                </a:gridCol>
                <a:gridCol w="1699591">
                  <a:extLst>
                    <a:ext uri="{9D8B030D-6E8A-4147-A177-3AD203B41FA5}">
                      <a16:colId xmlns:a16="http://schemas.microsoft.com/office/drawing/2014/main" val="1208832194"/>
                    </a:ext>
                  </a:extLst>
                </a:gridCol>
                <a:gridCol w="2604052">
                  <a:extLst>
                    <a:ext uri="{9D8B030D-6E8A-4147-A177-3AD203B41FA5}">
                      <a16:colId xmlns:a16="http://schemas.microsoft.com/office/drawing/2014/main" val="2400120452"/>
                    </a:ext>
                  </a:extLst>
                </a:gridCol>
                <a:gridCol w="1958009">
                  <a:extLst>
                    <a:ext uri="{9D8B030D-6E8A-4147-A177-3AD203B41FA5}">
                      <a16:colId xmlns:a16="http://schemas.microsoft.com/office/drawing/2014/main" val="741263746"/>
                    </a:ext>
                  </a:extLst>
                </a:gridCol>
              </a:tblGrid>
              <a:tr h="284085">
                <a:tc>
                  <a:txBody>
                    <a:bodyPr/>
                    <a:lstStyle/>
                    <a:p>
                      <a:pPr algn="ctr"/>
                      <a:r>
                        <a:rPr lang="en-US" dirty="0">
                          <a:solidFill>
                            <a:schemeClr val="tx2"/>
                          </a:solidFill>
                        </a:rPr>
                        <a:t>Not at all</a:t>
                      </a:r>
                    </a:p>
                  </a:txBody>
                  <a:tcPr>
                    <a:solidFill>
                      <a:schemeClr val="bg1">
                        <a:lumMod val="85000"/>
                      </a:schemeClr>
                    </a:solidFill>
                  </a:tcPr>
                </a:tc>
                <a:tc>
                  <a:txBody>
                    <a:bodyPr/>
                    <a:lstStyle/>
                    <a:p>
                      <a:pPr algn="ctr"/>
                      <a:r>
                        <a:rPr lang="en-US" b="1" dirty="0">
                          <a:solidFill>
                            <a:schemeClr val="tx2"/>
                          </a:solidFill>
                        </a:rPr>
                        <a:t>Several Days</a:t>
                      </a:r>
                    </a:p>
                  </a:txBody>
                  <a:tcPr>
                    <a:solidFill>
                      <a:schemeClr val="bg1">
                        <a:lumMod val="85000"/>
                      </a:schemeClr>
                    </a:solidFill>
                  </a:tcPr>
                </a:tc>
                <a:tc>
                  <a:txBody>
                    <a:bodyPr/>
                    <a:lstStyle/>
                    <a:p>
                      <a:pPr algn="ctr"/>
                      <a:r>
                        <a:rPr lang="en-US" b="1" dirty="0">
                          <a:solidFill>
                            <a:schemeClr val="tx2"/>
                          </a:solidFill>
                        </a:rPr>
                        <a:t>More than half the days</a:t>
                      </a:r>
                    </a:p>
                  </a:txBody>
                  <a:tcPr>
                    <a:solidFill>
                      <a:schemeClr val="bg1">
                        <a:lumMod val="85000"/>
                      </a:schemeClr>
                    </a:solidFill>
                  </a:tcPr>
                </a:tc>
                <a:tc>
                  <a:txBody>
                    <a:bodyPr/>
                    <a:lstStyle/>
                    <a:p>
                      <a:pPr algn="ctr"/>
                      <a:r>
                        <a:rPr lang="en-US" dirty="0">
                          <a:solidFill>
                            <a:schemeClr val="tx2"/>
                          </a:solidFill>
                        </a:rPr>
                        <a:t>Nearly every day</a:t>
                      </a:r>
                    </a:p>
                  </a:txBody>
                  <a:tcPr>
                    <a:solidFill>
                      <a:schemeClr val="bg1">
                        <a:lumMod val="85000"/>
                      </a:schemeClr>
                    </a:solidFill>
                  </a:tcPr>
                </a:tc>
                <a:extLst>
                  <a:ext uri="{0D108BD9-81ED-4DB2-BD59-A6C34878D82A}">
                    <a16:rowId xmlns:a16="http://schemas.microsoft.com/office/drawing/2014/main" val="2008642798"/>
                  </a:ext>
                </a:extLst>
              </a:tr>
            </a:tbl>
          </a:graphicData>
        </a:graphic>
      </p:graphicFrame>
      <p:sp>
        <p:nvSpPr>
          <p:cNvPr id="15" name="TextBox 14">
            <a:extLst>
              <a:ext uri="{FF2B5EF4-FFF2-40B4-BE49-F238E27FC236}">
                <a16:creationId xmlns:a16="http://schemas.microsoft.com/office/drawing/2014/main" id="{171BBBD3-DBF1-491C-915F-CF313841D3F9}"/>
              </a:ext>
            </a:extLst>
          </p:cNvPr>
          <p:cNvSpPr txBox="1"/>
          <p:nvPr/>
        </p:nvSpPr>
        <p:spPr>
          <a:xfrm>
            <a:off x="3530432" y="411844"/>
            <a:ext cx="8247354" cy="167660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3600" dirty="0">
                <a:solidFill>
                  <a:srgbClr val="135D7A"/>
                </a:solidFill>
                <a:latin typeface="Railway" panose="02000506040000020004" pitchFamily="50" charset="0"/>
                <a:ea typeface="+mj-ea"/>
                <a:cs typeface="+mj-cs"/>
              </a:rPr>
              <a:t>Defining a Process</a:t>
            </a:r>
            <a:br>
              <a:rPr lang="en-US" sz="3600" dirty="0">
                <a:solidFill>
                  <a:srgbClr val="135D7A"/>
                </a:solidFill>
                <a:latin typeface="Railway" panose="02000506040000020004" pitchFamily="50" charset="0"/>
                <a:ea typeface="+mj-ea"/>
                <a:cs typeface="+mj-cs"/>
              </a:rPr>
            </a:br>
            <a:r>
              <a:rPr lang="en-US" sz="3600" dirty="0">
                <a:solidFill>
                  <a:srgbClr val="135D7A"/>
                </a:solidFill>
                <a:latin typeface="Railway" panose="02000506040000020004" pitchFamily="50" charset="0"/>
                <a:ea typeface="+mj-ea"/>
                <a:cs typeface="+mj-cs"/>
              </a:rPr>
              <a:t>Alfred </a:t>
            </a:r>
            <a:r>
              <a:rPr lang="en-US" sz="3600" dirty="0" err="1">
                <a:solidFill>
                  <a:srgbClr val="135D7A"/>
                </a:solidFill>
                <a:latin typeface="Railway" panose="02000506040000020004" pitchFamily="50" charset="0"/>
                <a:ea typeface="+mj-ea"/>
                <a:cs typeface="+mj-cs"/>
              </a:rPr>
              <a:t>Hitchhock</a:t>
            </a:r>
            <a:endParaRPr kumimoji="0" lang="en-US" sz="3600" b="0" i="0" u="none" strike="noStrike" cap="none" spc="0" normalizeH="0" baseline="0" noProof="0" dirty="0">
              <a:ln>
                <a:noFill/>
              </a:ln>
              <a:solidFill>
                <a:srgbClr val="135D7A"/>
              </a:solidFill>
              <a:effectLst/>
              <a:uLnTx/>
              <a:uFillTx/>
              <a:latin typeface="Railway" panose="02000506040000020004" pitchFamily="50" charset="0"/>
              <a:ea typeface="+mj-ea"/>
              <a:cs typeface="+mj-cs"/>
            </a:endParaRPr>
          </a:p>
        </p:txBody>
      </p:sp>
      <p:pic>
        <p:nvPicPr>
          <p:cNvPr id="8198" name="Picture 6" descr="pensive caucasian man sitting on sofa near window - depressed man stock pictures, royalty-free photos &amp; images">
            <a:extLst>
              <a:ext uri="{FF2B5EF4-FFF2-40B4-BE49-F238E27FC236}">
                <a16:creationId xmlns:a16="http://schemas.microsoft.com/office/drawing/2014/main" id="{7F3005FC-2C9D-4C1E-8B61-400FC69A2FC5}"/>
              </a:ext>
            </a:extLst>
          </p:cNvPr>
          <p:cNvPicPr>
            <a:picLocks noChangeArrowheads="1"/>
          </p:cNvPicPr>
          <p:nvPr/>
        </p:nvPicPr>
        <p:blipFill rotWithShape="1">
          <a:blip r:embed="rId3">
            <a:alphaModFix amt="70000"/>
            <a:extLst>
              <a:ext uri="{28A0092B-C50C-407E-A947-70E740481C1C}">
                <a14:useLocalDpi xmlns:a14="http://schemas.microsoft.com/office/drawing/2010/main" val="0"/>
              </a:ext>
            </a:extLst>
          </a:blip>
          <a:srcRect l="32888" r="31327"/>
          <a:stretch/>
        </p:blipFill>
        <p:spPr bwMode="auto">
          <a:xfrm>
            <a:off x="9939" y="0"/>
            <a:ext cx="329184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009F064-D870-4D8B-A045-E99B16139B83}"/>
              </a:ext>
            </a:extLst>
          </p:cNvPr>
          <p:cNvSpPr txBox="1"/>
          <p:nvPr/>
        </p:nvSpPr>
        <p:spPr>
          <a:xfrm>
            <a:off x="424068" y="5297557"/>
            <a:ext cx="2726635" cy="1231106"/>
          </a:xfrm>
          <a:prstGeom prst="rect">
            <a:avLst/>
          </a:prstGeom>
          <a:noFill/>
        </p:spPr>
        <p:txBody>
          <a:bodyPr wrap="square" rtlCol="0">
            <a:spAutoFit/>
          </a:bodyPr>
          <a:lstStyle/>
          <a:p>
            <a:r>
              <a:rPr lang="en-US" sz="2800" b="1" dirty="0">
                <a:solidFill>
                  <a:schemeClr val="bg1"/>
                </a:solidFill>
              </a:rPr>
              <a:t>Define your clinics process.</a:t>
            </a:r>
          </a:p>
          <a:p>
            <a:endParaRPr lang="en-US" dirty="0"/>
          </a:p>
        </p:txBody>
      </p:sp>
    </p:spTree>
    <p:extLst>
      <p:ext uri="{BB962C8B-B14F-4D97-AF65-F5344CB8AC3E}">
        <p14:creationId xmlns:p14="http://schemas.microsoft.com/office/powerpoint/2010/main" val="261048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936340"/>
            <a:ext cx="10986671" cy="383027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Psychoeducation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Introduce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Collaborative Care Approach</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Refer to BHCM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appropriate</a:t>
            </a:r>
          </a:p>
        </p:txBody>
      </p:sp>
      <p:sp>
        <p:nvSpPr>
          <p:cNvPr id="5" name="TextBox 4">
            <a:extLst>
              <a:ext uri="{FF2B5EF4-FFF2-40B4-BE49-F238E27FC236}">
                <a16:creationId xmlns:a16="http://schemas.microsoft.com/office/drawing/2014/main" id="{BF4B3EB4-7BF4-4BBE-AB6D-783D45623FEF}"/>
              </a:ext>
            </a:extLst>
          </p:cNvPr>
          <p:cNvSpPr txBox="1"/>
          <p:nvPr/>
        </p:nvSpPr>
        <p:spPr>
          <a:xfrm>
            <a:off x="7006383" y="3521651"/>
            <a:ext cx="4732743" cy="2800767"/>
          </a:xfrm>
          <a:prstGeom prst="rect">
            <a:avLst/>
          </a:prstGeom>
          <a:noFill/>
        </p:spPr>
        <p:txBody>
          <a:bodyPr wrap="square" rtlCol="0">
            <a:spAutoFit/>
          </a:bodyPr>
          <a:lstStyle/>
          <a:p>
            <a:r>
              <a:rPr lang="en-US" sz="2200" b="0" i="0" dirty="0">
                <a:solidFill>
                  <a:srgbClr val="2E2E2E"/>
                </a:solidFill>
                <a:effectLst/>
                <a:latin typeface="NexusSans"/>
              </a:rPr>
              <a:t>**Psychoeducation:  an intervention with</a:t>
            </a:r>
            <a:r>
              <a:rPr lang="en-US" sz="2200" b="1" i="0" dirty="0">
                <a:solidFill>
                  <a:srgbClr val="002060"/>
                </a:solidFill>
                <a:effectLst/>
                <a:latin typeface="NexusSans"/>
              </a:rPr>
              <a:t> systematic</a:t>
            </a:r>
            <a:r>
              <a:rPr lang="en-US" sz="2200" b="0" i="0" dirty="0">
                <a:solidFill>
                  <a:srgbClr val="2E2E2E"/>
                </a:solidFill>
                <a:effectLst/>
                <a:latin typeface="NexusSans"/>
              </a:rPr>
              <a:t>, </a:t>
            </a:r>
            <a:r>
              <a:rPr lang="en-US" sz="2200" b="1" i="0" dirty="0">
                <a:solidFill>
                  <a:srgbClr val="002060"/>
                </a:solidFill>
                <a:effectLst/>
                <a:latin typeface="NexusSans"/>
              </a:rPr>
              <a:t>structured</a:t>
            </a:r>
            <a:r>
              <a:rPr lang="en-US" sz="2200" b="0" i="0" dirty="0">
                <a:solidFill>
                  <a:srgbClr val="2E2E2E"/>
                </a:solidFill>
                <a:effectLst/>
                <a:latin typeface="NexusSans"/>
              </a:rPr>
              <a:t>, and didactic knowledge transfer for an illness and its treatment, </a:t>
            </a:r>
            <a:r>
              <a:rPr lang="en-US" sz="2200" b="1" i="0" dirty="0">
                <a:solidFill>
                  <a:srgbClr val="002060"/>
                </a:solidFill>
                <a:effectLst/>
                <a:latin typeface="NexusSans"/>
              </a:rPr>
              <a:t>integrating emotional </a:t>
            </a:r>
            <a:r>
              <a:rPr lang="en-US" sz="2200" b="0" i="0" dirty="0">
                <a:solidFill>
                  <a:srgbClr val="2E2E2E"/>
                </a:solidFill>
                <a:effectLst/>
                <a:latin typeface="NexusSans"/>
              </a:rPr>
              <a:t>and </a:t>
            </a:r>
            <a:r>
              <a:rPr lang="en-US" sz="2200" b="1" i="0" dirty="0">
                <a:solidFill>
                  <a:srgbClr val="002060"/>
                </a:solidFill>
                <a:effectLst/>
                <a:latin typeface="NexusSans"/>
              </a:rPr>
              <a:t>motivational</a:t>
            </a:r>
            <a:r>
              <a:rPr lang="en-US" sz="2200" b="0" i="0" dirty="0">
                <a:solidFill>
                  <a:srgbClr val="2E2E2E"/>
                </a:solidFill>
                <a:effectLst/>
                <a:latin typeface="NexusSans"/>
              </a:rPr>
              <a:t> aspects to </a:t>
            </a:r>
            <a:r>
              <a:rPr lang="en-US" sz="2200" b="1" i="0" dirty="0">
                <a:solidFill>
                  <a:srgbClr val="002060"/>
                </a:solidFill>
                <a:effectLst/>
                <a:latin typeface="NexusSans"/>
              </a:rPr>
              <a:t>enable patients </a:t>
            </a:r>
            <a:r>
              <a:rPr lang="en-US" sz="2200" b="0" i="0" dirty="0">
                <a:solidFill>
                  <a:srgbClr val="2E2E2E"/>
                </a:solidFill>
                <a:effectLst/>
                <a:latin typeface="NexusSans"/>
              </a:rPr>
              <a:t>to cope with the illness and to </a:t>
            </a:r>
            <a:r>
              <a:rPr lang="en-US" sz="2200" b="1" i="0" dirty="0">
                <a:solidFill>
                  <a:srgbClr val="002060"/>
                </a:solidFill>
                <a:effectLst/>
                <a:latin typeface="NexusSans"/>
              </a:rPr>
              <a:t>improve</a:t>
            </a:r>
            <a:r>
              <a:rPr lang="en-US" sz="2200" b="0" i="0" dirty="0">
                <a:solidFill>
                  <a:srgbClr val="2E2E2E"/>
                </a:solidFill>
                <a:effectLst/>
                <a:latin typeface="NexusSans"/>
              </a:rPr>
              <a:t> its treatment adherence and efficacy. </a:t>
            </a:r>
            <a:endParaRPr lang="en-US" sz="2200" dirty="0"/>
          </a:p>
        </p:txBody>
      </p:sp>
      <p:pic>
        <p:nvPicPr>
          <p:cNvPr id="7" name="Picture 6" descr="A doctor talking to an old person&#10;&#10;Description automatically generated with medium confidence">
            <a:extLst>
              <a:ext uri="{FF2B5EF4-FFF2-40B4-BE49-F238E27FC236}">
                <a16:creationId xmlns:a16="http://schemas.microsoft.com/office/drawing/2014/main" id="{A4948E3A-00DE-4CF8-8F46-CA4FFFBC316F}"/>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89813" y="1186955"/>
            <a:ext cx="9359348" cy="5329048"/>
          </a:xfrm>
          <a:prstGeom prst="rect">
            <a:avLst/>
          </a:prstGeom>
          <a:effectLst>
            <a:softEdge rad="317500"/>
          </a:effectLst>
        </p:spPr>
      </p:pic>
      <p:sp>
        <p:nvSpPr>
          <p:cNvPr id="8" name="Text Placeholder 2">
            <a:extLst>
              <a:ext uri="{FF2B5EF4-FFF2-40B4-BE49-F238E27FC236}">
                <a16:creationId xmlns:a16="http://schemas.microsoft.com/office/drawing/2014/main" id="{442B8889-F197-4FE0-B812-57AC8F1FF88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Engage – Starts with the Provider</a:t>
            </a:r>
          </a:p>
        </p:txBody>
      </p:sp>
    </p:spTree>
    <p:extLst>
      <p:ext uri="{BB962C8B-B14F-4D97-AF65-F5344CB8AC3E}">
        <p14:creationId xmlns:p14="http://schemas.microsoft.com/office/powerpoint/2010/main" val="422746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874513"/>
            <a:ext cx="10986671" cy="3735645"/>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provide services here that help with symptoms of ________. I have a member of my team, ________, that I work closely with that helps a lot of my patients who are experiencing these symptoms. She/he and I work together to provide you with treatment options to help you improve and manage your symptoms. There is also another member of our team, Dr. ________, who we consult with. He/she is an expert in mental health and will help us determine the best treatment. (You won’t actually see this doctor).  Every person is different, so we’ll develop a plan together that works for you.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Our goal is for you to feel better as soon as possible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 Placeholder 2">
            <a:extLst>
              <a:ext uri="{FF2B5EF4-FFF2-40B4-BE49-F238E27FC236}">
                <a16:creationId xmlns:a16="http://schemas.microsoft.com/office/drawing/2014/main" id="{356C345C-3502-4C71-BA90-B4959B94FAB4}"/>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Speaking with Patients</a:t>
            </a:r>
          </a:p>
        </p:txBody>
      </p:sp>
    </p:spTree>
    <p:extLst>
      <p:ext uri="{BB962C8B-B14F-4D97-AF65-F5344CB8AC3E}">
        <p14:creationId xmlns:p14="http://schemas.microsoft.com/office/powerpoint/2010/main" val="327142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5" y="1529948"/>
            <a:ext cx="8094074" cy="4657881"/>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lang="en-US" dirty="0">
                <a:solidFill>
                  <a:prstClr val="black"/>
                </a:solidFill>
                <a:latin typeface="Calibri" panose="020F0502020204030204"/>
              </a:rPr>
              <a:t>The </a:t>
            </a:r>
            <a:r>
              <a:rPr lang="en-US" b="1" dirty="0">
                <a:solidFill>
                  <a:srgbClr val="002060"/>
                </a:solidFill>
                <a:latin typeface="Calibri" panose="020F0502020204030204"/>
              </a:rPr>
              <a:t>Patient role</a:t>
            </a:r>
            <a:r>
              <a:rPr lang="en-US" dirty="0">
                <a:solidFill>
                  <a:prstClr val="black"/>
                </a:solidFill>
                <a:latin typeface="Calibri" panose="020F0502020204030204"/>
              </a:rPr>
              <a:t>:  You are a key</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part of the team</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PCP role:  I will oversee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all aspects of care received at the practice</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BHCM role:  </a:t>
            </a:r>
            <a:r>
              <a:rPr kumimoji="0" lang="en-US" i="0" u="none" strike="noStrike" kern="1200" cap="none" spc="0" normalizeH="0" baseline="0" noProof="0" dirty="0">
                <a:ln>
                  <a:noFill/>
                </a:ln>
                <a:effectLst/>
                <a:uLnTx/>
                <a:uFillTx/>
                <a:latin typeface="Calibri" panose="020F0502020204030204"/>
                <a:ea typeface="+mn-ea"/>
                <a:cs typeface="+mn-cs"/>
              </a:rPr>
              <a:t>I work closely with </a:t>
            </a:r>
            <a:r>
              <a:rPr lang="en-US" dirty="0">
                <a:latin typeface="Calibri" panose="020F0502020204030204"/>
              </a:rPr>
              <a:t>the </a:t>
            </a:r>
            <a:r>
              <a:rPr lang="en-US" b="1" dirty="0">
                <a:solidFill>
                  <a:srgbClr val="002E63"/>
                </a:solidFill>
                <a:latin typeface="Calibri" panose="020F0502020204030204"/>
              </a:rPr>
              <a:t>BHCM’er, </a:t>
            </a:r>
            <a:r>
              <a:rPr lang="en-US" dirty="0">
                <a:latin typeface="Calibri" panose="020F0502020204030204"/>
              </a:rPr>
              <a:t>and will make the decisions on what steps to take</a:t>
            </a:r>
            <a:r>
              <a:rPr kumimoji="0" lang="en-US" i="0" u="none" strike="noStrike" kern="1200" cap="none" spc="0" normalizeH="0" baseline="0" noProof="0" dirty="0">
                <a:ln>
                  <a:noFill/>
                </a:ln>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to implement the treatment plan/self-management plan while keeping track of progress and providing additional support</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b="1" i="0" u="none" strike="noStrike" kern="1200" cap="none" spc="0" normalizeH="0" baseline="0" noProof="0" dirty="0">
                <a:ln>
                  <a:noFill/>
                </a:ln>
                <a:solidFill>
                  <a:schemeClr val="tx2"/>
                </a:solidFill>
                <a:effectLst/>
                <a:uLnTx/>
                <a:uFillTx/>
                <a:latin typeface="Calibri" panose="020F0502020204030204"/>
                <a:ea typeface="+mn-ea"/>
                <a:cs typeface="+mn-cs"/>
              </a:rPr>
              <a:t>P</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sychiatric Consultant role:  </a:t>
            </a:r>
            <a:r>
              <a:rPr kumimoji="0" lang="en-US" i="0" u="none" strike="noStrike" kern="1200" cap="none" spc="0" normalizeH="0" baseline="0" noProof="0" dirty="0">
                <a:ln>
                  <a:noFill/>
                </a:ln>
                <a:effectLst/>
                <a:uLnTx/>
                <a:uFillTx/>
                <a:latin typeface="Calibri" panose="020F0502020204030204"/>
                <a:ea typeface="+mn-ea"/>
                <a:cs typeface="+mn-cs"/>
              </a:rPr>
              <a:t>We have a new member on the team that provides us with his/her expertise with the conditions of _________.  This is a psychiatrist.  You will</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 not </a:t>
            </a:r>
            <a:r>
              <a:rPr lang="en-US" dirty="0">
                <a:latin typeface="Calibri" panose="020F0502020204030204"/>
              </a:rPr>
              <a:t> see the psychiatrist.  </a:t>
            </a:r>
            <a:r>
              <a:rPr lang="en-US" dirty="0" err="1">
                <a:latin typeface="Calibri" panose="020F0502020204030204"/>
              </a:rPr>
              <a:t>He/She</a:t>
            </a:r>
            <a:r>
              <a:rPr lang="en-US" dirty="0">
                <a:latin typeface="Calibri" panose="020F0502020204030204"/>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provides guidance </a:t>
            </a:r>
            <a:r>
              <a:rPr lang="en-US" dirty="0">
                <a:solidFill>
                  <a:prstClr val="black"/>
                </a:solidFill>
                <a:latin typeface="Calibri" panose="020F0502020204030204"/>
              </a:rPr>
              <a:t>to</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the team to ensure we are offering the most current recommendations and best care for your _______________.</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All </a:t>
            </a:r>
            <a:r>
              <a:rPr kumimoji="0" lang="en-US" b="1" i="0" u="none" strike="noStrike" kern="1200" cap="none" spc="0" normalizeH="0" baseline="0" noProof="0" dirty="0">
                <a:ln>
                  <a:noFill/>
                </a:ln>
                <a:solidFill>
                  <a:schemeClr val="tx2"/>
                </a:solidFill>
                <a:effectLst/>
                <a:uLnTx/>
                <a:uFillTx/>
                <a:latin typeface="Calibri" panose="020F0502020204030204"/>
                <a:ea typeface="+mn-ea"/>
                <a:cs typeface="+mn-cs"/>
              </a:rPr>
              <a:t>Team Members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We will coordinate and work together to </a:t>
            </a:r>
            <a:r>
              <a:rPr lang="en-US" dirty="0">
                <a:solidFill>
                  <a:prstClr val="black"/>
                </a:solidFill>
                <a:latin typeface="Calibri" panose="020F0502020204030204"/>
              </a:rPr>
              <a:t>create a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shared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treatment plan to support all of your care needs, this </a:t>
            </a:r>
            <a:r>
              <a:rPr lang="en-US" b="1" dirty="0">
                <a:solidFill>
                  <a:srgbClr val="002E63"/>
                </a:solidFill>
                <a:latin typeface="Calibri" panose="020F0502020204030204"/>
              </a:rPr>
              <a:t>includes your input and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goals </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DD3BA3CA-2780-4A39-B4CB-00EF6B183E29}"/>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Key Talking Points:  Provider to the Patient</a:t>
            </a:r>
          </a:p>
        </p:txBody>
      </p:sp>
      <p:sp>
        <p:nvSpPr>
          <p:cNvPr id="6" name="TextBox 5">
            <a:extLst>
              <a:ext uri="{FF2B5EF4-FFF2-40B4-BE49-F238E27FC236}">
                <a16:creationId xmlns:a16="http://schemas.microsoft.com/office/drawing/2014/main" id="{C8A69A0A-F2D0-402D-A25E-633F8CF3B3C2}"/>
              </a:ext>
            </a:extLst>
          </p:cNvPr>
          <p:cNvSpPr txBox="1"/>
          <p:nvPr/>
        </p:nvSpPr>
        <p:spPr>
          <a:xfrm>
            <a:off x="8696739" y="1790366"/>
            <a:ext cx="2961861" cy="3693319"/>
          </a:xfrm>
          <a:prstGeom prst="rect">
            <a:avLst/>
          </a:prstGeom>
          <a:solidFill>
            <a:schemeClr val="accent1">
              <a:lumMod val="40000"/>
              <a:lumOff val="60000"/>
            </a:schemeClr>
          </a:solidFill>
          <a:ln w="38100">
            <a:solidFill>
              <a:srgbClr val="135D7A"/>
            </a:solidFill>
          </a:ln>
        </p:spPr>
        <p:txBody>
          <a:bodyPr wrap="square" rtlCol="0">
            <a:spAutoFit/>
          </a:bodyPr>
          <a:lstStyle/>
          <a:p>
            <a:pPr marL="0" marR="0" lvl="0" indent="0" algn="l" defTabSz="914400" rtl="0" eaLnBrk="1" fontAlgn="auto" latinLnBrk="0" hangingPunct="1">
              <a:lnSpc>
                <a:spcPct val="100000"/>
              </a:lnSpc>
              <a:spcBef>
                <a:spcPts val="0"/>
              </a:spcBef>
              <a:buClr>
                <a:srgbClr val="135D7A"/>
              </a:buClr>
              <a:buSz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Explain:  This is </a:t>
            </a:r>
            <a:r>
              <a:rPr kumimoji="0" lang="en-US" sz="1800" b="1" i="0" u="none" strike="noStrike" kern="1200" cap="none" spc="0" normalizeH="0" baseline="0" noProof="0" dirty="0">
                <a:ln>
                  <a:noFill/>
                </a:ln>
                <a:solidFill>
                  <a:srgbClr val="002E63"/>
                </a:solidFill>
                <a:effectLst/>
                <a:uLnTx/>
                <a:uFillTx/>
                <a:latin typeface="Calibri" panose="020F0502020204030204"/>
                <a:ea typeface="+mn-ea"/>
                <a:cs typeface="+mn-cs"/>
              </a:rPr>
              <a:t>not typical therapy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BHCM’er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will contact you to follow up.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Sh</a:t>
            </a:r>
            <a:r>
              <a:rPr lang="en-US" sz="1800" dirty="0">
                <a:solidFill>
                  <a:prstClr val="black"/>
                </a:solidFill>
                <a:latin typeface="Calibri" panose="020F0502020204030204"/>
              </a:rPr>
              <a:t>e/he will work with you on ideas and approaches to manage _________.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800" dirty="0">
                <a:solidFill>
                  <a:prstClr val="black"/>
                </a:solidFill>
                <a:latin typeface="Calibri" panose="020F0502020204030204"/>
              </a:rPr>
              <a:t>Initially he/she will schedule a visit 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complete an assessment then set up times to follow up on your progress.  This is often by phone.  If counseling is advised,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BHCM’er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will assist with setting that up.</a:t>
            </a:r>
          </a:p>
        </p:txBody>
      </p:sp>
    </p:spTree>
    <p:extLst>
      <p:ext uri="{BB962C8B-B14F-4D97-AF65-F5344CB8AC3E}">
        <p14:creationId xmlns:p14="http://schemas.microsoft.com/office/powerpoint/2010/main" val="19360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2" y="1600200"/>
            <a:ext cx="10986671" cy="393559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Verbal or Written</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Resource: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https://www.cms.gov/Outreach-and-Education/Medicare-Learning-Network-MLN/MLNProducts/Downloads/BehavioralHealthIntegration.pdf</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Documented in EHR before services begin</a:t>
            </a:r>
          </a:p>
          <a:p>
            <a:pPr marL="0" marR="0" lvl="0" indent="0" algn="l" defTabSz="914400" rtl="0" eaLnBrk="1" fontAlgn="auto" latinLnBrk="0" hangingPunct="1">
              <a:lnSpc>
                <a:spcPct val="120000"/>
              </a:lnSpc>
              <a:spcBef>
                <a:spcPts val="0"/>
              </a:spcBef>
              <a:spcAft>
                <a:spcPts val="1200"/>
              </a:spcAft>
              <a:buClr>
                <a:srgbClr val="135D7A"/>
              </a:buClr>
              <a:buSzTx/>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Key items: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Permission to consult with psychiatric consultant and relevant specialists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Billing information (cost sharing), if applicable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Disenrollment can occur at any time (effective at end of month, if billing)</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ABB925F1-9648-4640-9AE4-582A3455387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Consent</a:t>
            </a:r>
          </a:p>
        </p:txBody>
      </p:sp>
    </p:spTree>
    <p:extLst>
      <p:ext uri="{BB962C8B-B14F-4D97-AF65-F5344CB8AC3E}">
        <p14:creationId xmlns:p14="http://schemas.microsoft.com/office/powerpoint/2010/main" val="2764243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24247"/>
            <a:ext cx="10986671" cy="3510116"/>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your workflow to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verify patient coverage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Does the patient’s insurance provider coverage for CoCM services?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there a cost share associated with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CoCM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p>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endPar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**BCBSM has waived cost sharing (deductible, coinsurance and copayments) for most employer groups.  </a:t>
            </a:r>
          </a:p>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endParaRPr kumimoji="0" lang="en-US" sz="2200" b="1" i="0" u="none" strike="noStrike" kern="1200" cap="none" spc="0" normalizeH="0" baseline="0" noProof="0" dirty="0">
              <a:ln>
                <a:noFill/>
              </a:ln>
              <a:solidFill>
                <a:srgbClr val="135D7A"/>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200" b="1" i="0" u="none" strike="noStrike" kern="1200" cap="none" spc="0" normalizeH="0" baseline="0" noProof="0" dirty="0">
                <a:ln>
                  <a:noFill/>
                </a:ln>
                <a:solidFill>
                  <a:srgbClr val="135D7A"/>
                </a:solidFill>
                <a:effectLst/>
                <a:uLnTx/>
                <a:uFillTx/>
                <a:latin typeface="Calibri" panose="020F0502020204030204"/>
                <a:ea typeface="+mn-ea"/>
                <a:cs typeface="+mn-cs"/>
              </a:rPr>
              <a:t>Refrain from </a:t>
            </a:r>
            <a:r>
              <a:rPr lang="en-US" sz="2200" b="1" dirty="0">
                <a:solidFill>
                  <a:srgbClr val="135D7A"/>
                </a:solidFill>
                <a:latin typeface="Calibri" panose="020F0502020204030204"/>
              </a:rPr>
              <a:t> quoting benefits – best to have the patient check on this.</a:t>
            </a:r>
            <a:endParaRPr kumimoji="0" lang="en-US" sz="2200" b="1" i="0" u="none" strike="noStrike" kern="1200" cap="none" spc="0" normalizeH="0" baseline="0" noProof="0" dirty="0">
              <a:ln>
                <a:noFill/>
              </a:ln>
              <a:solidFill>
                <a:srgbClr val="135D7A"/>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b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002E63"/>
                </a:solidFill>
                <a:effectLst/>
                <a:highlight>
                  <a:srgbClr val="FFFF00"/>
                </a:highlight>
                <a:uLnTx/>
                <a:uFillTx/>
                <a:latin typeface="Calibri" panose="020F0502020204030204"/>
                <a:ea typeface="+mn-ea"/>
                <a:cs typeface="+mn-cs"/>
              </a:rPr>
              <a:t> </a:t>
            </a:r>
          </a:p>
        </p:txBody>
      </p:sp>
      <p:sp>
        <p:nvSpPr>
          <p:cNvPr id="5" name="Text Placeholder 2">
            <a:extLst>
              <a:ext uri="{FF2B5EF4-FFF2-40B4-BE49-F238E27FC236}">
                <a16:creationId xmlns:a16="http://schemas.microsoft.com/office/drawing/2014/main" id="{827E019E-60A2-4055-82C5-2EAA5D1EC62D}"/>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Verification of Coverage</a:t>
            </a:r>
          </a:p>
        </p:txBody>
      </p:sp>
    </p:spTree>
    <p:extLst>
      <p:ext uri="{BB962C8B-B14F-4D97-AF65-F5344CB8AC3E}">
        <p14:creationId xmlns:p14="http://schemas.microsoft.com/office/powerpoint/2010/main" val="147799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11777" y="1500132"/>
            <a:ext cx="10986671" cy="3938498"/>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Call/ask BHCM for </a:t>
            </a: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exam room drop-in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BHCM available, provide a warm handoff:</a:t>
            </a:r>
          </a:p>
          <a:p>
            <a:pPr marL="457200" marR="0" lvl="1"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135D7A"/>
                </a:solidFill>
                <a:effectLst/>
                <a:uLnTx/>
                <a:uFillTx/>
                <a:latin typeface="Calibri" panose="020F0502020204030204"/>
                <a:ea typeface="+mn-ea"/>
                <a:cs typeface="+mn-cs"/>
              </a:rPr>
              <a:t>“I’d like to introduce _______. They work closely with me to help patients who are feeling (down/worried/depressed/anxious). I’d like for you to meet them while you are here today.”</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warm handoff is </a:t>
            </a: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very effective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Leverages the rapport/trust that patient has with PCP</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Fosters familiarity with new team member</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Offers opportunity for further assessment</a:t>
            </a:r>
          </a:p>
        </p:txBody>
      </p:sp>
      <p:pic>
        <p:nvPicPr>
          <p:cNvPr id="6" name="Picture 5" descr="Close-up of hands shaking&#10;&#10;Description automatically generated">
            <a:extLst>
              <a:ext uri="{FF2B5EF4-FFF2-40B4-BE49-F238E27FC236}">
                <a16:creationId xmlns:a16="http://schemas.microsoft.com/office/drawing/2014/main" id="{00A68021-87E7-462F-9336-730772E9A8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5423" y="3429000"/>
            <a:ext cx="4114800" cy="2748557"/>
          </a:xfrm>
          <a:prstGeom prst="ellipse">
            <a:avLst/>
          </a:prstGeom>
        </p:spPr>
      </p:pic>
      <p:sp>
        <p:nvSpPr>
          <p:cNvPr id="7" name="Text Placeholder 2">
            <a:extLst>
              <a:ext uri="{FF2B5EF4-FFF2-40B4-BE49-F238E27FC236}">
                <a16:creationId xmlns:a16="http://schemas.microsoft.com/office/drawing/2014/main" id="{094FC116-A61A-43A0-94E6-0B69A266FA52}"/>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Warm Handoff to BHCM</a:t>
            </a:r>
          </a:p>
        </p:txBody>
      </p:sp>
    </p:spTree>
    <p:extLst>
      <p:ext uri="{BB962C8B-B14F-4D97-AF65-F5344CB8AC3E}">
        <p14:creationId xmlns:p14="http://schemas.microsoft.com/office/powerpoint/2010/main" val="57410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11777" y="1609043"/>
            <a:ext cx="10986671" cy="332269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BHCM is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not available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meet patient face-to-face: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Send chart/note to BHCM for outreach</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Make sure patient is aware they will be receiving a phone call</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lang="en-US" sz="2200" dirty="0">
                <a:solidFill>
                  <a:prstClr val="black"/>
                </a:solidFill>
                <a:latin typeface="Calibri" panose="020F0502020204030204"/>
              </a:rPr>
              <a:t>Reinforce this is how you manage ________, and the BHCM’er is a trusted member of the team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DDA7DAA-FB2F-4D58-8185-7E782DD985FD}"/>
              </a:ext>
            </a:extLst>
          </p:cNvPr>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11" name="Text Placeholder 2">
            <a:extLst>
              <a:ext uri="{FF2B5EF4-FFF2-40B4-BE49-F238E27FC236}">
                <a16:creationId xmlns:a16="http://schemas.microsoft.com/office/drawing/2014/main" id="{9D667F7A-0A4D-4821-884F-6504E6EEBCF9}"/>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Warm Handoff to BHCM </a:t>
            </a:r>
            <a:r>
              <a:rPr lang="en-US" sz="2400" b="0" baseline="30000" dirty="0">
                <a:solidFill>
                  <a:srgbClr val="00909E"/>
                </a:solidFill>
                <a:latin typeface="Railway" panose="02000506040000020004" pitchFamily="50" charset="0"/>
              </a:rPr>
              <a:t>(continued)</a:t>
            </a:r>
          </a:p>
        </p:txBody>
      </p:sp>
      <p:pic>
        <p:nvPicPr>
          <p:cNvPr id="10242" name="Picture 2" descr="close-up of telephone on table - office telephone stock pictures, royalty-free photos &amp; images">
            <a:extLst>
              <a:ext uri="{FF2B5EF4-FFF2-40B4-BE49-F238E27FC236}">
                <a16:creationId xmlns:a16="http://schemas.microsoft.com/office/drawing/2014/main" id="{B45789EA-B042-4E32-8580-4196C538CBB0}"/>
              </a:ext>
            </a:extLst>
          </p:cNvPr>
          <p:cNvPicPr>
            <a:picLocks noChangeAspect="1" noChangeArrowheads="1"/>
          </p:cNvPicPr>
          <p:nvPr/>
        </p:nvPicPr>
        <p:blipFill>
          <a:blip r:embed="rId3">
            <a:alphaModFix amt="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5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11777" y="1620079"/>
            <a:ext cx="10986671" cy="4206872"/>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talking with patients about mental health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there may be challenges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Lack of understanding of diagnosis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Inability to tie current behavior to mental health condition</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Stigma</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Preexisting beliefs about psychiatric medications and mental health treatment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Religious/cultural beliefs</a:t>
            </a:r>
          </a:p>
          <a:p>
            <a:pPr indent="-228600">
              <a:lnSpc>
                <a:spcPct val="120000"/>
              </a:lnSpc>
              <a:spcBef>
                <a:spcPts val="0"/>
              </a:spcBef>
              <a:spcAft>
                <a:spcPts val="1200"/>
              </a:spcAft>
              <a:buFont typeface="Arial" panose="020B0604020202020204" pitchFamily="34" charset="0"/>
              <a:buChar char="•"/>
              <a:defRPr/>
            </a:pPr>
            <a:r>
              <a:rPr lang="en-US" sz="2400" b="1" dirty="0">
                <a:solidFill>
                  <a:schemeClr val="tx2"/>
                </a:solidFill>
                <a:latin typeface="Calibri" panose="020F0502020204030204"/>
              </a:rPr>
              <a:t>Be prepared </a:t>
            </a:r>
            <a:r>
              <a:rPr lang="en-US" sz="2400" dirty="0">
                <a:solidFill>
                  <a:prstClr val="black"/>
                </a:solidFill>
                <a:latin typeface="Calibri" panose="020F0502020204030204"/>
              </a:rPr>
              <a:t>for these challenges and </a:t>
            </a:r>
            <a:r>
              <a:rPr lang="en-US" sz="2400" b="1" dirty="0">
                <a:solidFill>
                  <a:schemeClr val="tx2"/>
                </a:solidFill>
                <a:latin typeface="Calibri" panose="020F0502020204030204"/>
              </a:rPr>
              <a:t>have tools and resources </a:t>
            </a:r>
            <a:r>
              <a:rPr lang="en-US" sz="2400" dirty="0">
                <a:solidFill>
                  <a:prstClr val="black"/>
                </a:solidFill>
                <a:latin typeface="Calibri" panose="020F0502020204030204"/>
              </a:rPr>
              <a:t>ready</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AB948021-70D6-407E-952D-4DDBA929C3B8}"/>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Challenges of Engagement</a:t>
            </a:r>
          </a:p>
        </p:txBody>
      </p:sp>
    </p:spTree>
    <p:extLst>
      <p:ext uri="{BB962C8B-B14F-4D97-AF65-F5344CB8AC3E}">
        <p14:creationId xmlns:p14="http://schemas.microsoft.com/office/powerpoint/2010/main" val="130693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5707861"/>
            <a:ext cx="10986671" cy="568323"/>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Program oversight and quality improvement</a:t>
            </a:r>
          </a:p>
        </p:txBody>
      </p:sp>
      <p:graphicFrame>
        <p:nvGraphicFramePr>
          <p:cNvPr id="5" name="Content Placeholder 3">
            <a:extLst>
              <a:ext uri="{FF2B5EF4-FFF2-40B4-BE49-F238E27FC236}">
                <a16:creationId xmlns:a16="http://schemas.microsoft.com/office/drawing/2014/main" id="{AA1FB00A-0390-416D-9EA3-C1C38BD74618}"/>
              </a:ext>
            </a:extLst>
          </p:cNvPr>
          <p:cNvGraphicFramePr>
            <a:graphicFrameLocks/>
          </p:cNvGraphicFramePr>
          <p:nvPr>
            <p:extLst>
              <p:ext uri="{D42A27DB-BD31-4B8C-83A1-F6EECF244321}">
                <p14:modId xmlns:p14="http://schemas.microsoft.com/office/powerpoint/2010/main" val="1154892921"/>
              </p:ext>
            </p:extLst>
          </p:nvPr>
        </p:nvGraphicFramePr>
        <p:xfrm>
          <a:off x="673275" y="3250097"/>
          <a:ext cx="10556777" cy="2194561"/>
        </p:xfrm>
        <a:graphic>
          <a:graphicData uri="http://schemas.openxmlformats.org/drawingml/2006/table">
            <a:tbl>
              <a:tblPr firstRow="1" bandRow="1">
                <a:tableStyleId>{5C22544A-7EE6-4342-B048-85BDC9FD1C3A}</a:tableStyleId>
              </a:tblPr>
              <a:tblGrid>
                <a:gridCol w="1830205">
                  <a:extLst>
                    <a:ext uri="{9D8B030D-6E8A-4147-A177-3AD203B41FA5}">
                      <a16:colId xmlns:a16="http://schemas.microsoft.com/office/drawing/2014/main" val="2100380499"/>
                    </a:ext>
                  </a:extLst>
                </a:gridCol>
                <a:gridCol w="1539531">
                  <a:extLst>
                    <a:ext uri="{9D8B030D-6E8A-4147-A177-3AD203B41FA5}">
                      <a16:colId xmlns:a16="http://schemas.microsoft.com/office/drawing/2014/main" val="532898021"/>
                    </a:ext>
                  </a:extLst>
                </a:gridCol>
                <a:gridCol w="1797712">
                  <a:extLst>
                    <a:ext uri="{9D8B030D-6E8A-4147-A177-3AD203B41FA5}">
                      <a16:colId xmlns:a16="http://schemas.microsoft.com/office/drawing/2014/main" val="2136836144"/>
                    </a:ext>
                  </a:extLst>
                </a:gridCol>
                <a:gridCol w="2017644">
                  <a:extLst>
                    <a:ext uri="{9D8B030D-6E8A-4147-A177-3AD203B41FA5}">
                      <a16:colId xmlns:a16="http://schemas.microsoft.com/office/drawing/2014/main" val="225296593"/>
                    </a:ext>
                  </a:extLst>
                </a:gridCol>
                <a:gridCol w="1568216">
                  <a:extLst>
                    <a:ext uri="{9D8B030D-6E8A-4147-A177-3AD203B41FA5}">
                      <a16:colId xmlns:a16="http://schemas.microsoft.com/office/drawing/2014/main" val="3374101721"/>
                    </a:ext>
                  </a:extLst>
                </a:gridCol>
                <a:gridCol w="1803469">
                  <a:extLst>
                    <a:ext uri="{9D8B030D-6E8A-4147-A177-3AD203B41FA5}">
                      <a16:colId xmlns:a16="http://schemas.microsoft.com/office/drawing/2014/main" val="540389806"/>
                    </a:ext>
                  </a:extLst>
                </a:gridCol>
              </a:tblGrid>
              <a:tr h="2194561">
                <a:tc>
                  <a:txBody>
                    <a:bodyPr/>
                    <a:lstStyle/>
                    <a:p>
                      <a:pPr algn="ctr"/>
                      <a:r>
                        <a:rPr lang="en-US" sz="2000" dirty="0"/>
                        <a:t>Patient Identification, Referral, and Appropriateness Assessment </a:t>
                      </a:r>
                    </a:p>
                  </a:txBody>
                  <a:tcPr anchor="ctr">
                    <a:solidFill>
                      <a:srgbClr val="152C54"/>
                    </a:solidFill>
                  </a:tcPr>
                </a:tc>
                <a:tc>
                  <a:txBody>
                    <a:bodyPr/>
                    <a:lstStyle/>
                    <a:p>
                      <a:pPr algn="ctr"/>
                      <a:r>
                        <a:rPr lang="en-US" sz="2000" dirty="0"/>
                        <a:t>Intake Assessment and Engagement</a:t>
                      </a:r>
                    </a:p>
                  </a:txBody>
                  <a:tcPr anchor="ctr">
                    <a:solidFill>
                      <a:srgbClr val="152C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Systematic</a:t>
                      </a:r>
                      <a:r>
                        <a:rPr lang="en-US" sz="2000" baseline="0" dirty="0"/>
                        <a:t> Case Review and Psychiatric Consultation</a:t>
                      </a:r>
                      <a:endParaRPr lang="en-US" sz="2000" dirty="0"/>
                    </a:p>
                    <a:p>
                      <a:pPr algn="ctr"/>
                      <a:endParaRPr lang="en-US" sz="2000" dirty="0"/>
                    </a:p>
                  </a:txBody>
                  <a:tcPr anchor="ctr">
                    <a:solidFill>
                      <a:srgbClr val="152C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Initiating and Adjusting Evidence-based Treatments (Treat to Target)</a:t>
                      </a:r>
                    </a:p>
                    <a:p>
                      <a:pPr algn="ctr"/>
                      <a:endParaRPr lang="en-US" sz="2000" dirty="0"/>
                    </a:p>
                  </a:txBody>
                  <a:tcPr anchor="ctr">
                    <a:solidFill>
                      <a:srgbClr val="152C5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Systematic Follow</a:t>
                      </a:r>
                      <a:r>
                        <a:rPr lang="en-US" sz="2000" baseline="0" dirty="0"/>
                        <a:t> up -</a:t>
                      </a:r>
                      <a:r>
                        <a:rPr lang="en-US" sz="2000" dirty="0"/>
                        <a:t>Tracking Treatment</a:t>
                      </a:r>
                      <a:r>
                        <a:rPr lang="en-US" sz="2000" baseline="0" dirty="0"/>
                        <a:t> Outcomes </a:t>
                      </a:r>
                      <a:endParaRPr lang="en-US" sz="2000" dirty="0"/>
                    </a:p>
                    <a:p>
                      <a:pPr algn="ctr"/>
                      <a:endParaRPr lang="en-US" sz="2000" dirty="0"/>
                    </a:p>
                  </a:txBody>
                  <a:tcPr anchor="ctr">
                    <a:solidFill>
                      <a:srgbClr val="152C54"/>
                    </a:solidFill>
                  </a:tcPr>
                </a:tc>
                <a:tc>
                  <a:txBody>
                    <a:bodyPr/>
                    <a:lstStyle/>
                    <a:p>
                      <a:pPr algn="ctr"/>
                      <a:r>
                        <a:rPr lang="en-US" sz="2000" dirty="0"/>
                        <a:t>Completing</a:t>
                      </a:r>
                      <a:r>
                        <a:rPr lang="en-US" sz="2000" baseline="0" dirty="0"/>
                        <a:t> Treatment and Relapse Prevention</a:t>
                      </a:r>
                      <a:endParaRPr lang="en-US" sz="2000" dirty="0"/>
                    </a:p>
                  </a:txBody>
                  <a:tcPr anchor="ctr">
                    <a:solidFill>
                      <a:srgbClr val="152C54"/>
                    </a:solidFill>
                  </a:tcPr>
                </a:tc>
                <a:extLst>
                  <a:ext uri="{0D108BD9-81ED-4DB2-BD59-A6C34878D82A}">
                    <a16:rowId xmlns:a16="http://schemas.microsoft.com/office/drawing/2014/main" val="4274776641"/>
                  </a:ext>
                </a:extLst>
              </a:tr>
            </a:tbl>
          </a:graphicData>
        </a:graphic>
      </p:graphicFrame>
      <p:sp>
        <p:nvSpPr>
          <p:cNvPr id="6" name="Arrow: Circular 5">
            <a:extLst>
              <a:ext uri="{FF2B5EF4-FFF2-40B4-BE49-F238E27FC236}">
                <a16:creationId xmlns:a16="http://schemas.microsoft.com/office/drawing/2014/main" id="{B5B0F769-6F65-4AD0-A9AF-85F510F32D2C}"/>
              </a:ext>
            </a:extLst>
          </p:cNvPr>
          <p:cNvSpPr/>
          <p:nvPr/>
        </p:nvSpPr>
        <p:spPr>
          <a:xfrm flipH="1">
            <a:off x="4258961" y="1286787"/>
            <a:ext cx="4552949" cy="3121552"/>
          </a:xfrm>
          <a:prstGeom prst="circularArrow">
            <a:avLst>
              <a:gd name="adj1" fmla="val 7962"/>
              <a:gd name="adj2" fmla="val 1045568"/>
              <a:gd name="adj3" fmla="val 20577281"/>
              <a:gd name="adj4" fmla="val 10549396"/>
              <a:gd name="adj5" fmla="val 14098"/>
            </a:avLst>
          </a:prstGeom>
          <a:solidFill>
            <a:srgbClr val="468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8547C3D7-ECF7-4A20-9C63-46A134500215}"/>
              </a:ext>
            </a:extLst>
          </p:cNvPr>
          <p:cNvSpPr/>
          <p:nvPr/>
        </p:nvSpPr>
        <p:spPr>
          <a:xfrm>
            <a:off x="673275" y="2702732"/>
            <a:ext cx="10916059" cy="740807"/>
          </a:xfrm>
          <a:prstGeom prst="rightArrow">
            <a:avLst/>
          </a:prstGeom>
          <a:solidFill>
            <a:srgbClr val="468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22471E8D-B075-46B3-B3D0-77F6C9AAB040}"/>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Steps of CoCM</a:t>
            </a:r>
          </a:p>
        </p:txBody>
      </p:sp>
    </p:spTree>
    <p:extLst>
      <p:ext uri="{BB962C8B-B14F-4D97-AF65-F5344CB8AC3E}">
        <p14:creationId xmlns:p14="http://schemas.microsoft.com/office/powerpoint/2010/main" val="128006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8F272-1ED4-4B1A-951D-AC289A0E660B}"/>
              </a:ext>
            </a:extLst>
          </p:cNvPr>
          <p:cNvSpPr>
            <a:spLocks noGrp="1"/>
          </p:cNvSpPr>
          <p:nvPr>
            <p:ph type="title"/>
          </p:nvPr>
        </p:nvSpPr>
        <p:spPr>
          <a:xfrm>
            <a:off x="611777" y="365128"/>
            <a:ext cx="10742023" cy="568323"/>
          </a:xfrm>
        </p:spPr>
        <p:txBody>
          <a:bodyPr>
            <a:normAutofit fontScale="90000"/>
          </a:bodyPr>
          <a:lstStyle/>
          <a:p>
            <a:r>
              <a:rPr lang="en-US" dirty="0"/>
              <a:t>The Process of CoCM</a:t>
            </a:r>
          </a:p>
        </p:txBody>
      </p:sp>
      <p:sp>
        <p:nvSpPr>
          <p:cNvPr id="5" name="Content Placeholder 2">
            <a:extLst>
              <a:ext uri="{FF2B5EF4-FFF2-40B4-BE49-F238E27FC236}">
                <a16:creationId xmlns:a16="http://schemas.microsoft.com/office/drawing/2014/main" id="{DB1ECA93-2EB6-4863-950D-585380FB3A37}"/>
              </a:ext>
            </a:extLst>
          </p:cNvPr>
          <p:cNvSpPr txBox="1">
            <a:spLocks/>
          </p:cNvSpPr>
          <p:nvPr/>
        </p:nvSpPr>
        <p:spPr>
          <a:xfrm>
            <a:off x="611777" y="1607142"/>
            <a:ext cx="10816485" cy="449593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initial assessment may take up to 45 minutes</a:t>
            </a:r>
          </a:p>
          <a:p>
            <a:pPr>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Components of the initial assessment includes pertinent medical and behavioral health treatment experience, history, and pertinent clinical parameters and pertinent social challenges and supports</a:t>
            </a:r>
          </a:p>
          <a:p>
            <a:pPr lvl="1">
              <a:lnSpc>
                <a:spcPct val="100000"/>
              </a:lnSpc>
              <a:spcBef>
                <a:spcPts val="1200"/>
              </a:spcBef>
              <a:buClr>
                <a:srgbClr val="135D7A"/>
              </a:buCl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History of BH, including family history</a:t>
            </a:r>
          </a:p>
          <a:p>
            <a:pPr lvl="1">
              <a:lnSpc>
                <a:spcPct val="100000"/>
              </a:lnSpc>
              <a:spcBef>
                <a:spcPts val="0"/>
              </a:spcBef>
              <a:buClr>
                <a:srgbClr val="135D7A"/>
              </a:buCl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History of current medical and psychosocial status</a:t>
            </a:r>
          </a:p>
          <a:p>
            <a:pPr lvl="1">
              <a:lnSpc>
                <a:spcPct val="100000"/>
              </a:lnSpc>
              <a:spcBef>
                <a:spcPts val="0"/>
              </a:spcBef>
              <a:buClr>
                <a:srgbClr val="135D7A"/>
              </a:buCl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Current and history of medications </a:t>
            </a:r>
          </a:p>
          <a:p>
            <a:pPr lvl="1">
              <a:lnSpc>
                <a:spcPct val="100000"/>
              </a:lnSpc>
              <a:spcBef>
                <a:spcPts val="0"/>
              </a:spcBef>
              <a:buClr>
                <a:srgbClr val="135D7A"/>
              </a:buCl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Substance use history</a:t>
            </a:r>
          </a:p>
          <a:p>
            <a:pPr marL="1828800" marR="0" lvl="4" indent="0" algn="l" defTabSz="914400" rtl="0" eaLnBrk="1" fontAlgn="auto" latinLnBrk="0" hangingPunct="1">
              <a:lnSpc>
                <a:spcPct val="100000"/>
              </a:lnSpc>
              <a:spcBef>
                <a:spcPts val="0"/>
              </a:spcBef>
              <a:spcAft>
                <a:spcPts val="0"/>
              </a:spcAft>
              <a:buClr>
                <a:srgbClr val="135D7A"/>
              </a:buClr>
              <a:buSz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BHCM will identify the patients concerns, beliefs, needs, strengths and desire to incorporate into the patient self-management action plan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35D7A"/>
                </a:solidFill>
                <a:effectLst/>
                <a:uLnTx/>
                <a:uFillTx/>
                <a:latin typeface="Calibri" panose="020F0502020204030204"/>
                <a:ea typeface="+mn-ea"/>
                <a:cs typeface="+mn-cs"/>
              </a:rPr>
              <a:t>After the initial assessment, the BHCM will present the patient’s case at the SCR for input and considerations for treatment of the depression/anxiety</a:t>
            </a:r>
          </a:p>
        </p:txBody>
      </p:sp>
      <p:sp>
        <p:nvSpPr>
          <p:cNvPr id="6" name="Text Placeholder 2">
            <a:extLst>
              <a:ext uri="{FF2B5EF4-FFF2-40B4-BE49-F238E27FC236}">
                <a16:creationId xmlns:a16="http://schemas.microsoft.com/office/drawing/2014/main" id="{9FCE48D6-94E4-4680-80AB-A8907AABAFFE}"/>
              </a:ext>
            </a:extLst>
          </p:cNvPr>
          <p:cNvSpPr txBox="1">
            <a:spLocks/>
          </p:cNvSpPr>
          <p:nvPr/>
        </p:nvSpPr>
        <p:spPr>
          <a:xfrm>
            <a:off x="940526" y="535582"/>
            <a:ext cx="1065792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The BHCM Assessment </a:t>
            </a:r>
          </a:p>
        </p:txBody>
      </p:sp>
      <p:pic>
        <p:nvPicPr>
          <p:cNvPr id="7" name="Picture 6" descr="A doctor showing a patient something on the tablet&#10;&#10;Description automatically generated with medium confidence">
            <a:extLst>
              <a:ext uri="{FF2B5EF4-FFF2-40B4-BE49-F238E27FC236}">
                <a16:creationId xmlns:a16="http://schemas.microsoft.com/office/drawing/2014/main" id="{724D97A7-3C21-7259-5ED1-BCFACACB75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2701" y="191588"/>
            <a:ext cx="2543993" cy="1695995"/>
          </a:xfrm>
          <a:prstGeom prst="ellipse">
            <a:avLst/>
          </a:prstGeom>
        </p:spPr>
      </p:pic>
    </p:spTree>
    <p:extLst>
      <p:ext uri="{BB962C8B-B14F-4D97-AF65-F5344CB8AC3E}">
        <p14:creationId xmlns:p14="http://schemas.microsoft.com/office/powerpoint/2010/main" val="193731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11777" y="1599521"/>
            <a:ext cx="10986671" cy="3805085"/>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Following the assessment by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CoCM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patient is added to the systematic case review tool and reviewed with the Psychiatric Consultant during systematic case review.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Treatment recommendations, including psychotropic medications are made by the Psychiatric Consultant</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Psychiatric Consultant continues to review the BHCM case load and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prioritize those patients who are not improving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continues to provide treatment recommendations as indicated</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Psychiatric Consultant can also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provide assistance with diagnosis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help distinguish a patient’s appropriateness for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CoCM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12A28089-6FB6-47D1-B7F1-952D8526D9B4}"/>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Psychiatric Consultant - SCR</a:t>
            </a:r>
          </a:p>
        </p:txBody>
      </p:sp>
    </p:spTree>
    <p:extLst>
      <p:ext uri="{BB962C8B-B14F-4D97-AF65-F5344CB8AC3E}">
        <p14:creationId xmlns:p14="http://schemas.microsoft.com/office/powerpoint/2010/main" val="1167720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BC42672-568E-45B4-BDBD-37CC7C5CD550}"/>
              </a:ext>
            </a:extLst>
          </p:cNvPr>
          <p:cNvSpPr txBox="1">
            <a:spLocks/>
          </p:cNvSpPr>
          <p:nvPr/>
        </p:nvSpPr>
        <p:spPr>
          <a:xfrm>
            <a:off x="611777" y="1288789"/>
            <a:ext cx="10986671" cy="514377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SCR is a Critical Component to the CoCM Model.   Content of SCR outline is collaboratively created with the Psychiatric Consultant and BHCM’er.</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should happen </a:t>
            </a:r>
            <a:r>
              <a:rPr kumimoji="0" lang="en-US" sz="22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every week </a:t>
            </a:r>
            <a:endPar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Review new patients first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Come up with a plan and get it off to the patient and PCP</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Note in record by the psychiatrist based on data gathered from BHCM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Review those needing more attention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Every patient needs a deeper review once/month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documented in the record by the psychiatrist optimal.  If not an option the BHCM’er documents the recommendations and repeats back or shares note for verification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Finally, ‘run the list’ of all remaining patients to watch for issues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Someone hospitalized or in the ED? – no note necessary unless a recommendation.  </a:t>
            </a:r>
          </a:p>
        </p:txBody>
      </p:sp>
      <p:sp>
        <p:nvSpPr>
          <p:cNvPr id="7" name="Title 1">
            <a:extLst>
              <a:ext uri="{FF2B5EF4-FFF2-40B4-BE49-F238E27FC236}">
                <a16:creationId xmlns:a16="http://schemas.microsoft.com/office/drawing/2014/main" id="{4EFABA99-4B3C-4D7A-A3BC-E5CCBFF1F281}"/>
              </a:ext>
            </a:extLst>
          </p:cNvPr>
          <p:cNvSpPr>
            <a:spLocks noGrp="1"/>
          </p:cNvSpPr>
          <p:nvPr>
            <p:ph type="title" hasCustomPrompt="1"/>
          </p:nvPr>
        </p:nvSpPr>
        <p:spPr>
          <a:xfrm>
            <a:off x="611777" y="365128"/>
            <a:ext cx="10742023" cy="568323"/>
          </a:xfrm>
          <a:prstGeom prst="rect">
            <a:avLst/>
          </a:prstGeom>
        </p:spPr>
        <p:txBody>
          <a:bodyPr>
            <a:normAutofit fontScale="90000"/>
          </a:bodyPr>
          <a:lstStyle>
            <a:lvl1pPr>
              <a:defRPr sz="4400" b="1">
                <a:solidFill>
                  <a:srgbClr val="135D7A"/>
                </a:solidFill>
                <a:latin typeface="Horizon"/>
              </a:defRPr>
            </a:lvl1pPr>
          </a:lstStyle>
          <a:p>
            <a:r>
              <a:rPr lang="en-US" dirty="0"/>
              <a:t>The Process of CoCM</a:t>
            </a:r>
          </a:p>
        </p:txBody>
      </p:sp>
      <p:sp>
        <p:nvSpPr>
          <p:cNvPr id="8" name="Text Placeholder 2">
            <a:extLst>
              <a:ext uri="{FF2B5EF4-FFF2-40B4-BE49-F238E27FC236}">
                <a16:creationId xmlns:a16="http://schemas.microsoft.com/office/drawing/2014/main" id="{83421C74-04B5-4BBF-9040-874CA133FADE}"/>
              </a:ext>
            </a:extLst>
          </p:cNvPr>
          <p:cNvSpPr txBox="1">
            <a:spLocks/>
          </p:cNvSpPr>
          <p:nvPr/>
        </p:nvSpPr>
        <p:spPr>
          <a:xfrm>
            <a:off x="940526" y="535582"/>
            <a:ext cx="1065792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Psychiatrist and BHCM’er:  Systematic Case Review (SCR) </a:t>
            </a:r>
          </a:p>
        </p:txBody>
      </p:sp>
    </p:spTree>
    <p:extLst>
      <p:ext uri="{BB962C8B-B14F-4D97-AF65-F5344CB8AC3E}">
        <p14:creationId xmlns:p14="http://schemas.microsoft.com/office/powerpoint/2010/main" val="162501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35.jpeg">
            <a:extLst>
              <a:ext uri="{FF2B5EF4-FFF2-40B4-BE49-F238E27FC236}">
                <a16:creationId xmlns:a16="http://schemas.microsoft.com/office/drawing/2014/main" id="{4C2BDB3D-F900-4D90-9D21-3CB7443C7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17" t="9450"/>
          <a:stretch/>
        </p:blipFill>
        <p:spPr bwMode="auto">
          <a:xfrm>
            <a:off x="7707086" y="2100683"/>
            <a:ext cx="4484914" cy="422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7944"/>
            <a:ext cx="10986671" cy="4412466"/>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Population Health—</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no one falls through the cracks</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Easy reference for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caseload management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Easily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facilitates systematic case review </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Tracks patient engagement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(dates of contact, etc.)</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Tracks outcomes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(PHQ-9 and GAD-7)</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Identifies patients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who are not responding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treatment</a:t>
            </a:r>
          </a:p>
        </p:txBody>
      </p:sp>
      <p:sp>
        <p:nvSpPr>
          <p:cNvPr id="6" name="Text Placeholder 2">
            <a:extLst>
              <a:ext uri="{FF2B5EF4-FFF2-40B4-BE49-F238E27FC236}">
                <a16:creationId xmlns:a16="http://schemas.microsoft.com/office/drawing/2014/main" id="{EACB0CE1-20F6-4315-A749-95086646E3EE}"/>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Systematic Case Review Tool—Why?</a:t>
            </a:r>
          </a:p>
        </p:txBody>
      </p:sp>
      <p:pic>
        <p:nvPicPr>
          <p:cNvPr id="7" name="Picture 6" descr="Logo, Michigan Collaborative Care Implementation Support Team">
            <a:extLst>
              <a:ext uri="{FF2B5EF4-FFF2-40B4-BE49-F238E27FC236}">
                <a16:creationId xmlns:a16="http://schemas.microsoft.com/office/drawing/2014/main" id="{6ADBD6AA-3B66-4112-9CCE-0F22A78AE3B1}"/>
              </a:ext>
            </a:extLst>
          </p:cNvPr>
          <p:cNvPicPr>
            <a:picLocks noChangeAspect="1"/>
          </p:cNvPicPr>
          <p:nvPr/>
        </p:nvPicPr>
        <p:blipFill rotWithShape="1">
          <a:blip r:embed="rId4">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8" name="Picture 7" descr="Logo, Mi-CCSI Center for Clinical Systems Improvement">
            <a:extLst>
              <a:ext uri="{FF2B5EF4-FFF2-40B4-BE49-F238E27FC236}">
                <a16:creationId xmlns:a16="http://schemas.microsoft.com/office/drawing/2014/main" id="{E82B09F5-23A5-46B3-A2F4-677EE1491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244421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D71D0-35DF-4998-B49B-E60F96D95610}"/>
              </a:ext>
            </a:extLst>
          </p:cNvPr>
          <p:cNvSpPr/>
          <p:nvPr/>
        </p:nvSpPr>
        <p:spPr>
          <a:xfrm>
            <a:off x="6096001" y="1605548"/>
            <a:ext cx="6095999" cy="568323"/>
          </a:xfrm>
          <a:prstGeom prst="rect">
            <a:avLst/>
          </a:prstGeom>
          <a:solidFill>
            <a:srgbClr val="68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547DDEE-63AB-42D3-B169-DD1B00B65FFD}"/>
              </a:ext>
            </a:extLst>
          </p:cNvPr>
          <p:cNvSpPr/>
          <p:nvPr/>
        </p:nvSpPr>
        <p:spPr>
          <a:xfrm>
            <a:off x="6096000" y="1605548"/>
            <a:ext cx="6095999" cy="4735116"/>
          </a:xfrm>
          <a:prstGeom prst="rect">
            <a:avLst/>
          </a:prstGeom>
          <a:solidFill>
            <a:srgbClr val="682E65">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5047344-0D32-4FAD-84A9-21B1BC7C8266}"/>
              </a:ext>
            </a:extLst>
          </p:cNvPr>
          <p:cNvSpPr/>
          <p:nvPr/>
        </p:nvSpPr>
        <p:spPr>
          <a:xfrm>
            <a:off x="0" y="1605548"/>
            <a:ext cx="6095999" cy="568323"/>
          </a:xfrm>
          <a:prstGeom prst="rect">
            <a:avLst/>
          </a:prstGeom>
          <a:solidFill>
            <a:srgbClr val="468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377B348-12D6-4B45-937F-2FE67D4CBB48}"/>
              </a:ext>
            </a:extLst>
          </p:cNvPr>
          <p:cNvSpPr/>
          <p:nvPr/>
        </p:nvSpPr>
        <p:spPr>
          <a:xfrm>
            <a:off x="0" y="1605548"/>
            <a:ext cx="6095999" cy="4735116"/>
          </a:xfrm>
          <a:prstGeom prst="rect">
            <a:avLst/>
          </a:prstGeom>
          <a:solidFill>
            <a:srgbClr val="35A1CD">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254643" y="2590355"/>
            <a:ext cx="5648446" cy="3102126"/>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Caseload management tool used in conjunction with or built into the EHR</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Summary of key treatment information (e.g., outcome measure scores, dates of contacts) for individual patients and entire caseload</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by BHCM and psychiatric consultant to regularly review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CoCM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caseload</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3"/>
                </a:solidFill>
                <a:effectLst/>
                <a:uLnTx/>
                <a:uFillTx/>
                <a:latin typeface="Calibri" panose="020F0502020204030204"/>
                <a:ea typeface="+mn-ea"/>
                <a:cs typeface="+mn-cs"/>
              </a:rPr>
              <a:t>Clinical tool required for </a:t>
            </a:r>
            <a:r>
              <a:rPr kumimoji="0" lang="en-US" sz="2000" b="1" i="0" u="none" strike="noStrike" kern="1200" cap="none" spc="0" normalizeH="0" baseline="0" noProof="0" dirty="0" err="1">
                <a:ln>
                  <a:noFill/>
                </a:ln>
                <a:solidFill>
                  <a:srgbClr val="002E63"/>
                </a:solidFill>
                <a:effectLst/>
                <a:uLnTx/>
                <a:uFillTx/>
                <a:latin typeface="Calibri" panose="020F0502020204030204"/>
                <a:ea typeface="+mn-ea"/>
                <a:cs typeface="+mn-cs"/>
              </a:rPr>
              <a:t>CoCM</a:t>
            </a:r>
            <a:r>
              <a:rPr kumimoji="0" lang="en-US" sz="2000" b="1" i="0" u="none" strike="noStrike" kern="1200" cap="none" spc="0" normalizeH="0" baseline="0" noProof="0" dirty="0">
                <a:ln>
                  <a:noFill/>
                </a:ln>
                <a:solidFill>
                  <a:srgbClr val="002E63"/>
                </a:solidFill>
                <a:effectLst/>
                <a:uLnTx/>
                <a:uFillTx/>
                <a:latin typeface="Calibri" panose="020F0502020204030204"/>
                <a:ea typeface="+mn-ea"/>
                <a:cs typeface="+mn-cs"/>
              </a:rPr>
              <a:t> service delivery</a:t>
            </a:r>
          </a:p>
        </p:txBody>
      </p:sp>
      <p:sp>
        <p:nvSpPr>
          <p:cNvPr id="5" name="Content Placeholder 2">
            <a:extLst>
              <a:ext uri="{FF2B5EF4-FFF2-40B4-BE49-F238E27FC236}">
                <a16:creationId xmlns:a16="http://schemas.microsoft.com/office/drawing/2014/main" id="{6AF9C822-C76F-41BB-9D74-7F3135E4F07F}"/>
              </a:ext>
            </a:extLst>
          </p:cNvPr>
          <p:cNvSpPr txBox="1">
            <a:spLocks/>
          </p:cNvSpPr>
          <p:nvPr/>
        </p:nvSpPr>
        <p:spPr>
          <a:xfrm>
            <a:off x="6288913" y="2590355"/>
            <a:ext cx="5648444" cy="2907286"/>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List of patients with a diagnosis of depression, anxiety, or other behavioral health condition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Could be incorporated with existing chronic disease registry</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to identify patients who are eligible for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CoCM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Often static</a:t>
            </a:r>
          </a:p>
        </p:txBody>
      </p:sp>
      <p:sp>
        <p:nvSpPr>
          <p:cNvPr id="6" name="TextBox 5">
            <a:extLst>
              <a:ext uri="{FF2B5EF4-FFF2-40B4-BE49-F238E27FC236}">
                <a16:creationId xmlns:a16="http://schemas.microsoft.com/office/drawing/2014/main" id="{312B149B-FF6D-4D0B-94DA-D00E0FB279A7}"/>
              </a:ext>
            </a:extLst>
          </p:cNvPr>
          <p:cNvSpPr txBox="1"/>
          <p:nvPr/>
        </p:nvSpPr>
        <p:spPr>
          <a:xfrm>
            <a:off x="-1" y="1643648"/>
            <a:ext cx="6096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ailway" panose="02000506040000020004"/>
                <a:ea typeface="+mn-ea"/>
                <a:cs typeface="+mn-cs"/>
              </a:rPr>
              <a:t>Systematic Case Review Tool</a:t>
            </a:r>
          </a:p>
        </p:txBody>
      </p:sp>
      <p:sp>
        <p:nvSpPr>
          <p:cNvPr id="7" name="TextBox 6">
            <a:extLst>
              <a:ext uri="{FF2B5EF4-FFF2-40B4-BE49-F238E27FC236}">
                <a16:creationId xmlns:a16="http://schemas.microsoft.com/office/drawing/2014/main" id="{84250B72-19DC-4CB2-A6ED-F9957650DCA7}"/>
              </a:ext>
            </a:extLst>
          </p:cNvPr>
          <p:cNvSpPr txBox="1"/>
          <p:nvPr/>
        </p:nvSpPr>
        <p:spPr>
          <a:xfrm>
            <a:off x="6096000" y="1643648"/>
            <a:ext cx="6096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ailway" panose="02000506040000020004"/>
                <a:ea typeface="+mn-ea"/>
                <a:cs typeface="+mn-cs"/>
              </a:rPr>
              <a:t>Disease Registry</a:t>
            </a:r>
          </a:p>
        </p:txBody>
      </p:sp>
      <p:sp>
        <p:nvSpPr>
          <p:cNvPr id="12" name="Text Placeholder 2">
            <a:extLst>
              <a:ext uri="{FF2B5EF4-FFF2-40B4-BE49-F238E27FC236}">
                <a16:creationId xmlns:a16="http://schemas.microsoft.com/office/drawing/2014/main" id="{B4B20AE6-018E-4F37-8CCA-A91EEEEB7D02}"/>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What’s the Difference?</a:t>
            </a:r>
          </a:p>
        </p:txBody>
      </p:sp>
    </p:spTree>
    <p:extLst>
      <p:ext uri="{BB962C8B-B14F-4D97-AF65-F5344CB8AC3E}">
        <p14:creationId xmlns:p14="http://schemas.microsoft.com/office/powerpoint/2010/main" val="335960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7B348-12D6-4B45-937F-2FE67D4CBB48}"/>
              </a:ext>
            </a:extLst>
          </p:cNvPr>
          <p:cNvSpPr/>
          <p:nvPr/>
        </p:nvSpPr>
        <p:spPr>
          <a:xfrm>
            <a:off x="1" y="1605547"/>
            <a:ext cx="4890669" cy="4735116"/>
          </a:xfrm>
          <a:prstGeom prst="rect">
            <a:avLst/>
          </a:prstGeom>
          <a:solidFill>
            <a:srgbClr val="4A858E">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5047344-0D32-4FAD-84A9-21B1BC7C8266}"/>
              </a:ext>
            </a:extLst>
          </p:cNvPr>
          <p:cNvSpPr/>
          <p:nvPr/>
        </p:nvSpPr>
        <p:spPr>
          <a:xfrm>
            <a:off x="1" y="1605547"/>
            <a:ext cx="4890668" cy="568323"/>
          </a:xfrm>
          <a:prstGeom prst="rect">
            <a:avLst/>
          </a:prstGeom>
          <a:solidFill>
            <a:srgbClr val="00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E63"/>
              </a:solidFill>
              <a:effectLst/>
              <a:uLnTx/>
              <a:uFillTx/>
              <a:latin typeface="Calibri" panose="020F0502020204030204"/>
              <a:ea typeface="+mn-ea"/>
              <a:cs typeface="+mn-cs"/>
            </a:endParaRPr>
          </a:p>
        </p:txBody>
      </p:sp>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254643" y="2211971"/>
            <a:ext cx="4774557" cy="348051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Patient identification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Treatment status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(e.g., active, inactive, relapse prevention)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Date of enrollment and disenrollment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Baseline and most recent outcome measure scores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(PHQ-9 and/or GAD-7) </a:t>
            </a: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and dates</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E62"/>
                </a:solidFill>
                <a:effectLst/>
                <a:uLnTx/>
                <a:uFillTx/>
                <a:latin typeface="Calibri" panose="020F0502020204030204"/>
                <a:ea typeface="+mn-ea"/>
                <a:cs typeface="+mn-cs"/>
              </a:rPr>
              <a:t>Date of most recent BHCM follow-up contact with patient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6AF9C822-C76F-41BB-9D74-7F3135E4F07F}"/>
              </a:ext>
            </a:extLst>
          </p:cNvPr>
          <p:cNvSpPr txBox="1">
            <a:spLocks/>
          </p:cNvSpPr>
          <p:nvPr/>
        </p:nvSpPr>
        <p:spPr>
          <a:xfrm>
            <a:off x="5363879" y="2211971"/>
            <a:ext cx="6234569" cy="328566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Overall change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PHQ-9 and/or GAD-7 scores</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Most </a:t>
            </a: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recent change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PHQ-9 and/or GAD-7 scores (i.e., difference in two most recent scores)</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BHCM </a:t>
            </a: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contact frequency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(e.g., one-week, one month) or next contact date</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Date of </a:t>
            </a: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most recent panel review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session</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Outstanding psychiatric </a:t>
            </a: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treatment recommendations</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2E62"/>
                </a:solidFill>
                <a:effectLst/>
                <a:uLnTx/>
                <a:uFillTx/>
                <a:latin typeface="Calibri" panose="020F0502020204030204"/>
                <a:ea typeface="+mn-ea"/>
                <a:cs typeface="+mn-cs"/>
              </a:rPr>
              <a:t>Flags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1) discuss in panel review; 2) visualize patients whose condition is improving or worsening; and 3) to indicate patients who would benefit from contact, updated outcome measures, or panel review session</a:t>
            </a:r>
          </a:p>
          <a:p>
            <a:pPr marL="0" marR="0" lvl="0" indent="0" algn="l" defTabSz="914400" rtl="0" eaLnBrk="1" fontAlgn="auto" latinLnBrk="0" hangingPunct="1">
              <a:lnSpc>
                <a:spcPct val="100000"/>
              </a:lnSpc>
              <a:spcBef>
                <a:spcPts val="0"/>
              </a:spcBef>
              <a:spcAft>
                <a:spcPts val="1200"/>
              </a:spcAft>
              <a:buClr>
                <a:srgbClr val="135D7A"/>
              </a:buClr>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2B149B-FF6D-4D0B-94DA-D00E0FB279A7}"/>
              </a:ext>
            </a:extLst>
          </p:cNvPr>
          <p:cNvSpPr txBox="1"/>
          <p:nvPr/>
        </p:nvSpPr>
        <p:spPr>
          <a:xfrm>
            <a:off x="0" y="1643647"/>
            <a:ext cx="48906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ailway" panose="02000506040000020004"/>
                <a:ea typeface="+mn-ea"/>
                <a:cs typeface="+mn-cs"/>
              </a:rPr>
              <a:t>Required</a:t>
            </a:r>
          </a:p>
        </p:txBody>
      </p:sp>
      <p:sp>
        <p:nvSpPr>
          <p:cNvPr id="7" name="TextBox 6">
            <a:extLst>
              <a:ext uri="{FF2B5EF4-FFF2-40B4-BE49-F238E27FC236}">
                <a16:creationId xmlns:a16="http://schemas.microsoft.com/office/drawing/2014/main" id="{84250B72-19DC-4CB2-A6ED-F9957650DCA7}"/>
              </a:ext>
            </a:extLst>
          </p:cNvPr>
          <p:cNvSpPr txBox="1"/>
          <p:nvPr/>
        </p:nvSpPr>
        <p:spPr>
          <a:xfrm>
            <a:off x="5225349" y="1653329"/>
            <a:ext cx="6698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35D7A"/>
                </a:solidFill>
                <a:effectLst/>
                <a:uLnTx/>
                <a:uFillTx/>
                <a:latin typeface="Railway" panose="02000506040000020004"/>
                <a:ea typeface="+mn-ea"/>
                <a:cs typeface="+mn-cs"/>
              </a:rPr>
              <a:t>Recommended:</a:t>
            </a:r>
          </a:p>
        </p:txBody>
      </p:sp>
      <p:sp>
        <p:nvSpPr>
          <p:cNvPr id="11" name="Text Placeholder 2">
            <a:extLst>
              <a:ext uri="{FF2B5EF4-FFF2-40B4-BE49-F238E27FC236}">
                <a16:creationId xmlns:a16="http://schemas.microsoft.com/office/drawing/2014/main" id="{4E7516A5-D479-4831-B483-E802BDF75AC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Components: Systematic Case Review Tool</a:t>
            </a:r>
          </a:p>
        </p:txBody>
      </p:sp>
    </p:spTree>
    <p:extLst>
      <p:ext uri="{BB962C8B-B14F-4D97-AF65-F5344CB8AC3E}">
        <p14:creationId xmlns:p14="http://schemas.microsoft.com/office/powerpoint/2010/main" val="276710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2471219" y="5521681"/>
            <a:ext cx="10986671" cy="36576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1800" b="1" i="0" u="none" strike="noStrike" kern="1200" cap="none" spc="0" normalizeH="0" baseline="0" noProof="0" dirty="0">
                <a:ln>
                  <a:noFill/>
                </a:ln>
                <a:solidFill>
                  <a:srgbClr val="002E63"/>
                </a:solidFill>
                <a:effectLst/>
                <a:uLnTx/>
                <a:uFillTx/>
                <a:latin typeface="Calibri" panose="020F0502020204030204"/>
                <a:ea typeface="+mn-ea"/>
                <a:cs typeface="+mn-cs"/>
              </a:rPr>
              <a:t>Note: </a:t>
            </a:r>
            <a:r>
              <a:rPr kumimoji="0" lang="en-US" sz="1800" b="0" i="0" u="none" strike="noStrike" kern="1200" cap="none" spc="0" normalizeH="0" baseline="0" noProof="0" dirty="0">
                <a:ln>
                  <a:noFill/>
                </a:ln>
                <a:solidFill>
                  <a:srgbClr val="002E63"/>
                </a:solidFill>
                <a:effectLst/>
                <a:uLnTx/>
                <a:uFillTx/>
                <a:latin typeface="Calibri" panose="020F0502020204030204"/>
                <a:ea typeface="+mn-ea"/>
                <a:cs typeface="+mn-cs"/>
              </a:rPr>
              <a:t>This example includes many “nice to have” components—more simplified tools will suffice. </a:t>
            </a:r>
          </a:p>
        </p:txBody>
      </p:sp>
      <p:pic>
        <p:nvPicPr>
          <p:cNvPr id="6" name="Picture 5">
            <a:extLst>
              <a:ext uri="{FF2B5EF4-FFF2-40B4-BE49-F238E27FC236}">
                <a16:creationId xmlns:a16="http://schemas.microsoft.com/office/drawing/2014/main" id="{8CB1B4AF-694C-4135-BEC6-866507643E44}"/>
              </a:ext>
            </a:extLst>
          </p:cNvPr>
          <p:cNvPicPr>
            <a:picLocks noChangeAspect="1"/>
          </p:cNvPicPr>
          <p:nvPr/>
        </p:nvPicPr>
        <p:blipFill rotWithShape="1">
          <a:blip r:embed="rId3">
            <a:extLst>
              <a:ext uri="{28A0092B-C50C-407E-A947-70E740481C1C}">
                <a14:useLocalDpi xmlns:a14="http://schemas.microsoft.com/office/drawing/2010/main" val="0"/>
              </a:ext>
            </a:extLst>
          </a:blip>
          <a:srcRect l="424" t="9214" r="531" b="1010"/>
          <a:stretch/>
        </p:blipFill>
        <p:spPr>
          <a:xfrm>
            <a:off x="602663" y="1538881"/>
            <a:ext cx="10986672" cy="3982800"/>
          </a:xfrm>
          <a:prstGeom prst="rect">
            <a:avLst/>
          </a:prstGeom>
        </p:spPr>
      </p:pic>
      <p:sp>
        <p:nvSpPr>
          <p:cNvPr id="7" name="Text Placeholder 2">
            <a:extLst>
              <a:ext uri="{FF2B5EF4-FFF2-40B4-BE49-F238E27FC236}">
                <a16:creationId xmlns:a16="http://schemas.microsoft.com/office/drawing/2014/main" id="{1577D979-1CE6-42E4-BD48-3C85CBBB9E5D}"/>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Systematic Case Review Tool</a:t>
            </a:r>
          </a:p>
        </p:txBody>
      </p:sp>
    </p:spTree>
    <p:extLst>
      <p:ext uri="{BB962C8B-B14F-4D97-AF65-F5344CB8AC3E}">
        <p14:creationId xmlns:p14="http://schemas.microsoft.com/office/powerpoint/2010/main" val="3096425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2A6F1CD-7A90-4121-83FD-EF1910A31879}"/>
              </a:ext>
            </a:extLst>
          </p:cNvPr>
          <p:cNvSpPr>
            <a:spLocks noGrp="1"/>
          </p:cNvSpPr>
          <p:nvPr>
            <p:ph sz="half" idx="2"/>
          </p:nvPr>
        </p:nvSpPr>
        <p:spPr>
          <a:xfrm>
            <a:off x="718134" y="2073659"/>
            <a:ext cx="4320218" cy="3462537"/>
          </a:xfrm>
          <a:ln>
            <a:noFill/>
          </a:ln>
        </p:spPr>
        <p:txBody>
          <a:bodyPr>
            <a:noAutofit/>
          </a:bodyPr>
          <a:lstStyle/>
          <a:p>
            <a:endParaRPr lang="en-US" sz="800" dirty="0"/>
          </a:p>
          <a:p>
            <a:pPr marL="457200" indent="-457200">
              <a:buFont typeface="+mj-lt"/>
              <a:buAutoNum type="arabicPeriod"/>
            </a:pPr>
            <a:r>
              <a:rPr lang="en-US" sz="2000" dirty="0"/>
              <a:t>Consultation notes</a:t>
            </a:r>
          </a:p>
          <a:p>
            <a:pPr marL="457200" indent="-457200">
              <a:buFont typeface="+mj-lt"/>
              <a:buAutoNum type="arabicPeriod"/>
            </a:pPr>
            <a:r>
              <a:rPr lang="en-US" sz="2000" dirty="0"/>
              <a:t>Imaging narratives</a:t>
            </a:r>
          </a:p>
          <a:p>
            <a:pPr marL="457200" indent="-457200">
              <a:buFont typeface="+mj-lt"/>
              <a:buAutoNum type="arabicPeriod"/>
            </a:pPr>
            <a:r>
              <a:rPr lang="en-US" sz="2000" dirty="0"/>
              <a:t>Laboratory report narratives</a:t>
            </a:r>
          </a:p>
          <a:p>
            <a:pPr marL="457200" indent="-457200">
              <a:buFont typeface="+mj-lt"/>
              <a:buAutoNum type="arabicPeriod"/>
            </a:pPr>
            <a:r>
              <a:rPr lang="en-US" sz="2000" dirty="0"/>
              <a:t>Pathology report narratives</a:t>
            </a:r>
          </a:p>
          <a:p>
            <a:pPr marL="457200" indent="-457200">
              <a:buFont typeface="+mj-lt"/>
              <a:buAutoNum type="arabicPeriod"/>
            </a:pPr>
            <a:r>
              <a:rPr lang="en-US" sz="2000" dirty="0"/>
              <a:t>Procedure notes</a:t>
            </a:r>
          </a:p>
          <a:p>
            <a:pPr marL="457200" indent="-457200">
              <a:buFont typeface="+mj-lt"/>
              <a:buAutoNum type="arabicPeriod"/>
            </a:pPr>
            <a:r>
              <a:rPr lang="en-US" sz="2000" dirty="0"/>
              <a:t>Discharge summary notes</a:t>
            </a:r>
          </a:p>
          <a:p>
            <a:pPr marL="457200" indent="-457200">
              <a:buFont typeface="+mj-lt"/>
              <a:buAutoNum type="arabicPeriod"/>
            </a:pPr>
            <a:r>
              <a:rPr lang="en-US" sz="2000" dirty="0"/>
              <a:t>History and physical</a:t>
            </a:r>
          </a:p>
          <a:p>
            <a:pPr marL="457200" indent="-457200">
              <a:buFont typeface="+mj-lt"/>
              <a:buAutoNum type="arabicPeriod"/>
            </a:pPr>
            <a:r>
              <a:rPr lang="en-US" sz="2000" dirty="0"/>
              <a:t>Progress notes</a:t>
            </a:r>
          </a:p>
        </p:txBody>
      </p:sp>
      <p:sp>
        <p:nvSpPr>
          <p:cNvPr id="11" name="Text Placeholder 10">
            <a:extLst>
              <a:ext uri="{FF2B5EF4-FFF2-40B4-BE49-F238E27FC236}">
                <a16:creationId xmlns:a16="http://schemas.microsoft.com/office/drawing/2014/main" id="{01B337A5-23E6-4837-B259-19F9F6B74D2F}"/>
              </a:ext>
            </a:extLst>
          </p:cNvPr>
          <p:cNvSpPr>
            <a:spLocks noGrp="1"/>
          </p:cNvSpPr>
          <p:nvPr>
            <p:ph type="body" sz="quarter" idx="3"/>
          </p:nvPr>
        </p:nvSpPr>
        <p:spPr>
          <a:xfrm>
            <a:off x="4641575" y="1702040"/>
            <a:ext cx="7007084" cy="573765"/>
          </a:xfrm>
          <a:ln>
            <a:noFill/>
          </a:ln>
        </p:spPr>
        <p:txBody>
          <a:bodyPr>
            <a:normAutofit/>
          </a:bodyPr>
          <a:lstStyle/>
          <a:p>
            <a:r>
              <a:rPr lang="en-US" dirty="0"/>
              <a:t>Clinical notes to which the rules do not apply:</a:t>
            </a:r>
          </a:p>
        </p:txBody>
      </p:sp>
      <p:sp>
        <p:nvSpPr>
          <p:cNvPr id="12" name="Content Placeholder 11">
            <a:extLst>
              <a:ext uri="{FF2B5EF4-FFF2-40B4-BE49-F238E27FC236}">
                <a16:creationId xmlns:a16="http://schemas.microsoft.com/office/drawing/2014/main" id="{08A1F757-6790-4F3E-BE17-B355517AA1BD}"/>
              </a:ext>
            </a:extLst>
          </p:cNvPr>
          <p:cNvSpPr>
            <a:spLocks noGrp="1"/>
          </p:cNvSpPr>
          <p:nvPr>
            <p:ph sz="quarter" idx="4"/>
          </p:nvPr>
        </p:nvSpPr>
        <p:spPr>
          <a:xfrm>
            <a:off x="4780722" y="2100087"/>
            <a:ext cx="6867937" cy="2382464"/>
          </a:xfrm>
          <a:ln>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effectLst/>
              </a:rPr>
              <a:t>Psychotherapy notes</a:t>
            </a:r>
            <a:r>
              <a:rPr kumimoji="0" lang="en-US" altLang="en-US" sz="1800" b="0" i="0" u="none" strike="noStrike" cap="none" normalizeH="0" baseline="0" dirty="0">
                <a:ln>
                  <a:noFill/>
                </a:ln>
                <a:effectLst/>
              </a:rPr>
              <a:t> </a:t>
            </a:r>
            <a:r>
              <a:rPr kumimoji="0" lang="en-US" altLang="en-US" sz="1800" b="1" i="0" u="none" strike="noStrike" cap="none" normalizeH="0" baseline="0" dirty="0">
                <a:ln>
                  <a:noFill/>
                </a:ln>
                <a:effectLst/>
              </a:rPr>
              <a:t>that are separated from the rest of the individual’s medical record </a:t>
            </a:r>
            <a:r>
              <a:rPr kumimoji="0" lang="en-US" altLang="en-US" sz="1800" b="0" i="0" u="none" strike="noStrike" cap="none" normalizeH="0" baseline="0" dirty="0">
                <a:ln>
                  <a:noFill/>
                </a:ln>
                <a:effectLst/>
              </a:rPr>
              <a:t>and are recorded (in any medium) by a health care provider who is a mental health professional documenting or analyzing the contents of conversation during a private counseling session or a group, joint, or family counseling session.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600" dirty="0"/>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altLang="en-US" sz="1800" b="1" i="0" u="none" strike="noStrike" cap="none" normalizeH="0" baseline="0" dirty="0">
                <a:ln>
                  <a:noFill/>
                </a:ln>
                <a:effectLst/>
              </a:rPr>
              <a:t>Information </a:t>
            </a:r>
            <a:r>
              <a:rPr kumimoji="0" lang="en-US" altLang="en-US" sz="1800" b="0" i="0" u="none" strike="noStrike" cap="none" normalizeH="0" baseline="0" dirty="0">
                <a:ln>
                  <a:noFill/>
                </a:ln>
                <a:effectLst/>
              </a:rPr>
              <a:t>compiled in reasonable anticipation of, or use</a:t>
            </a:r>
            <a:r>
              <a:rPr kumimoji="0" lang="en-US" altLang="en-US" sz="1800" b="1" i="0" u="none" strike="noStrike" cap="none" normalizeH="0" baseline="0" dirty="0">
                <a:ln>
                  <a:noFill/>
                </a:ln>
                <a:effectLst/>
              </a:rPr>
              <a:t> in a civil, criminal or administrative action or proceeding</a:t>
            </a:r>
            <a:r>
              <a:rPr kumimoji="0" lang="en-US" altLang="en-US" sz="1800" b="0" i="0" u="none" strike="noStrike" cap="none" normalizeH="0" baseline="0" dirty="0">
                <a:ln>
                  <a:noFill/>
                </a:ln>
                <a:effectLst/>
              </a:rPr>
              <a:t>.</a:t>
            </a:r>
          </a:p>
          <a:p>
            <a:endParaRPr lang="en-US" sz="1600" dirty="0"/>
          </a:p>
        </p:txBody>
      </p:sp>
      <p:sp>
        <p:nvSpPr>
          <p:cNvPr id="14" name="Text Placeholder 10">
            <a:extLst>
              <a:ext uri="{FF2B5EF4-FFF2-40B4-BE49-F238E27FC236}">
                <a16:creationId xmlns:a16="http://schemas.microsoft.com/office/drawing/2014/main" id="{6BBEE252-F9BD-4297-B90C-3DDDB2227724}"/>
              </a:ext>
            </a:extLst>
          </p:cNvPr>
          <p:cNvSpPr txBox="1">
            <a:spLocks/>
          </p:cNvSpPr>
          <p:nvPr/>
        </p:nvSpPr>
        <p:spPr>
          <a:xfrm>
            <a:off x="602664" y="1693519"/>
            <a:ext cx="4320218" cy="576772"/>
          </a:xfrm>
          <a:prstGeom prst="rect">
            <a:avLst/>
          </a:prstGeom>
          <a:ln>
            <a:no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Notes that must be shared:</a:t>
            </a:r>
          </a:p>
        </p:txBody>
      </p:sp>
      <p:sp>
        <p:nvSpPr>
          <p:cNvPr id="15" name="Title 1">
            <a:extLst>
              <a:ext uri="{FF2B5EF4-FFF2-40B4-BE49-F238E27FC236}">
                <a16:creationId xmlns:a16="http://schemas.microsoft.com/office/drawing/2014/main" id="{C09787B7-95A4-4836-89BB-ED8CFC64B6FC}"/>
              </a:ext>
            </a:extLst>
          </p:cNvPr>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17" name="Text Placeholder 2">
            <a:extLst>
              <a:ext uri="{FF2B5EF4-FFF2-40B4-BE49-F238E27FC236}">
                <a16:creationId xmlns:a16="http://schemas.microsoft.com/office/drawing/2014/main" id="{65D31DEF-C9E7-4342-96BD-E747009B76BB}"/>
              </a:ext>
            </a:extLst>
          </p:cNvPr>
          <p:cNvSpPr txBox="1">
            <a:spLocks/>
          </p:cNvSpPr>
          <p:nvPr/>
        </p:nvSpPr>
        <p:spPr>
          <a:xfrm>
            <a:off x="930587" y="864565"/>
            <a:ext cx="1061899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Documentation Consideration:   21st Century Cures Act:  Impact on medical documentation visibility by patients</a:t>
            </a:r>
          </a:p>
        </p:txBody>
      </p:sp>
      <p:sp>
        <p:nvSpPr>
          <p:cNvPr id="6" name="TextBox 5">
            <a:extLst>
              <a:ext uri="{FF2B5EF4-FFF2-40B4-BE49-F238E27FC236}">
                <a16:creationId xmlns:a16="http://schemas.microsoft.com/office/drawing/2014/main" id="{14319438-6005-4BAF-8BC1-6B21A6406EE5}"/>
              </a:ext>
            </a:extLst>
          </p:cNvPr>
          <p:cNvSpPr txBox="1"/>
          <p:nvPr/>
        </p:nvSpPr>
        <p:spPr>
          <a:xfrm>
            <a:off x="4922882" y="4821267"/>
            <a:ext cx="6909205" cy="1323439"/>
          </a:xfrm>
          <a:prstGeom prst="rect">
            <a:avLst/>
          </a:prstGeom>
          <a:noFill/>
        </p:spPr>
        <p:txBody>
          <a:bodyPr wrap="square" rtlCol="0">
            <a:spAutoFit/>
          </a:bodyPr>
          <a:lstStyle/>
          <a:p>
            <a:r>
              <a:rPr kumimoji="0" lang="en-US" altLang="en-US" sz="1600" b="0" i="0" u="none" strike="noStrike" cap="none" normalizeH="0" baseline="0" dirty="0">
                <a:ln>
                  <a:noFill/>
                </a:ln>
                <a:solidFill>
                  <a:srgbClr val="135D7A"/>
                </a:solidFill>
                <a:effectLst/>
              </a:rPr>
              <a:t>Note: All c</a:t>
            </a:r>
            <a:r>
              <a:rPr kumimoji="0" lang="en-US" altLang="en-US" sz="1600" b="0" i="1" u="none" strike="noStrike" cap="none" normalizeH="0" baseline="0" dirty="0">
                <a:ln>
                  <a:noFill/>
                </a:ln>
                <a:solidFill>
                  <a:srgbClr val="135D7A"/>
                </a:solidFill>
                <a:effectLst/>
              </a:rPr>
              <a:t>linicians and organizations </a:t>
            </a:r>
            <a:r>
              <a:rPr kumimoji="0" lang="en-US" altLang="en-US" sz="1600" b="1" i="1" u="none" strike="noStrike" cap="none" normalizeH="0" baseline="0" dirty="0">
                <a:ln>
                  <a:noFill/>
                </a:ln>
                <a:solidFill>
                  <a:srgbClr val="135D7A"/>
                </a:solidFill>
                <a:effectLst/>
              </a:rPr>
              <a:t>are required to share</a:t>
            </a:r>
            <a:r>
              <a:rPr kumimoji="0" lang="en-US" altLang="en-US" sz="1600" b="0" i="1" u="none" strike="noStrike" cap="none" normalizeH="0" baseline="0" dirty="0">
                <a:ln>
                  <a:noFill/>
                </a:ln>
                <a:solidFill>
                  <a:srgbClr val="135D7A"/>
                </a:solidFill>
                <a:effectLst/>
              </a:rPr>
              <a:t> medication prescription and monitoring, counseling session start and stop times, the modalities and frequencies of treatment furnished, results of clinical tests, and any summary of the following items: diagnosis, functional status, the treatment plan, symptoms, prognosis, and progress to date.</a:t>
            </a:r>
            <a:endParaRPr lang="en-US" dirty="0"/>
          </a:p>
        </p:txBody>
      </p:sp>
      <p:sp>
        <p:nvSpPr>
          <p:cNvPr id="19" name="Picture Placeholder 2">
            <a:extLst>
              <a:ext uri="{FF2B5EF4-FFF2-40B4-BE49-F238E27FC236}">
                <a16:creationId xmlns:a16="http://schemas.microsoft.com/office/drawing/2014/main" id="{46848053-EFCE-4E73-BC8A-29B76B6252CA}"/>
              </a:ext>
            </a:extLst>
          </p:cNvPr>
          <p:cNvSpPr txBox="1">
            <a:spLocks noChangeAspect="1"/>
          </p:cNvSpPr>
          <p:nvPr/>
        </p:nvSpPr>
        <p:spPr>
          <a:xfrm>
            <a:off x="611778" y="6183105"/>
            <a:ext cx="10968445" cy="272418"/>
          </a:xfrm>
          <a:prstGeom prst="rect">
            <a:avLst/>
          </a:prstGeom>
          <a:solidFill>
            <a:schemeClr val="bg1">
              <a:lumMod val="95000"/>
            </a:schemeClr>
          </a:solidFill>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t>https://www.opennotes.org/onc-federal-rule/#:~:text=On%20April%205%2C%202021%2C%20federal,the%20rules%20allow%20specified%20exceptions.</a:t>
            </a:r>
          </a:p>
        </p:txBody>
      </p:sp>
    </p:spTree>
    <p:extLst>
      <p:ext uri="{BB962C8B-B14F-4D97-AF65-F5344CB8AC3E}">
        <p14:creationId xmlns:p14="http://schemas.microsoft.com/office/powerpoint/2010/main" val="285813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824324"/>
            <a:ext cx="5437064" cy="4338611"/>
          </a:xfrm>
          <a:prstGeom prst="rect">
            <a:avLst/>
          </a:prstGeom>
          <a:ln>
            <a:noFill/>
          </a:ln>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will the Psychiatric Consultants recommendations reach the PCP?</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will the BHCM know when the PCP has reviewed the recommendations and decided about implementation? </a:t>
            </a:r>
          </a:p>
          <a:p>
            <a:pPr marL="0" marR="0" lvl="0" indent="0" algn="l" defTabSz="914400" rtl="0" eaLnBrk="1" fontAlgn="auto" latinLnBrk="0" hangingPunct="1">
              <a:lnSpc>
                <a:spcPct val="120000"/>
              </a:lnSpc>
              <a:spcBef>
                <a:spcPts val="0"/>
              </a:spcBef>
              <a:spcAft>
                <a:spcPts val="1200"/>
              </a:spcAft>
              <a:buClr>
                <a:srgbClr val="135D7A"/>
              </a:buClr>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B74B901A-EFA2-48A3-8DF7-E73EB0E034FC}"/>
              </a:ext>
            </a:extLst>
          </p:cNvPr>
          <p:cNvPicPr>
            <a:picLocks noChangeAspect="1"/>
          </p:cNvPicPr>
          <p:nvPr/>
        </p:nvPicPr>
        <p:blipFill>
          <a:blip r:embed="rId4"/>
          <a:stretch>
            <a:fillRect/>
          </a:stretch>
        </p:blipFill>
        <p:spPr>
          <a:xfrm rot="1070805">
            <a:off x="6024716" y="2263413"/>
            <a:ext cx="5251377" cy="3468405"/>
          </a:xfrm>
          <a:prstGeom prst="rect">
            <a:avLst/>
          </a:prstGeom>
          <a:ln>
            <a:solidFill>
              <a:schemeClr val="tx1"/>
            </a:solidFill>
          </a:ln>
        </p:spPr>
      </p:pic>
      <p:sp>
        <p:nvSpPr>
          <p:cNvPr id="7" name="Text Placeholder 2">
            <a:extLst>
              <a:ext uri="{FF2B5EF4-FFF2-40B4-BE49-F238E27FC236}">
                <a16:creationId xmlns:a16="http://schemas.microsoft.com/office/drawing/2014/main" id="{4958FF68-866C-47D9-9AAD-42E0EFB20B75}"/>
              </a:ext>
            </a:extLst>
          </p:cNvPr>
          <p:cNvSpPr>
            <a:spLocks noGrp="1"/>
          </p:cNvSpPr>
          <p:nvPr>
            <p:ph type="body" idx="20" hasCustomPrompt="1"/>
          </p:nvPr>
        </p:nvSpPr>
        <p:spPr>
          <a:xfrm>
            <a:off x="930587" y="864565"/>
            <a:ext cx="10618993" cy="823912"/>
          </a:xfrm>
          <a:prstGeom prst="rect">
            <a:avLst/>
          </a:prstGeom>
        </p:spPr>
        <p:txBody>
          <a:bodyPr anchor="b">
            <a:normAutofit/>
          </a:bodyPr>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Systematic Case Review:  Standard Work Considerations Communication and Documentation</a:t>
            </a:r>
          </a:p>
        </p:txBody>
      </p:sp>
    </p:spTree>
    <p:extLst>
      <p:ext uri="{BB962C8B-B14F-4D97-AF65-F5344CB8AC3E}">
        <p14:creationId xmlns:p14="http://schemas.microsoft.com/office/powerpoint/2010/main" val="309352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0247" y="1554720"/>
            <a:ext cx="10430541" cy="4351338"/>
          </a:xfrm>
        </p:spPr>
        <p:txBody>
          <a:bodyPr>
            <a:normAutofit/>
          </a:bodyPr>
          <a:lstStyle/>
          <a:p>
            <a:pPr marL="0" indent="0">
              <a:buNone/>
            </a:pPr>
            <a:endParaRPr lang="en-US" dirty="0"/>
          </a:p>
          <a:p>
            <a:pPr marL="0" indent="0">
              <a:buNone/>
            </a:pPr>
            <a:endParaRPr lang="en-US" dirty="0"/>
          </a:p>
        </p:txBody>
      </p:sp>
      <p:pic>
        <p:nvPicPr>
          <p:cNvPr id="5" name="Picture 4">
            <a:hlinkClick r:id="rId3"/>
          </p:cNvPr>
          <p:cNvPicPr>
            <a:picLocks noChangeAspect="1"/>
          </p:cNvPicPr>
          <p:nvPr/>
        </p:nvPicPr>
        <p:blipFill>
          <a:blip r:embed="rId4"/>
          <a:stretch>
            <a:fillRect/>
          </a:stretch>
        </p:blipFill>
        <p:spPr>
          <a:xfrm>
            <a:off x="526371" y="765313"/>
            <a:ext cx="11125381" cy="5660257"/>
          </a:xfrm>
          <a:prstGeom prst="rect">
            <a:avLst/>
          </a:prstGeom>
        </p:spPr>
      </p:pic>
      <p:sp>
        <p:nvSpPr>
          <p:cNvPr id="2" name="Rectangle 1">
            <a:extLst>
              <a:ext uri="{FF2B5EF4-FFF2-40B4-BE49-F238E27FC236}">
                <a16:creationId xmlns:a16="http://schemas.microsoft.com/office/drawing/2014/main" id="{AC2556E6-05B9-4531-A43A-EFD285A6219E}"/>
              </a:ext>
            </a:extLst>
          </p:cNvPr>
          <p:cNvSpPr/>
          <p:nvPr/>
        </p:nvSpPr>
        <p:spPr>
          <a:xfrm>
            <a:off x="5755517" y="4121876"/>
            <a:ext cx="3338004" cy="49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See sample in the toolkit</a:t>
            </a:r>
          </a:p>
        </p:txBody>
      </p:sp>
    </p:spTree>
    <p:extLst>
      <p:ext uri="{BB962C8B-B14F-4D97-AF65-F5344CB8AC3E}">
        <p14:creationId xmlns:p14="http://schemas.microsoft.com/office/powerpoint/2010/main" val="25005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8040" y="228600"/>
            <a:ext cx="1290320" cy="553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3368040" y="303887"/>
            <a:ext cx="5453679" cy="6188985"/>
          </a:xfrm>
          <a:prstGeom prst="rect">
            <a:avLst/>
          </a:prstGeom>
        </p:spPr>
      </p:pic>
      <p:sp>
        <p:nvSpPr>
          <p:cNvPr id="5" name="Oval 4">
            <a:extLst>
              <a:ext uri="{FF2B5EF4-FFF2-40B4-BE49-F238E27FC236}">
                <a16:creationId xmlns:a16="http://schemas.microsoft.com/office/drawing/2014/main" id="{23CA05EE-6E06-46C8-83EF-E8E2A6EAC7A1}"/>
              </a:ext>
            </a:extLst>
          </p:cNvPr>
          <p:cNvSpPr/>
          <p:nvPr/>
        </p:nvSpPr>
        <p:spPr>
          <a:xfrm rot="607690">
            <a:off x="8356600" y="1955800"/>
            <a:ext cx="3556000" cy="1137021"/>
          </a:xfrm>
          <a:custGeom>
            <a:avLst/>
            <a:gdLst>
              <a:gd name="connsiteX0" fmla="*/ 0 w 3556000"/>
              <a:gd name="connsiteY0" fmla="*/ 568511 h 1137021"/>
              <a:gd name="connsiteX1" fmla="*/ 1778000 w 3556000"/>
              <a:gd name="connsiteY1" fmla="*/ 0 h 1137021"/>
              <a:gd name="connsiteX2" fmla="*/ 3556000 w 3556000"/>
              <a:gd name="connsiteY2" fmla="*/ 568511 h 1137021"/>
              <a:gd name="connsiteX3" fmla="*/ 1778000 w 3556000"/>
              <a:gd name="connsiteY3" fmla="*/ 1137022 h 1137021"/>
              <a:gd name="connsiteX4" fmla="*/ 0 w 3556000"/>
              <a:gd name="connsiteY4" fmla="*/ 568511 h 113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1137021" extrusionOk="0">
                <a:moveTo>
                  <a:pt x="0" y="568511"/>
                </a:moveTo>
                <a:cubicBezTo>
                  <a:pt x="-57218" y="219238"/>
                  <a:pt x="736154" y="22475"/>
                  <a:pt x="1778000" y="0"/>
                </a:cubicBezTo>
                <a:cubicBezTo>
                  <a:pt x="2815721" y="11739"/>
                  <a:pt x="3545980" y="254850"/>
                  <a:pt x="3556000" y="568511"/>
                </a:cubicBezTo>
                <a:cubicBezTo>
                  <a:pt x="3501153" y="936053"/>
                  <a:pt x="2746708" y="1210279"/>
                  <a:pt x="1778000" y="1137022"/>
                </a:cubicBezTo>
                <a:cubicBezTo>
                  <a:pt x="762629" y="1118743"/>
                  <a:pt x="29909" y="896782"/>
                  <a:pt x="0" y="568511"/>
                </a:cubicBezTo>
                <a:close/>
              </a:path>
            </a:pathLst>
          </a:custGeom>
          <a:noFill/>
          <a:ln w="53975">
            <a:solidFill>
              <a:srgbClr val="35A1C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E63"/>
                </a:solidFill>
                <a:effectLst/>
                <a:uLnTx/>
                <a:uFillTx/>
                <a:latin typeface="Calibri Light" panose="020F0302020204030204"/>
                <a:ea typeface="+mn-ea"/>
                <a:cs typeface="+mn-cs"/>
              </a:rPr>
              <a:t>PDF located on the MICMT Website</a:t>
            </a:r>
          </a:p>
        </p:txBody>
      </p:sp>
      <p:sp>
        <p:nvSpPr>
          <p:cNvPr id="6" name="Title 1">
            <a:extLst>
              <a:ext uri="{FF2B5EF4-FFF2-40B4-BE49-F238E27FC236}">
                <a16:creationId xmlns:a16="http://schemas.microsoft.com/office/drawing/2014/main" id="{409ACE86-6DC0-435F-8801-8F8CDBA8FE55}"/>
              </a:ext>
            </a:extLst>
          </p:cNvPr>
          <p:cNvSpPr txBox="1">
            <a:spLocks/>
          </p:cNvSpPr>
          <p:nvPr/>
        </p:nvSpPr>
        <p:spPr>
          <a:xfrm>
            <a:off x="602664" y="335311"/>
            <a:ext cx="10742023" cy="5683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35D7A"/>
                </a:solidFill>
                <a:latin typeface="Horizon"/>
              </a:rPr>
              <a:t>The Process of CoCM</a:t>
            </a:r>
          </a:p>
        </p:txBody>
      </p:sp>
      <p:pic>
        <p:nvPicPr>
          <p:cNvPr id="7" name="Picture 6" descr="Logo, Michigan Collaborative Care Implementation Support Team">
            <a:extLst>
              <a:ext uri="{FF2B5EF4-FFF2-40B4-BE49-F238E27FC236}">
                <a16:creationId xmlns:a16="http://schemas.microsoft.com/office/drawing/2014/main" id="{543FD953-E9CE-42F4-A63A-83E7EA082688}"/>
              </a:ext>
            </a:extLst>
          </p:cNvPr>
          <p:cNvPicPr>
            <a:picLocks noChangeAspect="1"/>
          </p:cNvPicPr>
          <p:nvPr/>
        </p:nvPicPr>
        <p:blipFill rotWithShape="1">
          <a:blip r:embed="rId4">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8" name="Picture 7" descr="Logo, Mi-CCSI Center for Clinical Systems Improvement">
            <a:extLst>
              <a:ext uri="{FF2B5EF4-FFF2-40B4-BE49-F238E27FC236}">
                <a16:creationId xmlns:a16="http://schemas.microsoft.com/office/drawing/2014/main" id="{79E4FFAE-715C-4601-8022-0E483879F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9" name="Date Placeholder 1">
            <a:extLst>
              <a:ext uri="{FF2B5EF4-FFF2-40B4-BE49-F238E27FC236}">
                <a16:creationId xmlns:a16="http://schemas.microsoft.com/office/drawing/2014/main" id="{3F439E4A-3C6B-4027-9C71-A97D41815E18}"/>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993D3E9B-CF76-497C-8C22-491672EA2D0F}"/>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4</a:t>
            </a:fld>
            <a:endParaRPr lang="en-US" sz="1000" dirty="0">
              <a:solidFill>
                <a:srgbClr val="135D7A"/>
              </a:solidFill>
            </a:endParaRPr>
          </a:p>
        </p:txBody>
      </p:sp>
      <p:sp>
        <p:nvSpPr>
          <p:cNvPr id="11" name="Footer Placeholder 3">
            <a:extLst>
              <a:ext uri="{FF2B5EF4-FFF2-40B4-BE49-F238E27FC236}">
                <a16:creationId xmlns:a16="http://schemas.microsoft.com/office/drawing/2014/main" id="{2A0B1296-D620-4F42-9516-FA027CC202D3}"/>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625287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6" name="Content Placeholder 2">
            <a:extLst>
              <a:ext uri="{FF2B5EF4-FFF2-40B4-BE49-F238E27FC236}">
                <a16:creationId xmlns:a16="http://schemas.microsoft.com/office/drawing/2014/main" id="{A3C69BF0-7C35-4D76-B3B6-1AC552CF5347}"/>
              </a:ext>
            </a:extLst>
          </p:cNvPr>
          <p:cNvSpPr txBox="1">
            <a:spLocks/>
          </p:cNvSpPr>
          <p:nvPr/>
        </p:nvSpPr>
        <p:spPr>
          <a:xfrm>
            <a:off x="602664" y="1686882"/>
            <a:ext cx="10986671" cy="799947"/>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r>
              <a:rPr kumimoji="0" lang="en-US" sz="6000" b="1" i="0" u="none" strike="noStrike" kern="1200" cap="none" spc="0" normalizeH="0" baseline="0" noProof="0" dirty="0">
                <a:ln>
                  <a:noFill/>
                </a:ln>
                <a:solidFill>
                  <a:srgbClr val="135D7A"/>
                </a:solidFill>
                <a:effectLst/>
                <a:uLnTx/>
                <a:uFillTx/>
                <a:latin typeface="Railway" panose="02000506040000020004" pitchFamily="50" charset="0"/>
                <a:ea typeface="+mn-ea"/>
                <a:cs typeface="+mn-cs"/>
              </a:rPr>
              <a:t>Demonstration Activity</a:t>
            </a:r>
          </a:p>
        </p:txBody>
      </p:sp>
      <p:pic>
        <p:nvPicPr>
          <p:cNvPr id="5" name="Picture 4" descr="A group of people discussing something&#10;&#10;Description automatically generated with low confidence">
            <a:extLst>
              <a:ext uri="{FF2B5EF4-FFF2-40B4-BE49-F238E27FC236}">
                <a16:creationId xmlns:a16="http://schemas.microsoft.com/office/drawing/2014/main" id="{810CC7CE-9A84-476E-944E-B256AB2972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44239" y="2709851"/>
            <a:ext cx="5303520" cy="3535680"/>
          </a:xfrm>
          <a:prstGeom prst="ellipse">
            <a:avLst/>
          </a:prstGeom>
        </p:spPr>
      </p:pic>
      <p:sp>
        <p:nvSpPr>
          <p:cNvPr id="7" name="Text Placeholder 2">
            <a:extLst>
              <a:ext uri="{FF2B5EF4-FFF2-40B4-BE49-F238E27FC236}">
                <a16:creationId xmlns:a16="http://schemas.microsoft.com/office/drawing/2014/main" id="{33CF6B3B-03B8-44BD-B4B7-B0692F91CC3B}"/>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Systematic Case Review</a:t>
            </a:r>
          </a:p>
        </p:txBody>
      </p:sp>
    </p:spTree>
    <p:extLst>
      <p:ext uri="{BB962C8B-B14F-4D97-AF65-F5344CB8AC3E}">
        <p14:creationId xmlns:p14="http://schemas.microsoft.com/office/powerpoint/2010/main" val="81653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0140"/>
            <a:ext cx="10986671" cy="415648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PCP: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Completes medical assessment as needed, initiates appropriate treatment with BHCM, prescribes initial medication trial, provides support to patient regarding treatment and communicates with BHCM</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BHCM: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Provides psychoeducation about anxiety and depression, coordinates with team to create integrated treatment plan, provides brief behavioral intervention and follow-up plan</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Psychiatric Consultant: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Supports treatment planning and guides treatment decisions as needed, supports medication concerns</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Patient: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Learns about anxiety/depression and treatments options, works with team to develop a plan that reflects goals</a:t>
            </a:r>
          </a:p>
        </p:txBody>
      </p:sp>
      <p:sp>
        <p:nvSpPr>
          <p:cNvPr id="5" name="Text Placeholder 2">
            <a:extLst>
              <a:ext uri="{FF2B5EF4-FFF2-40B4-BE49-F238E27FC236}">
                <a16:creationId xmlns:a16="http://schemas.microsoft.com/office/drawing/2014/main" id="{22FE3A13-B79A-47AC-BBD0-CB5DEE69BE57}"/>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Getting Started:  Initial Treatment Planning</a:t>
            </a:r>
          </a:p>
        </p:txBody>
      </p:sp>
    </p:spTree>
    <p:extLst>
      <p:ext uri="{BB962C8B-B14F-4D97-AF65-F5344CB8AC3E}">
        <p14:creationId xmlns:p14="http://schemas.microsoft.com/office/powerpoint/2010/main" val="281402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00200"/>
            <a:ext cx="11195084" cy="416641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Developed by the Care Team </a:t>
            </a:r>
            <a:r>
              <a:rPr lang="en-US" sz="2400" b="1" dirty="0">
                <a:solidFill>
                  <a:srgbClr val="002E63"/>
                </a:solidFill>
                <a:latin typeface="Calibri" panose="020F0502020204030204"/>
              </a:rPr>
              <a:t>to include</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 the patient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Goals have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observable, measurable outcomes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SMART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Outcomes are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routinely measured</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to target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Treatments are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actively changed until treatment goals are achieved (treat-to-target)</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Clinical outcomes are routinely measured by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evidence-based tools (PHQ GAD)</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350D1351-35D9-4650-938B-F2031AFEB05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Treatment Plan</a:t>
            </a:r>
          </a:p>
        </p:txBody>
      </p:sp>
    </p:spTree>
    <p:extLst>
      <p:ext uri="{BB962C8B-B14F-4D97-AF65-F5344CB8AC3E}">
        <p14:creationId xmlns:p14="http://schemas.microsoft.com/office/powerpoint/2010/main" val="4223162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13340"/>
            <a:ext cx="6021656" cy="4858807"/>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
                <a:srgbClr val="135D7A"/>
              </a:buClr>
              <a:buSzTx/>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Initiate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treatment</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Track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Treatment</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Follow-up contacts and </a:t>
            </a: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progress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of treatment/self-management plan</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Adjust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Treatment</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Assess patient’s improvement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as defined by PHQ-9 and GAD-7</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Adjust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treatment accordingly</a:t>
            </a:r>
          </a:p>
          <a:p>
            <a:pPr marL="0" marR="0" lvl="0" indent="0" algn="l" defTabSz="914400" rtl="0" eaLnBrk="1" fontAlgn="auto" latinLnBrk="0" hangingPunct="1">
              <a:lnSpc>
                <a:spcPct val="100000"/>
              </a:lnSpc>
              <a:spcBef>
                <a:spcPts val="0"/>
              </a:spcBef>
              <a:buClr>
                <a:srgbClr val="135D7A"/>
              </a:buClr>
              <a:buSzTx/>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Conclude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Treatment</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3"/>
                </a:solidFill>
                <a:effectLst/>
                <a:uLnTx/>
                <a:uFillTx/>
                <a:latin typeface="Calibri" panose="020F0502020204030204"/>
                <a:ea typeface="+mn-ea"/>
                <a:cs typeface="+mn-cs"/>
              </a:rPr>
              <a:t>Relapse Prevention Planning or transition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to community resources</a:t>
            </a:r>
          </a:p>
        </p:txBody>
      </p:sp>
      <p:graphicFrame>
        <p:nvGraphicFramePr>
          <p:cNvPr id="5" name="Diagram 4">
            <a:extLst>
              <a:ext uri="{FF2B5EF4-FFF2-40B4-BE49-F238E27FC236}">
                <a16:creationId xmlns:a16="http://schemas.microsoft.com/office/drawing/2014/main" id="{0FB47393-3FCC-4628-B3A4-D01529A16B8C}"/>
              </a:ext>
            </a:extLst>
          </p:cNvPr>
          <p:cNvGraphicFramePr/>
          <p:nvPr>
            <p:extLst>
              <p:ext uri="{D42A27DB-BD31-4B8C-83A1-F6EECF244321}">
                <p14:modId xmlns:p14="http://schemas.microsoft.com/office/powerpoint/2010/main" val="961607379"/>
              </p:ext>
            </p:extLst>
          </p:nvPr>
        </p:nvGraphicFramePr>
        <p:xfrm>
          <a:off x="7000241" y="2076811"/>
          <a:ext cx="4877242" cy="3704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a:extLst>
              <a:ext uri="{FF2B5EF4-FFF2-40B4-BE49-F238E27FC236}">
                <a16:creationId xmlns:a16="http://schemas.microsoft.com/office/drawing/2014/main" id="{21290AEA-3E2A-438C-9A3C-C49B2748B01E}"/>
              </a:ext>
            </a:extLst>
          </p:cNvPr>
          <p:cNvSpPr/>
          <p:nvPr/>
        </p:nvSpPr>
        <p:spPr>
          <a:xfrm>
            <a:off x="5931592" y="1377183"/>
            <a:ext cx="1995054" cy="1045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Initiate Treatment</a:t>
            </a:r>
          </a:p>
        </p:txBody>
      </p:sp>
      <p:sp>
        <p:nvSpPr>
          <p:cNvPr id="7" name="Arrow: Left 6">
            <a:extLst>
              <a:ext uri="{FF2B5EF4-FFF2-40B4-BE49-F238E27FC236}">
                <a16:creationId xmlns:a16="http://schemas.microsoft.com/office/drawing/2014/main" id="{662FBD90-C430-4C27-9529-9E011F953047}"/>
              </a:ext>
            </a:extLst>
          </p:cNvPr>
          <p:cNvSpPr/>
          <p:nvPr/>
        </p:nvSpPr>
        <p:spPr>
          <a:xfrm>
            <a:off x="5860473" y="5407891"/>
            <a:ext cx="2059709" cy="10454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Conclude Treatment</a:t>
            </a:r>
          </a:p>
        </p:txBody>
      </p:sp>
      <p:sp>
        <p:nvSpPr>
          <p:cNvPr id="8" name="Text Placeholder 2">
            <a:extLst>
              <a:ext uri="{FF2B5EF4-FFF2-40B4-BE49-F238E27FC236}">
                <a16:creationId xmlns:a16="http://schemas.microsoft.com/office/drawing/2014/main" id="{80FDF0DD-848C-4E23-AA7D-D0FE39541E3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Treatment Steps – Implementation and Monitoring</a:t>
            </a:r>
          </a:p>
        </p:txBody>
      </p:sp>
    </p:spTree>
    <p:extLst>
      <p:ext uri="{BB962C8B-B14F-4D97-AF65-F5344CB8AC3E}">
        <p14:creationId xmlns:p14="http://schemas.microsoft.com/office/powerpoint/2010/main" val="3185976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22983" y="1656079"/>
            <a:ext cx="10986671" cy="3731671"/>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Be prepared to adjust the treatment plan until targets are achieved (think SCR)</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Monitor patient’s progress </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Provide robust outreach to the patient</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Assess patient’s adherence throughout treatment</a:t>
            </a:r>
          </a:p>
          <a:p>
            <a:pPr marL="1143000" marR="0" lvl="2"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Make adjustments as indicated</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Proactively seek consultation</a:t>
            </a:r>
          </a:p>
        </p:txBody>
      </p:sp>
      <p:sp>
        <p:nvSpPr>
          <p:cNvPr id="5" name="Content Placeholder 2">
            <a:extLst>
              <a:ext uri="{FF2B5EF4-FFF2-40B4-BE49-F238E27FC236}">
                <a16:creationId xmlns:a16="http://schemas.microsoft.com/office/drawing/2014/main" id="{C43C803C-31CF-4A07-9B64-0BD936CCADFC}"/>
              </a:ext>
            </a:extLst>
          </p:cNvPr>
          <p:cNvSpPr txBox="1">
            <a:spLocks/>
          </p:cNvSpPr>
          <p:nvPr/>
        </p:nvSpPr>
        <p:spPr>
          <a:xfrm>
            <a:off x="622983" y="5087028"/>
            <a:ext cx="10986671" cy="1194614"/>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Treat to Target has been used for medical conditions for decades (e.g., diabetes, hypertension)</a:t>
            </a:r>
          </a:p>
        </p:txBody>
      </p:sp>
      <p:sp>
        <p:nvSpPr>
          <p:cNvPr id="6" name="Text Placeholder 2">
            <a:extLst>
              <a:ext uri="{FF2B5EF4-FFF2-40B4-BE49-F238E27FC236}">
                <a16:creationId xmlns:a16="http://schemas.microsoft.com/office/drawing/2014/main" id="{0597D73C-F745-412A-BE16-DEC83DD8202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Treat to Target and Treatment Intensification</a:t>
            </a:r>
          </a:p>
        </p:txBody>
      </p:sp>
    </p:spTree>
    <p:extLst>
      <p:ext uri="{BB962C8B-B14F-4D97-AF65-F5344CB8AC3E}">
        <p14:creationId xmlns:p14="http://schemas.microsoft.com/office/powerpoint/2010/main" val="195619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5440"/>
            <a:ext cx="10986671" cy="414101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44" indent="0">
              <a:lnSpc>
                <a:spcPct val="120000"/>
              </a:lnSpc>
              <a:spcBef>
                <a:spcPts val="0"/>
              </a:spcBef>
              <a:spcAft>
                <a:spcPts val="1200"/>
              </a:spcAft>
              <a:buNone/>
              <a:defRPr/>
            </a:pPr>
            <a:r>
              <a:rPr lang="en-US" sz="2400" dirty="0">
                <a:solidFill>
                  <a:prstClr val="black"/>
                </a:solidFill>
                <a:latin typeface="Calibri" panose="020F0502020204030204"/>
              </a:rPr>
              <a:t>Using the </a:t>
            </a:r>
            <a:r>
              <a:rPr lang="en-US" sz="2400" b="1" dirty="0">
                <a:solidFill>
                  <a:srgbClr val="002060"/>
                </a:solidFill>
                <a:latin typeface="Calibri" panose="020F0502020204030204"/>
              </a:rPr>
              <a:t>Spirit</a:t>
            </a:r>
            <a:r>
              <a:rPr lang="en-US" sz="2400" dirty="0">
                <a:solidFill>
                  <a:prstClr val="black"/>
                </a:solidFill>
                <a:latin typeface="Calibri" panose="020F0502020204030204"/>
              </a:rPr>
              <a:t> and Concepts of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Motivational Interviewing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BHCM will provide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1">
              <a:lnSpc>
                <a:spcPct val="120000"/>
              </a:lnSpc>
              <a:spcBef>
                <a:spcPts val="0"/>
              </a:spcBef>
              <a:spcAft>
                <a:spcPts val="1200"/>
              </a:spcAft>
              <a:buClr>
                <a:srgbClr val="135D7A"/>
              </a:buCl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Problem-Solving Treatment</a:t>
            </a:r>
          </a:p>
          <a:p>
            <a:pPr lvl="1">
              <a:lnSpc>
                <a:spcPct val="120000"/>
              </a:lnSpc>
              <a:spcBef>
                <a:spcPts val="0"/>
              </a:spcBef>
              <a:spcAft>
                <a:spcPts val="1200"/>
              </a:spcAft>
              <a:buClr>
                <a:srgbClr val="135D7A"/>
              </a:buCl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Behavioral Activation</a:t>
            </a:r>
          </a:p>
          <a:p>
            <a:pPr lvl="1">
              <a:lnSpc>
                <a:spcPct val="120000"/>
              </a:lnSpc>
              <a:spcBef>
                <a:spcPts val="0"/>
              </a:spcBef>
              <a:spcAft>
                <a:spcPts val="1200"/>
              </a:spcAft>
              <a:buClr>
                <a:srgbClr val="135D7A"/>
              </a:buCl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Medication Monitoring</a:t>
            </a:r>
          </a:p>
          <a:p>
            <a:pPr lvl="1">
              <a:lnSpc>
                <a:spcPct val="120000"/>
              </a:lnSpc>
              <a:spcBef>
                <a:spcPts val="0"/>
              </a:spcBef>
              <a:spcAft>
                <a:spcPts val="1200"/>
              </a:spcAft>
              <a:buClr>
                <a:srgbClr val="135D7A"/>
              </a:buCl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p:txBody>
      </p:sp>
      <p:sp>
        <p:nvSpPr>
          <p:cNvPr id="5" name="Text Placeholder 2">
            <a:extLst>
              <a:ext uri="{FF2B5EF4-FFF2-40B4-BE49-F238E27FC236}">
                <a16:creationId xmlns:a16="http://schemas.microsoft.com/office/drawing/2014/main" id="{F3497041-A942-47B6-AEC0-8134B17E59A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BHCM Interventions</a:t>
            </a:r>
          </a:p>
        </p:txBody>
      </p:sp>
      <p:pic>
        <p:nvPicPr>
          <p:cNvPr id="12290" name="Picture 2" descr="african american woman researching prescription bottle - medication monitoring stock pictures, royalty-free photos &amp; images">
            <a:extLst>
              <a:ext uri="{FF2B5EF4-FFF2-40B4-BE49-F238E27FC236}">
                <a16:creationId xmlns:a16="http://schemas.microsoft.com/office/drawing/2014/main" id="{A06E9225-8498-4DF0-AA0B-72608FFB9F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534" y="3429000"/>
            <a:ext cx="4114800" cy="2743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60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CFF35E-E9AA-4FE5-93FE-3D6048796ABD}"/>
              </a:ext>
            </a:extLst>
          </p:cNvPr>
          <p:cNvSpPr/>
          <p:nvPr/>
        </p:nvSpPr>
        <p:spPr>
          <a:xfrm>
            <a:off x="0" y="4114798"/>
            <a:ext cx="12192000" cy="12023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0140"/>
            <a:ext cx="10986671" cy="262393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Self-management plans are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defined as: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‘structured, documented plans that are developed to support an individual patient's self-management of their condition’</a:t>
            </a:r>
          </a:p>
          <a:p>
            <a:pPr marL="285744" marR="0" lvl="0" indent="-285744"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BHCM will develop a Self-Management Plan with the patient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 all team members should have access to in the chart.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 Placeholder 2">
            <a:extLst>
              <a:ext uri="{FF2B5EF4-FFF2-40B4-BE49-F238E27FC236}">
                <a16:creationId xmlns:a16="http://schemas.microsoft.com/office/drawing/2014/main" id="{FFD6ED9A-9637-42BA-9B5A-3C856227313D}"/>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Early On:  Self-Management Plan</a:t>
            </a:r>
          </a:p>
        </p:txBody>
      </p:sp>
      <p:pic>
        <p:nvPicPr>
          <p:cNvPr id="14338" name="Picture 2" descr="woman feet running on road closeup on shoe. young fitness women runner legs ready for run on the road. sports healthy lifestyle concept. - walking stock pictures, royalty-free photos &amp; images">
            <a:extLst>
              <a:ext uri="{FF2B5EF4-FFF2-40B4-BE49-F238E27FC236}">
                <a16:creationId xmlns:a16="http://schemas.microsoft.com/office/drawing/2014/main" id="{C88E5B90-07D9-4D8C-A642-A3A414FA6CA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534" y="3429000"/>
            <a:ext cx="4114800" cy="274320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85B158-D95C-4CD8-8F2C-95C9710628EE}"/>
              </a:ext>
            </a:extLst>
          </p:cNvPr>
          <p:cNvSpPr txBox="1"/>
          <p:nvPr/>
        </p:nvSpPr>
        <p:spPr>
          <a:xfrm>
            <a:off x="1480931" y="4114798"/>
            <a:ext cx="5585791" cy="11757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000" b="1" i="0" u="none" strike="noStrike" kern="1200" cap="none" spc="0" normalizeH="0" baseline="0" noProof="0" dirty="0">
                <a:ln>
                  <a:noFill/>
                </a:ln>
                <a:solidFill>
                  <a:srgbClr val="135D7A"/>
                </a:solidFill>
                <a:effectLst/>
                <a:uLnTx/>
                <a:uFillTx/>
                <a:latin typeface="Calibri" panose="020F0502020204030204"/>
                <a:ea typeface="+mn-ea"/>
                <a:cs typeface="+mn-cs"/>
              </a:rPr>
              <a:t>Example: Brenda will walk for 15 minutes in her neighborhood on Monday/Wednesday/Friday morning before work for 6 weeks. </a:t>
            </a:r>
          </a:p>
        </p:txBody>
      </p:sp>
    </p:spTree>
    <p:extLst>
      <p:ext uri="{BB962C8B-B14F-4D97-AF65-F5344CB8AC3E}">
        <p14:creationId xmlns:p14="http://schemas.microsoft.com/office/powerpoint/2010/main" val="2187945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at Is Self-Management Support?">
            <a:hlinkClick r:id="" action="ppaction://media"/>
            <a:extLst>
              <a:ext uri="{FF2B5EF4-FFF2-40B4-BE49-F238E27FC236}">
                <a16:creationId xmlns:a16="http://schemas.microsoft.com/office/drawing/2014/main" id="{2E8A7C48-8ACD-41BE-9B64-52BF455D3FDE}"/>
              </a:ext>
            </a:extLst>
          </p:cNvPr>
          <p:cNvPicPr>
            <a:picLocks noRot="1" noChangeAspect="1"/>
          </p:cNvPicPr>
          <p:nvPr>
            <a:videoFile r:link="rId1"/>
          </p:nvPr>
        </p:nvPicPr>
        <p:blipFill>
          <a:blip r:embed="rId4"/>
          <a:stretch>
            <a:fillRect/>
          </a:stretch>
        </p:blipFill>
        <p:spPr>
          <a:xfrm>
            <a:off x="4058994" y="933451"/>
            <a:ext cx="7285693" cy="5464270"/>
          </a:xfrm>
          <a:prstGeom prst="rect">
            <a:avLst/>
          </a:prstGeom>
        </p:spPr>
      </p:pic>
      <p:sp>
        <p:nvSpPr>
          <p:cNvPr id="7" name="Title 1">
            <a:extLst>
              <a:ext uri="{FF2B5EF4-FFF2-40B4-BE49-F238E27FC236}">
                <a16:creationId xmlns:a16="http://schemas.microsoft.com/office/drawing/2014/main" id="{8524C4AD-D947-4551-8F82-1E1B8FB36FB6}"/>
              </a:ext>
            </a:extLst>
          </p:cNvPr>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8" name="Text Placeholder 2">
            <a:extLst>
              <a:ext uri="{FF2B5EF4-FFF2-40B4-BE49-F238E27FC236}">
                <a16:creationId xmlns:a16="http://schemas.microsoft.com/office/drawing/2014/main" id="{0A2BB383-20BC-4F53-9AC3-887930C6DE3B}"/>
              </a:ext>
            </a:extLst>
          </p:cNvPr>
          <p:cNvSpPr txBox="1">
            <a:spLocks/>
          </p:cNvSpPr>
          <p:nvPr/>
        </p:nvSpPr>
        <p:spPr>
          <a:xfrm>
            <a:off x="940526" y="535582"/>
            <a:ext cx="1065792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Self Management</a:t>
            </a:r>
          </a:p>
        </p:txBody>
      </p:sp>
    </p:spTree>
    <p:extLst>
      <p:ext uri="{BB962C8B-B14F-4D97-AF65-F5344CB8AC3E}">
        <p14:creationId xmlns:p14="http://schemas.microsoft.com/office/powerpoint/2010/main" val="23785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A259A66-9729-455A-8FEA-5A04BF7CFF1A}"/>
              </a:ext>
            </a:extLst>
          </p:cNvPr>
          <p:cNvGraphicFramePr>
            <a:graphicFrameLocks noGrp="1"/>
          </p:cNvGraphicFramePr>
          <p:nvPr>
            <p:extLst>
              <p:ext uri="{D42A27DB-BD31-4B8C-83A1-F6EECF244321}">
                <p14:modId xmlns:p14="http://schemas.microsoft.com/office/powerpoint/2010/main" val="992094115"/>
              </p:ext>
            </p:extLst>
          </p:nvPr>
        </p:nvGraphicFramePr>
        <p:xfrm>
          <a:off x="0" y="-10163"/>
          <a:ext cx="9541565" cy="6065520"/>
        </p:xfrm>
        <a:graphic>
          <a:graphicData uri="http://schemas.openxmlformats.org/drawingml/2006/table">
            <a:tbl>
              <a:tblPr firstRow="1" bandRow="1">
                <a:tableStyleId>{5C22544A-7EE6-4342-B048-85BDC9FD1C3A}</a:tableStyleId>
              </a:tblPr>
              <a:tblGrid>
                <a:gridCol w="3751001">
                  <a:extLst>
                    <a:ext uri="{9D8B030D-6E8A-4147-A177-3AD203B41FA5}">
                      <a16:colId xmlns:a16="http://schemas.microsoft.com/office/drawing/2014/main" val="1905407120"/>
                    </a:ext>
                  </a:extLst>
                </a:gridCol>
                <a:gridCol w="5790564">
                  <a:extLst>
                    <a:ext uri="{9D8B030D-6E8A-4147-A177-3AD203B41FA5}">
                      <a16:colId xmlns:a16="http://schemas.microsoft.com/office/drawing/2014/main" val="4105710652"/>
                    </a:ext>
                  </a:extLst>
                </a:gridCol>
              </a:tblGrid>
              <a:tr h="307428">
                <a:tc gridSpan="2">
                  <a:txBody>
                    <a:bodyPr/>
                    <a:lstStyle/>
                    <a:p>
                      <a:r>
                        <a:rPr lang="en-US" sz="1800" dirty="0">
                          <a:latin typeface="Railway"/>
                        </a:rPr>
                        <a:t>Table 1. Components of self-management of depression</a:t>
                      </a:r>
                    </a:p>
                  </a:txBody>
                  <a:tcPr>
                    <a:solidFill>
                      <a:srgbClr val="002E62"/>
                    </a:solidFill>
                  </a:tcPr>
                </a:tc>
                <a:tc hMerge="1">
                  <a:txBody>
                    <a:bodyPr/>
                    <a:lstStyle/>
                    <a:p>
                      <a:endParaRPr lang="en-US" dirty="0"/>
                    </a:p>
                  </a:txBody>
                  <a:tcPr/>
                </a:tc>
                <a:extLst>
                  <a:ext uri="{0D108BD9-81ED-4DB2-BD59-A6C34878D82A}">
                    <a16:rowId xmlns:a16="http://schemas.microsoft.com/office/drawing/2014/main" val="628480626"/>
                  </a:ext>
                </a:extLst>
              </a:tr>
              <a:tr h="333047">
                <a:tc>
                  <a:txBody>
                    <a:bodyPr/>
                    <a:lstStyle/>
                    <a:p>
                      <a:pPr algn="ctr"/>
                      <a:r>
                        <a:rPr lang="en-US" sz="2000" b="1" dirty="0">
                          <a:solidFill>
                            <a:srgbClr val="002E62"/>
                          </a:solidFill>
                          <a:latin typeface="+mn-lt"/>
                        </a:rPr>
                        <a:t>Component</a:t>
                      </a:r>
                    </a:p>
                  </a:txBody>
                  <a:tcPr>
                    <a:solidFill>
                      <a:srgbClr val="135D7A">
                        <a:alpha val="35000"/>
                      </a:srgbClr>
                    </a:solidFill>
                  </a:tcPr>
                </a:tc>
                <a:tc>
                  <a:txBody>
                    <a:bodyPr/>
                    <a:lstStyle/>
                    <a:p>
                      <a:pPr algn="ctr"/>
                      <a:r>
                        <a:rPr lang="en-US" sz="2000" b="1" dirty="0">
                          <a:solidFill>
                            <a:srgbClr val="002E62"/>
                          </a:solidFill>
                          <a:latin typeface="+mn-lt"/>
                        </a:rPr>
                        <a:t>Tasks</a:t>
                      </a:r>
                    </a:p>
                  </a:txBody>
                  <a:tcPr>
                    <a:solidFill>
                      <a:srgbClr val="135D7A">
                        <a:alpha val="35000"/>
                      </a:srgbClr>
                    </a:solidFill>
                  </a:tcPr>
                </a:tc>
                <a:extLst>
                  <a:ext uri="{0D108BD9-81ED-4DB2-BD59-A6C34878D82A}">
                    <a16:rowId xmlns:a16="http://schemas.microsoft.com/office/drawing/2014/main" val="3935105955"/>
                  </a:ext>
                </a:extLst>
              </a:tr>
              <a:tr h="307428">
                <a:tc>
                  <a:txBody>
                    <a:bodyPr/>
                    <a:lstStyle/>
                    <a:p>
                      <a:pPr algn="ctr"/>
                      <a:r>
                        <a:rPr lang="en-US" sz="1800" dirty="0">
                          <a:solidFill>
                            <a:schemeClr val="tx1"/>
                          </a:solidFill>
                          <a:latin typeface="+mn-lt"/>
                        </a:rPr>
                        <a:t>Information</a:t>
                      </a:r>
                    </a:p>
                  </a:txBody>
                  <a:tcPr anchor="ctr">
                    <a:solidFill>
                      <a:srgbClr val="135D7A">
                        <a:alpha val="10000"/>
                      </a:srgbClr>
                    </a:solidFill>
                  </a:tcPr>
                </a:tc>
                <a:tc>
                  <a:txBody>
                    <a:bodyPr/>
                    <a:lstStyle/>
                    <a:p>
                      <a:r>
                        <a:rPr lang="en-US" sz="1200" dirty="0">
                          <a:solidFill>
                            <a:schemeClr val="tx1"/>
                          </a:solidFill>
                          <a:latin typeface="+mn-lt"/>
                        </a:rPr>
                        <a:t>Educating self and family members/friends about depression</a:t>
                      </a:r>
                    </a:p>
                  </a:txBody>
                  <a:tcPr>
                    <a:solidFill>
                      <a:srgbClr val="135D7A">
                        <a:alpha val="10000"/>
                      </a:srgbClr>
                    </a:solidFill>
                  </a:tcPr>
                </a:tc>
                <a:extLst>
                  <a:ext uri="{0D108BD9-81ED-4DB2-BD59-A6C34878D82A}">
                    <a16:rowId xmlns:a16="http://schemas.microsoft.com/office/drawing/2014/main" val="1285891699"/>
                  </a:ext>
                </a:extLst>
              </a:tr>
              <a:tr h="384285">
                <a:tc>
                  <a:txBody>
                    <a:bodyPr/>
                    <a:lstStyle/>
                    <a:p>
                      <a:pPr algn="ctr"/>
                      <a:r>
                        <a:rPr lang="en-US" sz="1800" dirty="0">
                          <a:solidFill>
                            <a:schemeClr val="tx1"/>
                          </a:solidFill>
                          <a:latin typeface="+mn-lt"/>
                        </a:rPr>
                        <a:t>Medication management</a:t>
                      </a:r>
                    </a:p>
                  </a:txBody>
                  <a:tcPr anchor="ctr">
                    <a:solidFill>
                      <a:srgbClr val="135D7A">
                        <a:alpha val="20000"/>
                      </a:srgbClr>
                    </a:solidFill>
                  </a:tcPr>
                </a:tc>
                <a:tc>
                  <a:txBody>
                    <a:bodyPr/>
                    <a:lstStyle/>
                    <a:p>
                      <a:r>
                        <a:rPr lang="en-US" sz="1200" dirty="0">
                          <a:solidFill>
                            <a:schemeClr val="tx1"/>
                          </a:solidFill>
                          <a:latin typeface="+mn-lt"/>
                        </a:rPr>
                        <a:t>Taking Medications as recommended by one’s health care provider</a:t>
                      </a:r>
                    </a:p>
                    <a:p>
                      <a:r>
                        <a:rPr lang="en-US" sz="1200" dirty="0">
                          <a:solidFill>
                            <a:schemeClr val="tx1"/>
                          </a:solidFill>
                          <a:latin typeface="+mn-lt"/>
                        </a:rPr>
                        <a:t>Overcoming barriers to adherence to medications</a:t>
                      </a:r>
                    </a:p>
                  </a:txBody>
                  <a:tcPr>
                    <a:solidFill>
                      <a:srgbClr val="135D7A">
                        <a:alpha val="20000"/>
                      </a:srgbClr>
                    </a:solidFill>
                  </a:tcPr>
                </a:tc>
                <a:extLst>
                  <a:ext uri="{0D108BD9-81ED-4DB2-BD59-A6C34878D82A}">
                    <a16:rowId xmlns:a16="http://schemas.microsoft.com/office/drawing/2014/main" val="3235416221"/>
                  </a:ext>
                </a:extLst>
              </a:tr>
              <a:tr h="999142">
                <a:tc>
                  <a:txBody>
                    <a:bodyPr/>
                    <a:lstStyle/>
                    <a:p>
                      <a:pPr algn="ctr"/>
                      <a:r>
                        <a:rPr lang="en-US" sz="1800" dirty="0">
                          <a:solidFill>
                            <a:schemeClr val="tx1"/>
                          </a:solidFill>
                          <a:latin typeface="+mn-lt"/>
                        </a:rPr>
                        <a:t>Symptom management</a:t>
                      </a:r>
                    </a:p>
                  </a:txBody>
                  <a:tcPr anchor="ctr">
                    <a:solidFill>
                      <a:srgbClr val="135D7A">
                        <a:alpha val="10000"/>
                      </a:srgbClr>
                    </a:solidFill>
                  </a:tcPr>
                </a:tc>
                <a:tc>
                  <a:txBody>
                    <a:bodyPr/>
                    <a:lstStyle/>
                    <a:p>
                      <a:r>
                        <a:rPr lang="en-US" sz="1200" dirty="0">
                          <a:solidFill>
                            <a:schemeClr val="tx1"/>
                          </a:solidFill>
                          <a:latin typeface="+mn-lt"/>
                        </a:rPr>
                        <a:t>Using various strategies to manage symptoms of depression</a:t>
                      </a:r>
                    </a:p>
                    <a:p>
                      <a:r>
                        <a:rPr lang="en-US" sz="1200" dirty="0">
                          <a:solidFill>
                            <a:schemeClr val="tx1"/>
                          </a:solidFill>
                          <a:latin typeface="+mn-lt"/>
                        </a:rPr>
                        <a:t>Self-monitoring of symptoms</a:t>
                      </a:r>
                    </a:p>
                    <a:p>
                      <a:r>
                        <a:rPr lang="en-US" sz="1200" dirty="0">
                          <a:solidFill>
                            <a:schemeClr val="tx1"/>
                          </a:solidFill>
                          <a:latin typeface="+mn-lt"/>
                        </a:rPr>
                        <a:t>Managing concurrent symptoms of anxiety and/or substance use</a:t>
                      </a:r>
                    </a:p>
                    <a:p>
                      <a:r>
                        <a:rPr lang="en-US" sz="1200" dirty="0">
                          <a:solidFill>
                            <a:schemeClr val="tx1"/>
                          </a:solidFill>
                          <a:latin typeface="+mn-lt"/>
                        </a:rPr>
                        <a:t>Using techniques to deal with frustration, fatigue, and isolation</a:t>
                      </a:r>
                    </a:p>
                    <a:p>
                      <a:r>
                        <a:rPr lang="en-US" sz="1200" dirty="0">
                          <a:solidFill>
                            <a:schemeClr val="tx1"/>
                          </a:solidFill>
                          <a:latin typeface="+mn-lt"/>
                        </a:rPr>
                        <a:t>Relaxation</a:t>
                      </a:r>
                    </a:p>
                    <a:p>
                      <a:r>
                        <a:rPr lang="en-US" sz="1200" dirty="0">
                          <a:solidFill>
                            <a:schemeClr val="tx1"/>
                          </a:solidFill>
                          <a:latin typeface="+mn-lt"/>
                        </a:rPr>
                        <a:t>Using strategies for preventing relapse of depression</a:t>
                      </a:r>
                    </a:p>
                  </a:txBody>
                  <a:tcPr>
                    <a:solidFill>
                      <a:srgbClr val="135D7A">
                        <a:alpha val="10000"/>
                      </a:srgbClr>
                    </a:solidFill>
                  </a:tcPr>
                </a:tc>
                <a:extLst>
                  <a:ext uri="{0D108BD9-81ED-4DB2-BD59-A6C34878D82A}">
                    <a16:rowId xmlns:a16="http://schemas.microsoft.com/office/drawing/2014/main" val="3056703451"/>
                  </a:ext>
                </a:extLst>
              </a:tr>
              <a:tr h="845428">
                <a:tc>
                  <a:txBody>
                    <a:bodyPr/>
                    <a:lstStyle/>
                    <a:p>
                      <a:pPr algn="ctr"/>
                      <a:r>
                        <a:rPr lang="en-US" sz="1800" dirty="0">
                          <a:solidFill>
                            <a:schemeClr val="tx1"/>
                          </a:solidFill>
                          <a:latin typeface="+mn-lt"/>
                        </a:rPr>
                        <a:t>Lifestyle</a:t>
                      </a:r>
                    </a:p>
                  </a:txBody>
                  <a:tcPr anchor="ctr">
                    <a:solidFill>
                      <a:srgbClr val="135D7A">
                        <a:alpha val="20000"/>
                      </a:srgbClr>
                    </a:solidFill>
                  </a:tcPr>
                </a:tc>
                <a:tc>
                  <a:txBody>
                    <a:bodyPr/>
                    <a:lstStyle/>
                    <a:p>
                      <a:r>
                        <a:rPr lang="en-US" sz="1200" dirty="0">
                          <a:solidFill>
                            <a:schemeClr val="tx1"/>
                          </a:solidFill>
                          <a:latin typeface="+mn-lt"/>
                        </a:rPr>
                        <a:t>Exercise</a:t>
                      </a:r>
                    </a:p>
                    <a:p>
                      <a:r>
                        <a:rPr lang="en-US" sz="1200" dirty="0">
                          <a:solidFill>
                            <a:schemeClr val="tx1"/>
                          </a:solidFill>
                          <a:latin typeface="+mn-lt"/>
                        </a:rPr>
                        <a:t>Overcoming barriers to exercise adherence</a:t>
                      </a:r>
                    </a:p>
                    <a:p>
                      <a:r>
                        <a:rPr lang="en-US" sz="1200" dirty="0">
                          <a:solidFill>
                            <a:schemeClr val="tx1"/>
                          </a:solidFill>
                          <a:latin typeface="+mn-lt"/>
                        </a:rPr>
                        <a:t>Vacations</a:t>
                      </a:r>
                    </a:p>
                    <a:p>
                      <a:r>
                        <a:rPr lang="en-US" sz="1200" dirty="0">
                          <a:solidFill>
                            <a:schemeClr val="tx1"/>
                          </a:solidFill>
                          <a:latin typeface="+mn-lt"/>
                        </a:rPr>
                        <a:t>Leisure activities</a:t>
                      </a:r>
                    </a:p>
                    <a:p>
                      <a:r>
                        <a:rPr lang="en-US" sz="1200" dirty="0">
                          <a:solidFill>
                            <a:schemeClr val="tx1"/>
                          </a:solidFill>
                          <a:latin typeface="+mn-lt"/>
                        </a:rPr>
                        <a:t>Healthy nutrition and diet</a:t>
                      </a:r>
                    </a:p>
                  </a:txBody>
                  <a:tcPr>
                    <a:solidFill>
                      <a:srgbClr val="135D7A">
                        <a:alpha val="20000"/>
                      </a:srgbClr>
                    </a:solidFill>
                  </a:tcPr>
                </a:tc>
                <a:extLst>
                  <a:ext uri="{0D108BD9-81ED-4DB2-BD59-A6C34878D82A}">
                    <a16:rowId xmlns:a16="http://schemas.microsoft.com/office/drawing/2014/main" val="976897201"/>
                  </a:ext>
                </a:extLst>
              </a:tr>
              <a:tr h="384285">
                <a:tc>
                  <a:txBody>
                    <a:bodyPr/>
                    <a:lstStyle/>
                    <a:p>
                      <a:pPr algn="ctr"/>
                      <a:r>
                        <a:rPr lang="en-US" sz="1800" dirty="0">
                          <a:solidFill>
                            <a:schemeClr val="tx1"/>
                          </a:solidFill>
                          <a:latin typeface="+mn-lt"/>
                        </a:rPr>
                        <a:t>Social support</a:t>
                      </a:r>
                    </a:p>
                  </a:txBody>
                  <a:tcPr anchor="ctr">
                    <a:solidFill>
                      <a:srgbClr val="135D7A">
                        <a:alpha val="10000"/>
                      </a:srgbClr>
                    </a:solidFill>
                  </a:tcPr>
                </a:tc>
                <a:tc>
                  <a:txBody>
                    <a:bodyPr/>
                    <a:lstStyle/>
                    <a:p>
                      <a:r>
                        <a:rPr lang="en-US" sz="1200" dirty="0">
                          <a:solidFill>
                            <a:schemeClr val="tx1"/>
                          </a:solidFill>
                          <a:latin typeface="+mn-lt"/>
                        </a:rPr>
                        <a:t>Family support</a:t>
                      </a:r>
                    </a:p>
                    <a:p>
                      <a:r>
                        <a:rPr lang="en-US" sz="1200" dirty="0">
                          <a:solidFill>
                            <a:schemeClr val="tx1"/>
                          </a:solidFill>
                          <a:latin typeface="+mn-lt"/>
                        </a:rPr>
                        <a:t>Relationships with peers and friends</a:t>
                      </a:r>
                    </a:p>
                  </a:txBody>
                  <a:tcPr>
                    <a:solidFill>
                      <a:srgbClr val="135D7A">
                        <a:alpha val="10000"/>
                      </a:srgbClr>
                    </a:solidFill>
                  </a:tcPr>
                </a:tc>
                <a:extLst>
                  <a:ext uri="{0D108BD9-81ED-4DB2-BD59-A6C34878D82A}">
                    <a16:rowId xmlns:a16="http://schemas.microsoft.com/office/drawing/2014/main" val="1812275363"/>
                  </a:ext>
                </a:extLst>
              </a:tr>
              <a:tr h="384285">
                <a:tc>
                  <a:txBody>
                    <a:bodyPr/>
                    <a:lstStyle/>
                    <a:p>
                      <a:pPr algn="ctr"/>
                      <a:r>
                        <a:rPr lang="en-US" sz="1800" dirty="0">
                          <a:solidFill>
                            <a:schemeClr val="tx1"/>
                          </a:solidFill>
                          <a:latin typeface="+mn-lt"/>
                        </a:rPr>
                        <a:t>Communication</a:t>
                      </a:r>
                    </a:p>
                  </a:txBody>
                  <a:tcPr anchor="ctr">
                    <a:solidFill>
                      <a:srgbClr val="135D7A">
                        <a:alpha val="20000"/>
                      </a:srgbClr>
                    </a:solidFill>
                  </a:tcPr>
                </a:tc>
                <a:tc>
                  <a:txBody>
                    <a:bodyPr/>
                    <a:lstStyle/>
                    <a:p>
                      <a:r>
                        <a:rPr lang="en-US" sz="1200" dirty="0">
                          <a:solidFill>
                            <a:schemeClr val="tx1"/>
                          </a:solidFill>
                          <a:latin typeface="+mn-lt"/>
                        </a:rPr>
                        <a:t>Assertiveness</a:t>
                      </a:r>
                    </a:p>
                    <a:p>
                      <a:r>
                        <a:rPr lang="en-US" sz="1200" dirty="0">
                          <a:solidFill>
                            <a:schemeClr val="tx1"/>
                          </a:solidFill>
                          <a:latin typeface="+mn-lt"/>
                        </a:rPr>
                        <a:t>Communication strategies (</a:t>
                      </a:r>
                      <a:r>
                        <a:rPr lang="en-US" sz="1200" dirty="0" err="1">
                          <a:solidFill>
                            <a:schemeClr val="tx1"/>
                          </a:solidFill>
                          <a:latin typeface="+mn-lt"/>
                        </a:rPr>
                        <a:t>eg.</a:t>
                      </a:r>
                      <a:r>
                        <a:rPr lang="en-US" sz="1200" dirty="0">
                          <a:solidFill>
                            <a:schemeClr val="tx1"/>
                          </a:solidFill>
                          <a:latin typeface="+mn-lt"/>
                        </a:rPr>
                        <a:t> with mental health professionals)</a:t>
                      </a:r>
                    </a:p>
                  </a:txBody>
                  <a:tcPr>
                    <a:solidFill>
                      <a:srgbClr val="135D7A">
                        <a:alpha val="20000"/>
                      </a:srgbClr>
                    </a:solidFill>
                  </a:tcPr>
                </a:tc>
                <a:extLst>
                  <a:ext uri="{0D108BD9-81ED-4DB2-BD59-A6C34878D82A}">
                    <a16:rowId xmlns:a16="http://schemas.microsoft.com/office/drawing/2014/main" val="1266374202"/>
                  </a:ext>
                </a:extLst>
              </a:tr>
              <a:tr h="1152856">
                <a:tc>
                  <a:txBody>
                    <a:bodyPr/>
                    <a:lstStyle/>
                    <a:p>
                      <a:pPr algn="ctr"/>
                      <a:r>
                        <a:rPr lang="en-US" sz="1800" dirty="0">
                          <a:solidFill>
                            <a:schemeClr val="tx1"/>
                          </a:solidFill>
                          <a:latin typeface="+mn-lt"/>
                        </a:rPr>
                        <a:t>Others</a:t>
                      </a:r>
                    </a:p>
                  </a:txBody>
                  <a:tcPr anchor="ctr">
                    <a:solidFill>
                      <a:srgbClr val="135D7A">
                        <a:alpha val="10000"/>
                      </a:srgbClr>
                    </a:solidFill>
                  </a:tcPr>
                </a:tc>
                <a:tc>
                  <a:txBody>
                    <a:bodyPr/>
                    <a:lstStyle/>
                    <a:p>
                      <a:r>
                        <a:rPr lang="en-US" sz="1200" dirty="0">
                          <a:solidFill>
                            <a:schemeClr val="tx1"/>
                          </a:solidFill>
                          <a:latin typeface="+mn-lt"/>
                        </a:rPr>
                        <a:t>Accessing support services</a:t>
                      </a:r>
                    </a:p>
                    <a:p>
                      <a:r>
                        <a:rPr lang="en-US" sz="1200" dirty="0">
                          <a:solidFill>
                            <a:schemeClr val="tx1"/>
                          </a:solidFill>
                          <a:latin typeface="+mn-lt"/>
                        </a:rPr>
                        <a:t>Creating action plans</a:t>
                      </a:r>
                    </a:p>
                    <a:p>
                      <a:r>
                        <a:rPr lang="en-US" sz="1200" dirty="0">
                          <a:solidFill>
                            <a:schemeClr val="tx1"/>
                          </a:solidFill>
                          <a:latin typeface="+mn-lt"/>
                        </a:rPr>
                        <a:t>Decision making</a:t>
                      </a:r>
                    </a:p>
                    <a:p>
                      <a:r>
                        <a:rPr lang="en-US" sz="1200" dirty="0">
                          <a:solidFill>
                            <a:schemeClr val="tx1"/>
                          </a:solidFill>
                          <a:latin typeface="+mn-lt"/>
                        </a:rPr>
                        <a:t>Goal setting</a:t>
                      </a:r>
                    </a:p>
                    <a:p>
                      <a:r>
                        <a:rPr lang="en-US" sz="1200" dirty="0">
                          <a:solidFill>
                            <a:schemeClr val="tx1"/>
                          </a:solidFill>
                          <a:latin typeface="+mn-lt"/>
                        </a:rPr>
                        <a:t>Problem solving</a:t>
                      </a:r>
                    </a:p>
                    <a:p>
                      <a:r>
                        <a:rPr lang="en-US" sz="1200" dirty="0">
                          <a:solidFill>
                            <a:schemeClr val="tx1"/>
                          </a:solidFill>
                          <a:latin typeface="+mn-lt"/>
                        </a:rPr>
                        <a:t>Career Planning</a:t>
                      </a:r>
                    </a:p>
                    <a:p>
                      <a:r>
                        <a:rPr lang="en-US" sz="1200" dirty="0">
                          <a:solidFill>
                            <a:schemeClr val="tx1"/>
                          </a:solidFill>
                          <a:latin typeface="+mn-lt"/>
                        </a:rPr>
                        <a:t>Spirituality</a:t>
                      </a:r>
                    </a:p>
                  </a:txBody>
                  <a:tcPr>
                    <a:solidFill>
                      <a:srgbClr val="135D7A">
                        <a:alpha val="10000"/>
                      </a:srgbClr>
                    </a:solidFill>
                  </a:tcPr>
                </a:tc>
                <a:extLst>
                  <a:ext uri="{0D108BD9-81ED-4DB2-BD59-A6C34878D82A}">
                    <a16:rowId xmlns:a16="http://schemas.microsoft.com/office/drawing/2014/main" val="3713281358"/>
                  </a:ext>
                </a:extLst>
              </a:tr>
            </a:tbl>
          </a:graphicData>
        </a:graphic>
      </p:graphicFrame>
      <p:sp>
        <p:nvSpPr>
          <p:cNvPr id="4" name="Picture Placeholder 2">
            <a:extLst>
              <a:ext uri="{FF2B5EF4-FFF2-40B4-BE49-F238E27FC236}">
                <a16:creationId xmlns:a16="http://schemas.microsoft.com/office/drawing/2014/main" id="{09873D57-644F-47A4-9342-41AAEABECE5F}"/>
              </a:ext>
            </a:extLst>
          </p:cNvPr>
          <p:cNvSpPr txBox="1">
            <a:spLocks noChangeAspect="1"/>
          </p:cNvSpPr>
          <p:nvPr/>
        </p:nvSpPr>
        <p:spPr>
          <a:xfrm>
            <a:off x="611778" y="6183105"/>
            <a:ext cx="10968445" cy="272418"/>
          </a:xfrm>
          <a:prstGeom prst="rect">
            <a:avLst/>
          </a:prstGeom>
          <a:solidFill>
            <a:schemeClr val="bg1">
              <a:lumMod val="95000"/>
            </a:schemeClr>
          </a:solidFill>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t>Duggal HS. Self-management of depression: Beyond the medical model. Perm J 2019;23:18-295. DOI: https://doi.org/10.7812/TPP/18-295</a:t>
            </a:r>
          </a:p>
        </p:txBody>
      </p:sp>
      <p:pic>
        <p:nvPicPr>
          <p:cNvPr id="7" name="Picture 6" descr="Logo, Michigan Collaborative Care Implementation Support Team">
            <a:extLst>
              <a:ext uri="{FF2B5EF4-FFF2-40B4-BE49-F238E27FC236}">
                <a16:creationId xmlns:a16="http://schemas.microsoft.com/office/drawing/2014/main" id="{D04E56F3-43F3-4309-8E8D-D9C80FBBC41B}"/>
              </a:ext>
            </a:extLst>
          </p:cNvPr>
          <p:cNvPicPr>
            <a:picLocks noChangeAspect="1"/>
          </p:cNvPicPr>
          <p:nvPr/>
        </p:nvPicPr>
        <p:blipFill rotWithShape="1">
          <a:blip r:embed="rId3">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8" name="Picture 7" descr="Logo, Mi-CCSI Center for Clinical Systems Improvement">
            <a:extLst>
              <a:ext uri="{FF2B5EF4-FFF2-40B4-BE49-F238E27FC236}">
                <a16:creationId xmlns:a16="http://schemas.microsoft.com/office/drawing/2014/main" id="{973E0A87-BF3B-455D-AF98-4777F0A63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9" name="Date Placeholder 1">
            <a:extLst>
              <a:ext uri="{FF2B5EF4-FFF2-40B4-BE49-F238E27FC236}">
                <a16:creationId xmlns:a16="http://schemas.microsoft.com/office/drawing/2014/main" id="{BEA24342-66F8-49D3-9C45-AF14D04E2360}"/>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6601179B-685D-4F23-A2F4-BC3632151B6B}"/>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48</a:t>
            </a:fld>
            <a:endParaRPr lang="en-US" sz="1000" dirty="0">
              <a:solidFill>
                <a:srgbClr val="135D7A"/>
              </a:solidFill>
            </a:endParaRPr>
          </a:p>
        </p:txBody>
      </p:sp>
      <p:sp>
        <p:nvSpPr>
          <p:cNvPr id="11" name="Footer Placeholder 3">
            <a:extLst>
              <a:ext uri="{FF2B5EF4-FFF2-40B4-BE49-F238E27FC236}">
                <a16:creationId xmlns:a16="http://schemas.microsoft.com/office/drawing/2014/main" id="{61FB2C28-7F8D-4D46-AE75-05E8007F8D28}"/>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30038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BFE1E-5B6B-4CA9-8D88-A9C5CDA1EE9E}"/>
              </a:ext>
            </a:extLst>
          </p:cNvPr>
          <p:cNvSpPr>
            <a:spLocks noGrp="1"/>
          </p:cNvSpPr>
          <p:nvPr>
            <p:ph type="body" sz="quarter" idx="14"/>
          </p:nvPr>
        </p:nvSpPr>
        <p:spPr>
          <a:xfrm>
            <a:off x="3279913" y="1038687"/>
            <a:ext cx="8318535" cy="5588481"/>
          </a:xfrm>
        </p:spPr>
        <p:txBody>
          <a:bodyPr>
            <a:normAutofit fontScale="92500" lnSpcReduction="20000"/>
          </a:bodyPr>
          <a:lstStyle/>
          <a:p>
            <a:pPr marL="0" indent="0">
              <a:buNone/>
            </a:pPr>
            <a:r>
              <a:rPr lang="en-US" dirty="0">
                <a:latin typeface="+mn-lt"/>
              </a:rPr>
              <a:t>Lindsay’s case was initially reviewed with the psychiatrist 4 weeks ago.  Lindsay’s history did not indicate previous depression episodes, her PHQ-9 score was 15, and she has a BMI of 30 .  The psychiatrist recommended Lindsay start on Citalopram.  Citalopram is a first line anti-depressant, and related to the obesity, may have a secondary impact on decreased appetite.  </a:t>
            </a:r>
          </a:p>
          <a:p>
            <a:pPr marL="0" indent="0">
              <a:buNone/>
            </a:pPr>
            <a:r>
              <a:rPr lang="en-US" dirty="0">
                <a:latin typeface="+mn-lt"/>
              </a:rPr>
              <a:t>There was an initial follow up at 1 week and 2 weeks to closely monitor side effects to the Citalopram. </a:t>
            </a:r>
          </a:p>
          <a:p>
            <a:pPr marL="0" indent="0">
              <a:buNone/>
            </a:pPr>
            <a:r>
              <a:rPr lang="en-US" dirty="0">
                <a:latin typeface="+mn-lt"/>
              </a:rPr>
              <a:t>A few side effects were noted (nausea and constipation), and the BHCM’er provided Lindsay with reassurance they would decrease, and a couple of tips to help manage the side effects.  </a:t>
            </a:r>
          </a:p>
          <a:p>
            <a:pPr marL="0" indent="0">
              <a:buNone/>
            </a:pPr>
            <a:r>
              <a:rPr lang="en-US" dirty="0">
                <a:latin typeface="+mn-lt"/>
              </a:rPr>
              <a:t>The BHCM’er let Lindsay know she would also review the side effects with her provider and psychiatrist at the weekly review.  The BHCM’er scheduled a follow up visit within a week to review the recommendations and re-assess the side effects.</a:t>
            </a:r>
          </a:p>
          <a:p>
            <a:pPr marL="0" indent="0">
              <a:buNone/>
            </a:pPr>
            <a:r>
              <a:rPr lang="en-US" dirty="0">
                <a:latin typeface="+mn-lt"/>
              </a:rPr>
              <a:t>The BHCM’er outreaches to Lindsay today (4 weeks post initial treatment).  She greets Lindsay warmly, thanks her for taking the call and reminds Lindsay of the agenda and inquires if there is anything Lindsay would like to add.  </a:t>
            </a:r>
          </a:p>
          <a:p>
            <a:pPr marL="0" indent="0">
              <a:buNone/>
            </a:pPr>
            <a:r>
              <a:rPr lang="en-US" dirty="0">
                <a:latin typeface="+mn-lt"/>
              </a:rPr>
              <a:t>Standing Agenda:</a:t>
            </a:r>
          </a:p>
          <a:p>
            <a:pPr>
              <a:spcBef>
                <a:spcPts val="0"/>
              </a:spcBef>
              <a:spcAft>
                <a:spcPts val="0"/>
              </a:spcAft>
            </a:pPr>
            <a:r>
              <a:rPr lang="en-US" dirty="0">
                <a:latin typeface="+mn-lt"/>
              </a:rPr>
              <a:t>Complete the PHQ-9 (if over 2 weeks since last)</a:t>
            </a:r>
          </a:p>
          <a:p>
            <a:pPr>
              <a:spcBef>
                <a:spcPts val="0"/>
              </a:spcBef>
              <a:spcAft>
                <a:spcPts val="0"/>
              </a:spcAft>
            </a:pPr>
            <a:r>
              <a:rPr lang="en-US" dirty="0">
                <a:latin typeface="+mn-lt"/>
              </a:rPr>
              <a:t>Review for any risk/safety issues (ER, hospital, new treatment)</a:t>
            </a:r>
          </a:p>
          <a:p>
            <a:pPr>
              <a:spcBef>
                <a:spcPts val="0"/>
              </a:spcBef>
              <a:spcAft>
                <a:spcPts val="0"/>
              </a:spcAft>
            </a:pPr>
            <a:r>
              <a:rPr lang="en-US" dirty="0">
                <a:latin typeface="+mn-lt"/>
              </a:rPr>
              <a:t>Progress with the self-management action plan (focus on success)</a:t>
            </a:r>
          </a:p>
          <a:p>
            <a:pPr>
              <a:spcBef>
                <a:spcPts val="0"/>
              </a:spcBef>
              <a:spcAft>
                <a:spcPts val="0"/>
              </a:spcAft>
            </a:pPr>
            <a:r>
              <a:rPr lang="en-US" dirty="0">
                <a:latin typeface="+mn-lt"/>
              </a:rPr>
              <a:t>Open - items for the patient to add</a:t>
            </a:r>
          </a:p>
        </p:txBody>
      </p:sp>
      <p:pic>
        <p:nvPicPr>
          <p:cNvPr id="15362" name="Picture 2" descr="it hurts so bad - depressed middle aged woman stock pictures, royalty-free photos &amp; images">
            <a:extLst>
              <a:ext uri="{FF2B5EF4-FFF2-40B4-BE49-F238E27FC236}">
                <a16:creationId xmlns:a16="http://schemas.microsoft.com/office/drawing/2014/main" id="{9B0F1C24-F386-47D9-B47A-C51DD823FE4A}"/>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38760" r="30128"/>
          <a:stretch/>
        </p:blipFill>
        <p:spPr bwMode="auto">
          <a:xfrm>
            <a:off x="0" y="0"/>
            <a:ext cx="320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EDB2BF4-4375-478B-9AAA-8ED9753CEFB5}"/>
              </a:ext>
            </a:extLst>
          </p:cNvPr>
          <p:cNvSpPr>
            <a:spLocks noGrp="1"/>
          </p:cNvSpPr>
          <p:nvPr>
            <p:ph type="title"/>
          </p:nvPr>
        </p:nvSpPr>
        <p:spPr>
          <a:xfrm>
            <a:off x="234090" y="335311"/>
            <a:ext cx="10742023" cy="568323"/>
          </a:xfrm>
        </p:spPr>
        <p:txBody>
          <a:bodyPr>
            <a:normAutofit fontScale="90000"/>
          </a:bodyPr>
          <a:lstStyle/>
          <a:p>
            <a:r>
              <a:rPr lang="en-US" dirty="0"/>
              <a:t>Follow Up Process:  Patient Lindsay </a:t>
            </a:r>
            <a:r>
              <a:rPr lang="en-US" dirty="0" err="1"/>
              <a:t>Noham</a:t>
            </a:r>
            <a:endParaRPr lang="en-US" dirty="0"/>
          </a:p>
        </p:txBody>
      </p:sp>
    </p:spTree>
    <p:extLst>
      <p:ext uri="{BB962C8B-B14F-4D97-AF65-F5344CB8AC3E}">
        <p14:creationId xmlns:p14="http://schemas.microsoft.com/office/powerpoint/2010/main" val="318148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FE7209-5294-48BE-BD7D-C6A262DB9A62}"/>
              </a:ext>
            </a:extLst>
          </p:cNvPr>
          <p:cNvSpPr/>
          <p:nvPr/>
        </p:nvSpPr>
        <p:spPr>
          <a:xfrm>
            <a:off x="7026937" y="3659246"/>
            <a:ext cx="4337628" cy="2483213"/>
          </a:xfrm>
          <a:prstGeom prst="rect">
            <a:avLst/>
          </a:prstGeom>
          <a:solidFill>
            <a:schemeClr val="accent1">
              <a:lumMod val="40000"/>
              <a:lumOff val="60000"/>
            </a:schemeClr>
          </a:solidFill>
          <a:ln w="53975">
            <a:solidFill>
              <a:srgbClr val="35A1CD"/>
            </a:solidFill>
            <a:extLst>
              <a:ext uri="{C807C97D-BFC1-408E-A445-0C87EB9F89A2}">
                <ask:lineSketchStyleProps xmlns:ask="http://schemas.microsoft.com/office/drawing/2018/sketchyshapes" sd="1219033472">
                  <a:custGeom>
                    <a:avLst/>
                    <a:gdLst>
                      <a:gd name="connsiteX0" fmla="*/ 0 w 5493337"/>
                      <a:gd name="connsiteY0" fmla="*/ 0 h 2707105"/>
                      <a:gd name="connsiteX1" fmla="*/ 631734 w 5493337"/>
                      <a:gd name="connsiteY1" fmla="*/ 0 h 2707105"/>
                      <a:gd name="connsiteX2" fmla="*/ 1153601 w 5493337"/>
                      <a:gd name="connsiteY2" fmla="*/ 0 h 2707105"/>
                      <a:gd name="connsiteX3" fmla="*/ 1950135 w 5493337"/>
                      <a:gd name="connsiteY3" fmla="*/ 0 h 2707105"/>
                      <a:gd name="connsiteX4" fmla="*/ 2581868 w 5493337"/>
                      <a:gd name="connsiteY4" fmla="*/ 0 h 2707105"/>
                      <a:gd name="connsiteX5" fmla="*/ 3213602 w 5493337"/>
                      <a:gd name="connsiteY5" fmla="*/ 0 h 2707105"/>
                      <a:gd name="connsiteX6" fmla="*/ 4010136 w 5493337"/>
                      <a:gd name="connsiteY6" fmla="*/ 0 h 2707105"/>
                      <a:gd name="connsiteX7" fmla="*/ 4586936 w 5493337"/>
                      <a:gd name="connsiteY7" fmla="*/ 0 h 2707105"/>
                      <a:gd name="connsiteX8" fmla="*/ 5493337 w 5493337"/>
                      <a:gd name="connsiteY8" fmla="*/ 0 h 2707105"/>
                      <a:gd name="connsiteX9" fmla="*/ 5493337 w 5493337"/>
                      <a:gd name="connsiteY9" fmla="*/ 730918 h 2707105"/>
                      <a:gd name="connsiteX10" fmla="*/ 5493337 w 5493337"/>
                      <a:gd name="connsiteY10" fmla="*/ 1353553 h 2707105"/>
                      <a:gd name="connsiteX11" fmla="*/ 5493337 w 5493337"/>
                      <a:gd name="connsiteY11" fmla="*/ 2030329 h 2707105"/>
                      <a:gd name="connsiteX12" fmla="*/ 5493337 w 5493337"/>
                      <a:gd name="connsiteY12" fmla="*/ 2707105 h 2707105"/>
                      <a:gd name="connsiteX13" fmla="*/ 4971470 w 5493337"/>
                      <a:gd name="connsiteY13" fmla="*/ 2707105 h 2707105"/>
                      <a:gd name="connsiteX14" fmla="*/ 4174936 w 5493337"/>
                      <a:gd name="connsiteY14" fmla="*/ 2707105 h 2707105"/>
                      <a:gd name="connsiteX15" fmla="*/ 3598136 w 5493337"/>
                      <a:gd name="connsiteY15" fmla="*/ 2707105 h 2707105"/>
                      <a:gd name="connsiteX16" fmla="*/ 2911469 w 5493337"/>
                      <a:gd name="connsiteY16" fmla="*/ 2707105 h 2707105"/>
                      <a:gd name="connsiteX17" fmla="*/ 2114935 w 5493337"/>
                      <a:gd name="connsiteY17" fmla="*/ 2707105 h 2707105"/>
                      <a:gd name="connsiteX18" fmla="*/ 1428268 w 5493337"/>
                      <a:gd name="connsiteY18" fmla="*/ 2707105 h 2707105"/>
                      <a:gd name="connsiteX19" fmla="*/ 906401 w 5493337"/>
                      <a:gd name="connsiteY19" fmla="*/ 2707105 h 2707105"/>
                      <a:gd name="connsiteX20" fmla="*/ 0 w 5493337"/>
                      <a:gd name="connsiteY20" fmla="*/ 2707105 h 2707105"/>
                      <a:gd name="connsiteX21" fmla="*/ 0 w 5493337"/>
                      <a:gd name="connsiteY21" fmla="*/ 1976187 h 2707105"/>
                      <a:gd name="connsiteX22" fmla="*/ 0 w 5493337"/>
                      <a:gd name="connsiteY22" fmla="*/ 1245268 h 2707105"/>
                      <a:gd name="connsiteX23" fmla="*/ 0 w 5493337"/>
                      <a:gd name="connsiteY23" fmla="*/ 0 h 270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93337" h="2707105" extrusionOk="0">
                        <a:moveTo>
                          <a:pt x="0" y="0"/>
                        </a:moveTo>
                        <a:cubicBezTo>
                          <a:pt x="256932" y="11480"/>
                          <a:pt x="340352" y="-23161"/>
                          <a:pt x="631734" y="0"/>
                        </a:cubicBezTo>
                        <a:cubicBezTo>
                          <a:pt x="923116" y="23161"/>
                          <a:pt x="1021082" y="22566"/>
                          <a:pt x="1153601" y="0"/>
                        </a:cubicBezTo>
                        <a:cubicBezTo>
                          <a:pt x="1286120" y="-22566"/>
                          <a:pt x="1720782" y="13033"/>
                          <a:pt x="1950135" y="0"/>
                        </a:cubicBezTo>
                        <a:cubicBezTo>
                          <a:pt x="2179488" y="-13033"/>
                          <a:pt x="2328185" y="-18061"/>
                          <a:pt x="2581868" y="0"/>
                        </a:cubicBezTo>
                        <a:cubicBezTo>
                          <a:pt x="2835551" y="18061"/>
                          <a:pt x="2945508" y="-1897"/>
                          <a:pt x="3213602" y="0"/>
                        </a:cubicBezTo>
                        <a:cubicBezTo>
                          <a:pt x="3481696" y="1897"/>
                          <a:pt x="3644531" y="13954"/>
                          <a:pt x="4010136" y="0"/>
                        </a:cubicBezTo>
                        <a:cubicBezTo>
                          <a:pt x="4375741" y="-13954"/>
                          <a:pt x="4332353" y="17027"/>
                          <a:pt x="4586936" y="0"/>
                        </a:cubicBezTo>
                        <a:cubicBezTo>
                          <a:pt x="4841519" y="-17027"/>
                          <a:pt x="5179996" y="-20170"/>
                          <a:pt x="5493337" y="0"/>
                        </a:cubicBezTo>
                        <a:cubicBezTo>
                          <a:pt x="5517705" y="252605"/>
                          <a:pt x="5471772" y="508744"/>
                          <a:pt x="5493337" y="730918"/>
                        </a:cubicBezTo>
                        <a:cubicBezTo>
                          <a:pt x="5514902" y="953092"/>
                          <a:pt x="5463777" y="1218610"/>
                          <a:pt x="5493337" y="1353553"/>
                        </a:cubicBezTo>
                        <a:cubicBezTo>
                          <a:pt x="5522897" y="1488496"/>
                          <a:pt x="5519248" y="1795178"/>
                          <a:pt x="5493337" y="2030329"/>
                        </a:cubicBezTo>
                        <a:cubicBezTo>
                          <a:pt x="5467426" y="2265480"/>
                          <a:pt x="5504247" y="2501100"/>
                          <a:pt x="5493337" y="2707105"/>
                        </a:cubicBezTo>
                        <a:cubicBezTo>
                          <a:pt x="5297746" y="2724176"/>
                          <a:pt x="5227741" y="2688319"/>
                          <a:pt x="4971470" y="2707105"/>
                        </a:cubicBezTo>
                        <a:cubicBezTo>
                          <a:pt x="4715199" y="2725891"/>
                          <a:pt x="4422248" y="2680256"/>
                          <a:pt x="4174936" y="2707105"/>
                        </a:cubicBezTo>
                        <a:cubicBezTo>
                          <a:pt x="3927624" y="2733954"/>
                          <a:pt x="3829736" y="2692454"/>
                          <a:pt x="3598136" y="2707105"/>
                        </a:cubicBezTo>
                        <a:cubicBezTo>
                          <a:pt x="3366536" y="2721756"/>
                          <a:pt x="3184426" y="2736526"/>
                          <a:pt x="2911469" y="2707105"/>
                        </a:cubicBezTo>
                        <a:cubicBezTo>
                          <a:pt x="2638512" y="2677684"/>
                          <a:pt x="2347016" y="2684527"/>
                          <a:pt x="2114935" y="2707105"/>
                        </a:cubicBezTo>
                        <a:cubicBezTo>
                          <a:pt x="1882854" y="2729683"/>
                          <a:pt x="1681426" y="2689065"/>
                          <a:pt x="1428268" y="2707105"/>
                        </a:cubicBezTo>
                        <a:cubicBezTo>
                          <a:pt x="1175110" y="2725145"/>
                          <a:pt x="1088708" y="2722424"/>
                          <a:pt x="906401" y="2707105"/>
                        </a:cubicBezTo>
                        <a:cubicBezTo>
                          <a:pt x="724094" y="2691786"/>
                          <a:pt x="343708" y="2725402"/>
                          <a:pt x="0" y="2707105"/>
                        </a:cubicBezTo>
                        <a:cubicBezTo>
                          <a:pt x="-33038" y="2454813"/>
                          <a:pt x="-32545" y="2151999"/>
                          <a:pt x="0" y="1976187"/>
                        </a:cubicBezTo>
                        <a:cubicBezTo>
                          <a:pt x="32545" y="1800375"/>
                          <a:pt x="24975" y="1525289"/>
                          <a:pt x="0" y="1245268"/>
                        </a:cubicBezTo>
                        <a:cubicBezTo>
                          <a:pt x="-24975" y="965247"/>
                          <a:pt x="-44737" y="6099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74A0"/>
              </a:solidFill>
              <a:effectLst/>
              <a:uLnTx/>
              <a:uFillTx/>
              <a:latin typeface="Calibri" panose="020F0502020204030204"/>
              <a:ea typeface="+mn-ea"/>
              <a:cs typeface="+mn-cs"/>
            </a:endParaRPr>
          </a:p>
        </p:txBody>
      </p:sp>
      <p:sp>
        <p:nvSpPr>
          <p:cNvPr id="2" name="Title 1"/>
          <p:cNvSpPr>
            <a:spLocks noGrp="1"/>
          </p:cNvSpPr>
          <p:nvPr>
            <p:ph type="title"/>
          </p:nvPr>
        </p:nvSpPr>
        <p:spPr>
          <a:xfrm>
            <a:off x="602664" y="365128"/>
            <a:ext cx="10742023" cy="568323"/>
          </a:xfrm>
        </p:spPr>
        <p:txBody>
          <a:bodyPr>
            <a:noAutofit/>
          </a:bodyPr>
          <a:lstStyle/>
          <a:p>
            <a:r>
              <a:rPr lang="en-US" sz="4000" b="1" dirty="0"/>
              <a:t>The Process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608294"/>
            <a:ext cx="5493337" cy="2182905"/>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Screening/Referrals</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Diagnosis of depression and/or anxiety </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PHQ-9 and/or GAD-7 of 10+</a:t>
            </a:r>
          </a:p>
          <a:p>
            <a:pPr marL="285744" marR="0" lvl="0" indent="-285744"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Additional Avenues May Trigger Screening</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New or changed dose of psychotropic medication</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Patient not responding to psychiatric medication</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Self-report (depression/anxiety symptoms)</a:t>
            </a:r>
          </a:p>
        </p:txBody>
      </p:sp>
      <p:sp>
        <p:nvSpPr>
          <p:cNvPr id="5" name="Content Placeholder 2">
            <a:extLst>
              <a:ext uri="{FF2B5EF4-FFF2-40B4-BE49-F238E27FC236}">
                <a16:creationId xmlns:a16="http://schemas.microsoft.com/office/drawing/2014/main" id="{47095FB7-A73C-436C-9424-5DDEDE59CA95}"/>
              </a:ext>
            </a:extLst>
          </p:cNvPr>
          <p:cNvSpPr txBox="1">
            <a:spLocks/>
          </p:cNvSpPr>
          <p:nvPr/>
        </p:nvSpPr>
        <p:spPr>
          <a:xfrm>
            <a:off x="6510030" y="1608294"/>
            <a:ext cx="5212389" cy="202052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mn-lt"/>
                <a:ea typeface="+mn-ea"/>
                <a:cs typeface="+mn-cs"/>
              </a:rPr>
              <a:t>Patient Finding </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disease registry can be used to identify patients eligible for CoCM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Railway" panose="02000506040000020004" pitchFamily="50" charset="0"/>
              <a:ea typeface="+mn-ea"/>
              <a:cs typeface="+mn-cs"/>
            </a:endParaRPr>
          </a:p>
        </p:txBody>
      </p:sp>
      <p:sp>
        <p:nvSpPr>
          <p:cNvPr id="8" name="Content Placeholder 2">
            <a:extLst>
              <a:ext uri="{FF2B5EF4-FFF2-40B4-BE49-F238E27FC236}">
                <a16:creationId xmlns:a16="http://schemas.microsoft.com/office/drawing/2014/main" id="{5D8F55F9-DEF2-4D49-9B24-F7EE42037C8D}"/>
              </a:ext>
            </a:extLst>
          </p:cNvPr>
          <p:cNvSpPr txBox="1">
            <a:spLocks/>
          </p:cNvSpPr>
          <p:nvPr/>
        </p:nvSpPr>
        <p:spPr>
          <a:xfrm>
            <a:off x="7126357" y="3830955"/>
            <a:ext cx="4604819" cy="202052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2E63"/>
                </a:solidFill>
                <a:effectLst/>
                <a:uLnTx/>
                <a:uFillTx/>
                <a:latin typeface="+mn-lt"/>
                <a:ea typeface="+mn-ea"/>
                <a:cs typeface="+mn-cs"/>
              </a:rPr>
              <a:t>Patients who may not be appropriate candidates:</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Currently under the care of a psychiatrist</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Currently involved with Community Mental Health</a:t>
            </a:r>
          </a:p>
          <a:p>
            <a:pPr marL="285744" marR="0" lvl="0" indent="-285744" algn="ctr"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Railway" panose="02000506040000020004" pitchFamily="50" charset="0"/>
              <a:ea typeface="+mn-ea"/>
              <a:cs typeface="+mn-cs"/>
            </a:endParaRPr>
          </a:p>
          <a:p>
            <a:pPr marL="0" marR="0" lvl="0" indent="0" algn="l" defTabSz="914400" rtl="0" eaLnBrk="1" fontAlgn="auto" latinLnBrk="0" hangingPunct="1">
              <a:lnSpc>
                <a:spcPct val="90000"/>
              </a:lnSpc>
              <a:spcBef>
                <a:spcPts val="1000"/>
              </a:spcBef>
              <a:spcAft>
                <a:spcPts val="600"/>
              </a:spcAft>
              <a:buClr>
                <a:srgbClr val="135D7A"/>
              </a:buClr>
              <a:buSzTx/>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Railway" panose="02000506040000020004" pitchFamily="50" charset="0"/>
              <a:ea typeface="+mn-ea"/>
              <a:cs typeface="+mn-cs"/>
            </a:endParaRPr>
          </a:p>
        </p:txBody>
      </p:sp>
      <p:sp>
        <p:nvSpPr>
          <p:cNvPr id="10" name="Text Placeholder 2">
            <a:extLst>
              <a:ext uri="{FF2B5EF4-FFF2-40B4-BE49-F238E27FC236}">
                <a16:creationId xmlns:a16="http://schemas.microsoft.com/office/drawing/2014/main" id="{7A601AF4-81A3-434B-9833-84C5A3AAA7F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Identifying Patients</a:t>
            </a:r>
          </a:p>
        </p:txBody>
      </p:sp>
    </p:spTree>
    <p:extLst>
      <p:ext uri="{BB962C8B-B14F-4D97-AF65-F5344CB8AC3E}">
        <p14:creationId xmlns:p14="http://schemas.microsoft.com/office/powerpoint/2010/main" val="39134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6" name="Right Arrow 6">
            <a:extLst>
              <a:ext uri="{FF2B5EF4-FFF2-40B4-BE49-F238E27FC236}">
                <a16:creationId xmlns:a16="http://schemas.microsoft.com/office/drawing/2014/main" id="{3A562968-43E5-42A8-93AF-84F1A3A894B4}"/>
              </a:ext>
            </a:extLst>
          </p:cNvPr>
          <p:cNvSpPr/>
          <p:nvPr/>
        </p:nvSpPr>
        <p:spPr>
          <a:xfrm>
            <a:off x="602664" y="2829706"/>
            <a:ext cx="2204343" cy="2035277"/>
          </a:xfrm>
          <a:prstGeom prst="rightArrow">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Follow-Up Contacts</a:t>
            </a:r>
          </a:p>
        </p:txBody>
      </p:sp>
      <p:sp>
        <p:nvSpPr>
          <p:cNvPr id="7" name="Oval 6">
            <a:extLst>
              <a:ext uri="{FF2B5EF4-FFF2-40B4-BE49-F238E27FC236}">
                <a16:creationId xmlns:a16="http://schemas.microsoft.com/office/drawing/2014/main" id="{AEC905B3-338C-4B14-A077-84B28942B340}"/>
              </a:ext>
            </a:extLst>
          </p:cNvPr>
          <p:cNvSpPr/>
          <p:nvPr/>
        </p:nvSpPr>
        <p:spPr>
          <a:xfrm>
            <a:off x="2857807" y="1853855"/>
            <a:ext cx="3200093" cy="3682791"/>
          </a:xfrm>
          <a:prstGeom prst="ellipse">
            <a:avLst/>
          </a:prstGeom>
          <a:solidFill>
            <a:srgbClr val="00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Weekly or every other week during</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rPr>
              <a:t>ACUTE PHASE</a:t>
            </a: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Telephone or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in-person to evaluate symptom severity </a:t>
            </a:r>
          </a:p>
        </p:txBody>
      </p:sp>
      <p:sp>
        <p:nvSpPr>
          <p:cNvPr id="8" name="Oval 7">
            <a:extLst>
              <a:ext uri="{FF2B5EF4-FFF2-40B4-BE49-F238E27FC236}">
                <a16:creationId xmlns:a16="http://schemas.microsoft.com/office/drawing/2014/main" id="{FEE16164-E00B-40F8-AEAD-3DC8AEED155D}"/>
              </a:ext>
            </a:extLst>
          </p:cNvPr>
          <p:cNvSpPr/>
          <p:nvPr/>
        </p:nvSpPr>
        <p:spPr>
          <a:xfrm>
            <a:off x="6134102" y="2035647"/>
            <a:ext cx="2877162" cy="3319206"/>
          </a:xfrm>
          <a:prstGeom prst="ellipse">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rPr>
              <a:t>INITIAL FOCUS</a:t>
            </a:r>
            <a:br>
              <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rPr>
            </a:br>
            <a:endPar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5BD9FF"/>
                </a:solidFill>
                <a:effectLst/>
                <a:uLnTx/>
                <a:uFillTx/>
                <a:latin typeface="Calibri" panose="020F0502020204030204"/>
                <a:ea typeface="+mn-ea"/>
                <a:cs typeface="+mn-cs"/>
              </a:rPr>
              <a:t>Adherence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to medication</a:t>
            </a: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5BD9FF"/>
                </a:solidFill>
                <a:effectLst/>
                <a:uLnTx/>
                <a:uFillTx/>
                <a:latin typeface="Calibri" panose="020F0502020204030204"/>
                <a:ea typeface="+mn-ea"/>
                <a:cs typeface="+mn-cs"/>
              </a:rPr>
              <a:t>Side effects</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 medication</a:t>
            </a: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5BD9FF"/>
                </a:solidFill>
                <a:effectLst/>
                <a:uLnTx/>
                <a:uFillTx/>
                <a:latin typeface="Calibri" panose="020F0502020204030204"/>
                <a:ea typeface="+mn-ea"/>
                <a:cs typeface="+mn-cs"/>
              </a:rPr>
              <a:t>Follow-up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on BH interventions </a:t>
            </a:r>
          </a:p>
        </p:txBody>
      </p:sp>
      <p:sp>
        <p:nvSpPr>
          <p:cNvPr id="9" name="Oval 8">
            <a:extLst>
              <a:ext uri="{FF2B5EF4-FFF2-40B4-BE49-F238E27FC236}">
                <a16:creationId xmlns:a16="http://schemas.microsoft.com/office/drawing/2014/main" id="{B79AC4B8-4333-4C02-8BE7-9C76E7E9B3AF}"/>
              </a:ext>
            </a:extLst>
          </p:cNvPr>
          <p:cNvSpPr/>
          <p:nvPr/>
        </p:nvSpPr>
        <p:spPr>
          <a:xfrm>
            <a:off x="9087466" y="2207891"/>
            <a:ext cx="2519517" cy="2974718"/>
          </a:xfrm>
          <a:prstGeom prst="ellipse">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rPr>
              <a:t>LATER FOCUS</a:t>
            </a:r>
            <a:br>
              <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rPr>
            </a:br>
            <a:endParaRPr kumimoji="0" lang="en-US" sz="2000" b="1" i="0" u="none" strike="noStrike" kern="1200" cap="none" spc="0" normalizeH="0" baseline="0" noProof="0" dirty="0">
              <a:ln>
                <a:noFill/>
              </a:ln>
              <a:solidFill>
                <a:srgbClr val="5BD9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5BD9FF"/>
                </a:solidFill>
                <a:effectLst/>
                <a:uLnTx/>
                <a:uFillTx/>
                <a:latin typeface="Calibri" panose="020F0502020204030204"/>
                <a:ea typeface="+mn-ea"/>
                <a:cs typeface="+mn-cs"/>
              </a:rPr>
              <a:t>Resolution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of symptoms</a:t>
            </a:r>
          </a:p>
          <a:p>
            <a:pPr marL="285750" marR="0" lvl="0" indent="-285750" algn="l" defTabSz="914400" rtl="0" eaLnBrk="1" fontAlgn="auto" latinLnBrk="0" hangingPunct="1">
              <a:lnSpc>
                <a:spcPct val="100000"/>
              </a:lnSpc>
              <a:spcBef>
                <a:spcPts val="0"/>
              </a:spcBef>
              <a:spcAft>
                <a:spcPts val="1200"/>
              </a:spcAft>
              <a:buClr>
                <a:srgbClr val="5BD9FF"/>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5BD9FF"/>
                </a:solidFill>
                <a:effectLst/>
                <a:uLnTx/>
                <a:uFillTx/>
                <a:latin typeface="Calibri" panose="020F0502020204030204"/>
                <a:ea typeface="+mn-ea"/>
                <a:cs typeface="+mn-cs"/>
              </a:rPr>
              <a:t>Long-term adherence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treatment</a:t>
            </a:r>
          </a:p>
        </p:txBody>
      </p:sp>
      <p:sp>
        <p:nvSpPr>
          <p:cNvPr id="10" name="Text Placeholder 2">
            <a:extLst>
              <a:ext uri="{FF2B5EF4-FFF2-40B4-BE49-F238E27FC236}">
                <a16:creationId xmlns:a16="http://schemas.microsoft.com/office/drawing/2014/main" id="{7C8BBA02-92A6-4147-ABC3-C88CF0AC1B4E}"/>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Follow-Up:  Frequency</a:t>
            </a:r>
          </a:p>
        </p:txBody>
      </p:sp>
    </p:spTree>
    <p:extLst>
      <p:ext uri="{BB962C8B-B14F-4D97-AF65-F5344CB8AC3E}">
        <p14:creationId xmlns:p14="http://schemas.microsoft.com/office/powerpoint/2010/main" val="3150005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0140"/>
            <a:ext cx="10986671" cy="442027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PCP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—Continue to prescribe medications and make treatment adjustments as needed, decide and implement treatment recommendations as appropriate, continue to review treatment plan with patient</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BHCM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 brief behavioral interventions, monitor symptoms, update systematic case review tool, talk with patients about medication and review with psychiatric consultant</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Psychiatric Consultant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—review case load and prioritize those patients who are not improving, continue to provide treatment recommendations as indicated</a:t>
            </a:r>
          </a:p>
          <a:p>
            <a:pPr marL="285744" marR="0" lvl="0" indent="-285744" algn="l" defTabSz="914400" rtl="0" eaLnBrk="1" fontAlgn="auto" latinLnBrk="0" hangingPunct="1">
              <a:lnSpc>
                <a:spcPct val="100000"/>
              </a:lnSpc>
              <a:spcBef>
                <a:spcPts val="60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Patient—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Continue engagement with the team, follow treatment plan, complete screening measures </a:t>
            </a:r>
          </a:p>
        </p:txBody>
      </p:sp>
      <p:sp>
        <p:nvSpPr>
          <p:cNvPr id="5" name="Text Placeholder 2">
            <a:extLst>
              <a:ext uri="{FF2B5EF4-FFF2-40B4-BE49-F238E27FC236}">
                <a16:creationId xmlns:a16="http://schemas.microsoft.com/office/drawing/2014/main" id="{41AF40DA-FCF4-4BF9-A32E-AA4097B4BE8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The CoCM Team:  Follow Up and Treat to Target</a:t>
            </a:r>
          </a:p>
        </p:txBody>
      </p:sp>
    </p:spTree>
    <p:extLst>
      <p:ext uri="{BB962C8B-B14F-4D97-AF65-F5344CB8AC3E}">
        <p14:creationId xmlns:p14="http://schemas.microsoft.com/office/powerpoint/2010/main" val="2833784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e the source image">
            <a:extLst>
              <a:ext uri="{FF2B5EF4-FFF2-40B4-BE49-F238E27FC236}">
                <a16:creationId xmlns:a16="http://schemas.microsoft.com/office/drawing/2014/main" id="{2A20619C-0361-4426-A275-DC47B9833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347" y="2625035"/>
            <a:ext cx="6349448" cy="4232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6D04A20-C549-432A-AD9D-591ABA27C8CE}"/>
              </a:ext>
            </a:extLst>
          </p:cNvPr>
          <p:cNvSpPr>
            <a:spLocks noGrp="1"/>
          </p:cNvSpPr>
          <p:nvPr>
            <p:ph type="body" sz="quarter" idx="14"/>
          </p:nvPr>
        </p:nvSpPr>
        <p:spPr/>
        <p:txBody>
          <a:bodyPr>
            <a:normAutofit/>
          </a:bodyPr>
          <a:lstStyle/>
          <a:p>
            <a:pPr>
              <a:buFont typeface="Arial" panose="020B0604020202020204" pitchFamily="34" charset="0"/>
              <a:buChar char="•"/>
            </a:pPr>
            <a:r>
              <a:rPr lang="en-US" sz="2400" dirty="0">
                <a:latin typeface="+mn-lt"/>
              </a:rPr>
              <a:t>Caseload Size</a:t>
            </a:r>
          </a:p>
          <a:p>
            <a:pPr>
              <a:buFont typeface="Arial" panose="020B0604020202020204" pitchFamily="34" charset="0"/>
              <a:buChar char="•"/>
            </a:pPr>
            <a:r>
              <a:rPr lang="en-US" sz="2400" dirty="0">
                <a:latin typeface="+mn-lt"/>
              </a:rPr>
              <a:t>Eligibility  </a:t>
            </a:r>
          </a:p>
          <a:p>
            <a:pPr>
              <a:buFont typeface="Arial" panose="020B0604020202020204" pitchFamily="34" charset="0"/>
              <a:buChar char="•"/>
            </a:pPr>
            <a:r>
              <a:rPr lang="en-US" sz="2400" dirty="0">
                <a:latin typeface="+mn-lt"/>
              </a:rPr>
              <a:t>Transitioning from </a:t>
            </a:r>
            <a:r>
              <a:rPr lang="en-US" sz="2400" dirty="0" err="1">
                <a:latin typeface="+mn-lt"/>
              </a:rPr>
              <a:t>CoCare</a:t>
            </a:r>
            <a:r>
              <a:rPr lang="en-US" sz="2400" dirty="0">
                <a:latin typeface="+mn-lt"/>
              </a:rPr>
              <a:t> </a:t>
            </a:r>
          </a:p>
          <a:p>
            <a:endParaRPr lang="en-US" sz="3200" dirty="0"/>
          </a:p>
          <a:p>
            <a:endParaRPr lang="en-US" sz="3200" dirty="0"/>
          </a:p>
          <a:p>
            <a:pPr marL="0" indent="0">
              <a:buNone/>
            </a:pPr>
            <a:endParaRPr lang="en-US" sz="3200" dirty="0"/>
          </a:p>
        </p:txBody>
      </p:sp>
      <p:sp>
        <p:nvSpPr>
          <p:cNvPr id="3" name="Title 2">
            <a:extLst>
              <a:ext uri="{FF2B5EF4-FFF2-40B4-BE49-F238E27FC236}">
                <a16:creationId xmlns:a16="http://schemas.microsoft.com/office/drawing/2014/main" id="{DFFF6F22-38CB-4416-A3A6-1F825E6C37E0}"/>
              </a:ext>
            </a:extLst>
          </p:cNvPr>
          <p:cNvSpPr>
            <a:spLocks noGrp="1"/>
          </p:cNvSpPr>
          <p:nvPr>
            <p:ph type="title"/>
          </p:nvPr>
        </p:nvSpPr>
        <p:spPr>
          <a:xfrm>
            <a:off x="611777" y="365128"/>
            <a:ext cx="10742023" cy="568323"/>
          </a:xfrm>
        </p:spPr>
        <p:txBody>
          <a:bodyPr>
            <a:normAutofit fontScale="90000"/>
          </a:bodyPr>
          <a:lstStyle/>
          <a:p>
            <a:r>
              <a:rPr lang="en-US" dirty="0"/>
              <a:t>The Process of CoCM</a:t>
            </a:r>
          </a:p>
        </p:txBody>
      </p:sp>
      <p:sp>
        <p:nvSpPr>
          <p:cNvPr id="4" name="Text Placeholder 2">
            <a:extLst>
              <a:ext uri="{FF2B5EF4-FFF2-40B4-BE49-F238E27FC236}">
                <a16:creationId xmlns:a16="http://schemas.microsoft.com/office/drawing/2014/main" id="{D34D9758-DA1E-4D86-B314-AEA4AB186201}"/>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Additional Considerations:</a:t>
            </a:r>
          </a:p>
        </p:txBody>
      </p:sp>
      <p:sp>
        <p:nvSpPr>
          <p:cNvPr id="6" name="Date Placeholder 1">
            <a:extLst>
              <a:ext uri="{FF2B5EF4-FFF2-40B4-BE49-F238E27FC236}">
                <a16:creationId xmlns:a16="http://schemas.microsoft.com/office/drawing/2014/main" id="{0571465E-7A56-4E20-9C23-D11BE1EFBE51}"/>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7" name="Slide Number Placeholder 2">
            <a:extLst>
              <a:ext uri="{FF2B5EF4-FFF2-40B4-BE49-F238E27FC236}">
                <a16:creationId xmlns:a16="http://schemas.microsoft.com/office/drawing/2014/main" id="{0DCE9BA8-F125-4DA9-ADA3-ECC6219AB15C}"/>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52</a:t>
            </a:fld>
            <a:endParaRPr lang="en-US" sz="1000" dirty="0">
              <a:solidFill>
                <a:srgbClr val="135D7A"/>
              </a:solidFill>
            </a:endParaRPr>
          </a:p>
        </p:txBody>
      </p:sp>
      <p:sp>
        <p:nvSpPr>
          <p:cNvPr id="8" name="Footer Placeholder 3">
            <a:extLst>
              <a:ext uri="{FF2B5EF4-FFF2-40B4-BE49-F238E27FC236}">
                <a16:creationId xmlns:a16="http://schemas.microsoft.com/office/drawing/2014/main" id="{01B6D40E-DE7A-4B51-83C6-A506BDB1428F}"/>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686383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11777" y="5828938"/>
            <a:ext cx="10986671" cy="36576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002E63"/>
                </a:solidFill>
                <a:effectLst/>
                <a:uLnTx/>
                <a:uFillTx/>
                <a:latin typeface="Calibri" panose="020F0502020204030204"/>
                <a:ea typeface="+mn-ea"/>
                <a:cs typeface="+mn-cs"/>
              </a:rPr>
              <a:t>Actual caseload sizes will vary by patient population and program characteristics </a:t>
            </a:r>
          </a:p>
        </p:txBody>
      </p:sp>
      <p:graphicFrame>
        <p:nvGraphicFramePr>
          <p:cNvPr id="5" name="Content Placeholder 4">
            <a:extLst>
              <a:ext uri="{FF2B5EF4-FFF2-40B4-BE49-F238E27FC236}">
                <a16:creationId xmlns:a16="http://schemas.microsoft.com/office/drawing/2014/main" id="{4AB2333D-E16A-445C-A083-4409D9F09310}"/>
              </a:ext>
            </a:extLst>
          </p:cNvPr>
          <p:cNvGraphicFramePr>
            <a:graphicFrameLocks/>
          </p:cNvGraphicFramePr>
          <p:nvPr>
            <p:extLst>
              <p:ext uri="{D42A27DB-BD31-4B8C-83A1-F6EECF244321}">
                <p14:modId xmlns:p14="http://schemas.microsoft.com/office/powerpoint/2010/main" val="4172456681"/>
              </p:ext>
            </p:extLst>
          </p:nvPr>
        </p:nvGraphicFramePr>
        <p:xfrm>
          <a:off x="602662" y="1565006"/>
          <a:ext cx="10986671" cy="4136063"/>
        </p:xfrm>
        <a:graphic>
          <a:graphicData uri="http://schemas.openxmlformats.org/drawingml/2006/table">
            <a:tbl>
              <a:tblPr firstRow="1" bandRow="1" bandCol="1">
                <a:tableStyleId>{F2DE63D5-997A-4646-A377-4702673A728D}</a:tableStyleId>
              </a:tblPr>
              <a:tblGrid>
                <a:gridCol w="8086892">
                  <a:extLst>
                    <a:ext uri="{9D8B030D-6E8A-4147-A177-3AD203B41FA5}">
                      <a16:colId xmlns:a16="http://schemas.microsoft.com/office/drawing/2014/main" val="2889238985"/>
                    </a:ext>
                  </a:extLst>
                </a:gridCol>
                <a:gridCol w="1415091">
                  <a:extLst>
                    <a:ext uri="{9D8B030D-6E8A-4147-A177-3AD203B41FA5}">
                      <a16:colId xmlns:a16="http://schemas.microsoft.com/office/drawing/2014/main" val="2511495682"/>
                    </a:ext>
                  </a:extLst>
                </a:gridCol>
                <a:gridCol w="1484688">
                  <a:extLst>
                    <a:ext uri="{9D8B030D-6E8A-4147-A177-3AD203B41FA5}">
                      <a16:colId xmlns:a16="http://schemas.microsoft.com/office/drawing/2014/main" val="2123398251"/>
                    </a:ext>
                  </a:extLst>
                </a:gridCol>
              </a:tblGrid>
              <a:tr h="613796">
                <a:tc>
                  <a:txBody>
                    <a:bodyPr/>
                    <a:lstStyle/>
                    <a:p>
                      <a:pPr algn="ctr"/>
                      <a:r>
                        <a:rPr lang="en-US" sz="2000" dirty="0">
                          <a:solidFill>
                            <a:srgbClr val="002E63"/>
                          </a:solidFill>
                          <a:latin typeface="Railway" panose="02000506040000020004"/>
                        </a:rPr>
                        <a:t>Program and Patient Characteristics</a:t>
                      </a:r>
                    </a:p>
                  </a:txBody>
                  <a:tcPr anchor="ctr">
                    <a:solidFill>
                      <a:srgbClr val="135D7A">
                        <a:alpha val="20000"/>
                      </a:srgbClr>
                    </a:solidFill>
                  </a:tcPr>
                </a:tc>
                <a:tc gridSpan="2">
                  <a:txBody>
                    <a:bodyPr/>
                    <a:lstStyle/>
                    <a:p>
                      <a:pPr algn="ctr"/>
                      <a:r>
                        <a:rPr lang="en-US" sz="2000" dirty="0">
                          <a:solidFill>
                            <a:srgbClr val="002E63"/>
                          </a:solidFill>
                          <a:latin typeface="Railway" panose="02000506040000020004"/>
                        </a:rPr>
                        <a:t>Caseload Size Range</a:t>
                      </a:r>
                    </a:p>
                  </a:txBody>
                  <a:tcPr anchor="ctr">
                    <a:solidFill>
                      <a:srgbClr val="135D7A">
                        <a:alpha val="20000"/>
                      </a:srgbClr>
                    </a:solidFill>
                  </a:tcPr>
                </a:tc>
                <a:tc hMerge="1">
                  <a:txBody>
                    <a:bodyPr/>
                    <a:lstStyle/>
                    <a:p>
                      <a:pPr algn="ctr"/>
                      <a:endParaRPr lang="en-US" dirty="0"/>
                    </a:p>
                  </a:txBody>
                  <a:tcPr/>
                </a:tc>
                <a:extLst>
                  <a:ext uri="{0D108BD9-81ED-4DB2-BD59-A6C34878D82A}">
                    <a16:rowId xmlns:a16="http://schemas.microsoft.com/office/drawing/2014/main" val="1413888136"/>
                  </a:ext>
                </a:extLst>
              </a:tr>
              <a:tr h="1174089">
                <a:tc>
                  <a:txBody>
                    <a:bodyPr/>
                    <a:lstStyle/>
                    <a:p>
                      <a:pPr marL="285750" indent="-285750" algn="l">
                        <a:buClr>
                          <a:srgbClr val="135D7A"/>
                        </a:buClr>
                        <a:buFont typeface="Arial" panose="020B0604020202020204" pitchFamily="34" charset="0"/>
                        <a:buChar char="•"/>
                      </a:pPr>
                      <a:r>
                        <a:rPr lang="en-US" dirty="0"/>
                        <a:t>High commercial</a:t>
                      </a:r>
                      <a:r>
                        <a:rPr lang="en-US" baseline="0" dirty="0"/>
                        <a:t> payer</a:t>
                      </a:r>
                    </a:p>
                    <a:p>
                      <a:pPr marL="285750" indent="-285750" algn="l">
                        <a:buClr>
                          <a:srgbClr val="135D7A"/>
                        </a:buClr>
                        <a:buFont typeface="Arial" panose="020B0604020202020204" pitchFamily="34" charset="0"/>
                        <a:buChar char="•"/>
                      </a:pPr>
                      <a:r>
                        <a:rPr lang="en-US" baseline="0" dirty="0"/>
                        <a:t>Mostly depression and anxiety; low clinical acuity</a:t>
                      </a:r>
                    </a:p>
                    <a:p>
                      <a:pPr marL="285750" indent="-285750" algn="l">
                        <a:buClr>
                          <a:srgbClr val="135D7A"/>
                        </a:buClr>
                        <a:buFont typeface="Arial" panose="020B0604020202020204" pitchFamily="34" charset="0"/>
                        <a:buChar char="•"/>
                      </a:pPr>
                      <a:r>
                        <a:rPr lang="en-US" baseline="0" dirty="0"/>
                        <a:t>Minimal social needs, comorbid medical conditions</a:t>
                      </a:r>
                    </a:p>
                  </a:txBody>
                  <a:tcPr anchor="ctr"/>
                </a:tc>
                <a:tc>
                  <a:txBody>
                    <a:bodyPr/>
                    <a:lstStyle/>
                    <a:p>
                      <a:pPr algn="ctr"/>
                      <a:r>
                        <a:rPr lang="en-US" dirty="0"/>
                        <a:t>90</a:t>
                      </a:r>
                    </a:p>
                  </a:txBody>
                  <a:tcPr anchor="ctr"/>
                </a:tc>
                <a:tc>
                  <a:txBody>
                    <a:bodyPr/>
                    <a:lstStyle/>
                    <a:p>
                      <a:pPr algn="ctr"/>
                      <a:r>
                        <a:rPr lang="en-US" dirty="0"/>
                        <a:t>120</a:t>
                      </a:r>
                    </a:p>
                  </a:txBody>
                  <a:tcPr anchor="ctr"/>
                </a:tc>
                <a:extLst>
                  <a:ext uri="{0D108BD9-81ED-4DB2-BD59-A6C34878D82A}">
                    <a16:rowId xmlns:a16="http://schemas.microsoft.com/office/drawing/2014/main" val="2511191638"/>
                  </a:ext>
                </a:extLst>
              </a:tr>
              <a:tr h="1174089">
                <a:tc>
                  <a:txBody>
                    <a:bodyPr/>
                    <a:lstStyle/>
                    <a:p>
                      <a:pPr marL="285750" indent="-285750" algn="l">
                        <a:buClr>
                          <a:srgbClr val="135D7A"/>
                        </a:buClr>
                        <a:buFont typeface="Arial" panose="020B0604020202020204" pitchFamily="34" charset="0"/>
                        <a:buChar char="•"/>
                      </a:pPr>
                      <a:r>
                        <a:rPr lang="en-US" dirty="0"/>
                        <a:t>Commercial</a:t>
                      </a:r>
                      <a:r>
                        <a:rPr lang="en-US" baseline="0" dirty="0"/>
                        <a:t>, public payer or uninsured</a:t>
                      </a:r>
                    </a:p>
                    <a:p>
                      <a:pPr marL="285750" indent="-285750" algn="l">
                        <a:buClr>
                          <a:srgbClr val="135D7A"/>
                        </a:buClr>
                        <a:buFont typeface="Arial" panose="020B0604020202020204" pitchFamily="34" charset="0"/>
                        <a:buChar char="•"/>
                      </a:pPr>
                      <a:r>
                        <a:rPr lang="en-US" baseline="0" dirty="0"/>
                        <a:t>Mostly depression and anxiety; few higher acuity </a:t>
                      </a:r>
                    </a:p>
                    <a:p>
                      <a:pPr marL="285750" indent="-285750" algn="l">
                        <a:buClr>
                          <a:srgbClr val="135D7A"/>
                        </a:buClr>
                        <a:buFont typeface="Arial" panose="020B0604020202020204" pitchFamily="34" charset="0"/>
                        <a:buChar char="•"/>
                      </a:pPr>
                      <a:r>
                        <a:rPr lang="en-US" baseline="0" dirty="0"/>
                        <a:t>Minimal-moderate social needs, substance use, comorbid medical conditions</a:t>
                      </a:r>
                    </a:p>
                  </a:txBody>
                  <a:tcPr anchor="ctr"/>
                </a:tc>
                <a:tc>
                  <a:txBody>
                    <a:bodyPr/>
                    <a:lstStyle/>
                    <a:p>
                      <a:pPr algn="ctr"/>
                      <a:r>
                        <a:rPr lang="en-US" dirty="0"/>
                        <a:t>70</a:t>
                      </a:r>
                    </a:p>
                  </a:txBody>
                  <a:tcPr anchor="ctr"/>
                </a:tc>
                <a:tc>
                  <a:txBody>
                    <a:bodyPr/>
                    <a:lstStyle/>
                    <a:p>
                      <a:pPr algn="ctr"/>
                      <a:r>
                        <a:rPr lang="en-US" dirty="0"/>
                        <a:t>90</a:t>
                      </a:r>
                    </a:p>
                  </a:txBody>
                  <a:tcPr anchor="ctr"/>
                </a:tc>
                <a:extLst>
                  <a:ext uri="{0D108BD9-81ED-4DB2-BD59-A6C34878D82A}">
                    <a16:rowId xmlns:a16="http://schemas.microsoft.com/office/drawing/2014/main" val="2465501845"/>
                  </a:ext>
                </a:extLst>
              </a:tr>
              <a:tr h="1174089">
                <a:tc>
                  <a:txBody>
                    <a:bodyPr/>
                    <a:lstStyle/>
                    <a:p>
                      <a:pPr marL="285750" indent="-285750" algn="l">
                        <a:buClr>
                          <a:srgbClr val="135D7A"/>
                        </a:buClr>
                        <a:buFont typeface="Arial" panose="020B0604020202020204" pitchFamily="34" charset="0"/>
                        <a:buChar char="•"/>
                      </a:pPr>
                      <a:r>
                        <a:rPr lang="en-US" baseline="0" dirty="0"/>
                        <a:t>Public payer, uninsured, low commercial</a:t>
                      </a:r>
                    </a:p>
                    <a:p>
                      <a:pPr marL="285750" indent="-285750" algn="l">
                        <a:buClr>
                          <a:srgbClr val="135D7A"/>
                        </a:buClr>
                        <a:buFont typeface="Arial" panose="020B0604020202020204" pitchFamily="34" charset="0"/>
                        <a:buChar char="•"/>
                      </a:pPr>
                      <a:r>
                        <a:rPr lang="en-US" baseline="0" dirty="0"/>
                        <a:t>Mostly depression and anxiety; some higher acuity </a:t>
                      </a:r>
                    </a:p>
                    <a:p>
                      <a:pPr marL="285750" indent="-285750" algn="l">
                        <a:buClr>
                          <a:srgbClr val="135D7A"/>
                        </a:buClr>
                        <a:buFont typeface="Arial" panose="020B0604020202020204" pitchFamily="34" charset="0"/>
                        <a:buChar char="•"/>
                      </a:pPr>
                      <a:r>
                        <a:rPr lang="en-US" baseline="0" dirty="0"/>
                        <a:t>Minimal-moderate social needs, substance use, comorbid medical conditions</a:t>
                      </a:r>
                    </a:p>
                  </a:txBody>
                  <a:tcPr anchor="ctr"/>
                </a:tc>
                <a:tc>
                  <a:txBody>
                    <a:bodyPr/>
                    <a:lstStyle/>
                    <a:p>
                      <a:pPr algn="ctr"/>
                      <a:r>
                        <a:rPr lang="en-US" dirty="0"/>
                        <a:t>50</a:t>
                      </a:r>
                    </a:p>
                  </a:txBody>
                  <a:tcPr anchor="ctr"/>
                </a:tc>
                <a:tc>
                  <a:txBody>
                    <a:bodyPr/>
                    <a:lstStyle/>
                    <a:p>
                      <a:pPr algn="ctr"/>
                      <a:r>
                        <a:rPr lang="en-US" dirty="0"/>
                        <a:t>70</a:t>
                      </a:r>
                    </a:p>
                  </a:txBody>
                  <a:tcPr anchor="ctr"/>
                </a:tc>
                <a:extLst>
                  <a:ext uri="{0D108BD9-81ED-4DB2-BD59-A6C34878D82A}">
                    <a16:rowId xmlns:a16="http://schemas.microsoft.com/office/drawing/2014/main" val="2688096963"/>
                  </a:ext>
                </a:extLst>
              </a:tr>
            </a:tbl>
          </a:graphicData>
        </a:graphic>
      </p:graphicFrame>
      <p:sp>
        <p:nvSpPr>
          <p:cNvPr id="6" name="Text Placeholder 2">
            <a:extLst>
              <a:ext uri="{FF2B5EF4-FFF2-40B4-BE49-F238E27FC236}">
                <a16:creationId xmlns:a16="http://schemas.microsoft.com/office/drawing/2014/main" id="{03B2B811-0B7F-48B2-87FB-3B21EC5F6D90}"/>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Caseload Size Guidelines: 1.0 BHCM FTE</a:t>
            </a:r>
          </a:p>
        </p:txBody>
      </p:sp>
    </p:spTree>
    <p:extLst>
      <p:ext uri="{BB962C8B-B14F-4D97-AF65-F5344CB8AC3E}">
        <p14:creationId xmlns:p14="http://schemas.microsoft.com/office/powerpoint/2010/main" val="419520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64371" y="1535775"/>
            <a:ext cx="4829453" cy="3786450"/>
          </a:xfrm>
          <a:prstGeom prst="ellipse">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17716" y="2744180"/>
            <a:ext cx="52022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ilway" panose="02000506040000020004"/>
                <a:ea typeface="+mn-ea"/>
                <a:cs typeface="+mn-cs"/>
              </a:rPr>
              <a:t>Patient Disease Registry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ilway" panose="02000506040000020004"/>
                <a:ea typeface="+mn-ea"/>
                <a:cs typeface="+mn-cs"/>
              </a:rPr>
              <a:t>Ex. 1,000 patients with depression</a:t>
            </a:r>
          </a:p>
        </p:txBody>
      </p:sp>
      <p:sp>
        <p:nvSpPr>
          <p:cNvPr id="6" name="Oval 5"/>
          <p:cNvSpPr/>
          <p:nvPr/>
        </p:nvSpPr>
        <p:spPr>
          <a:xfrm>
            <a:off x="5969000" y="2920999"/>
            <a:ext cx="3291958" cy="29818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75753" y="3734834"/>
            <a:ext cx="380668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50000"/>
                  </a:schemeClr>
                </a:solidFill>
                <a:effectLst/>
                <a:uLnTx/>
                <a:uFillTx/>
                <a:latin typeface="Railway" panose="02000506040000020004"/>
                <a:ea typeface="+mn-ea"/>
                <a:cs typeface="+mn-cs"/>
              </a:rPr>
              <a:t>Systematic Case Review Tool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1">
                    <a:lumMod val="50000"/>
                  </a:schemeClr>
                </a:solidFill>
                <a:effectLst/>
                <a:uLnTx/>
                <a:uFillTx/>
                <a:latin typeface="Railway" panose="02000506040000020004"/>
                <a:ea typeface="+mn-ea"/>
                <a:cs typeface="+mn-cs"/>
              </a:rPr>
              <a:t>Ex. 60 patients enrolled in CoCM</a:t>
            </a:r>
          </a:p>
        </p:txBody>
      </p:sp>
      <p:pic>
        <p:nvPicPr>
          <p:cNvPr id="9" name="Picture 8" descr="Diagram&#10;&#10;Description automatically generated with medium confidence">
            <a:extLst>
              <a:ext uri="{FF2B5EF4-FFF2-40B4-BE49-F238E27FC236}">
                <a16:creationId xmlns:a16="http://schemas.microsoft.com/office/drawing/2014/main" id="{8DC8A9DD-90EE-45CB-9197-FC5B94C1F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989" y="955113"/>
            <a:ext cx="6297429" cy="5412295"/>
          </a:xfrm>
          <a:prstGeom prst="rect">
            <a:avLst/>
          </a:prstGeom>
        </p:spPr>
      </p:pic>
      <p:pic>
        <p:nvPicPr>
          <p:cNvPr id="12" name="Picture 11" descr="Logo, Michigan Collaborative Care Implementation Support Team">
            <a:extLst>
              <a:ext uri="{FF2B5EF4-FFF2-40B4-BE49-F238E27FC236}">
                <a16:creationId xmlns:a16="http://schemas.microsoft.com/office/drawing/2014/main" id="{C95AF2A2-6458-4E4A-B24D-AB0B4F8AE02D}"/>
              </a:ext>
            </a:extLst>
          </p:cNvPr>
          <p:cNvPicPr>
            <a:picLocks noChangeAspect="1"/>
          </p:cNvPicPr>
          <p:nvPr/>
        </p:nvPicPr>
        <p:blipFill rotWithShape="1">
          <a:blip r:embed="rId4">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3" name="Picture 12" descr="Logo, Mi-CCSI Center for Clinical Systems Improvement">
            <a:extLst>
              <a:ext uri="{FF2B5EF4-FFF2-40B4-BE49-F238E27FC236}">
                <a16:creationId xmlns:a16="http://schemas.microsoft.com/office/drawing/2014/main" id="{F82661F7-6F7C-48B0-9A3D-BBD7A93B8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4" name="Date Placeholder 1">
            <a:extLst>
              <a:ext uri="{FF2B5EF4-FFF2-40B4-BE49-F238E27FC236}">
                <a16:creationId xmlns:a16="http://schemas.microsoft.com/office/drawing/2014/main" id="{42E61AD6-37EE-4178-9F2D-0406E8961837}"/>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15" name="Slide Number Placeholder 2">
            <a:extLst>
              <a:ext uri="{FF2B5EF4-FFF2-40B4-BE49-F238E27FC236}">
                <a16:creationId xmlns:a16="http://schemas.microsoft.com/office/drawing/2014/main" id="{BCDFFFF3-4E20-4FF6-82E8-3B500ED6457E}"/>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54</a:t>
            </a:fld>
            <a:endParaRPr lang="en-US" sz="1000" dirty="0">
              <a:solidFill>
                <a:srgbClr val="135D7A"/>
              </a:solidFill>
            </a:endParaRPr>
          </a:p>
        </p:txBody>
      </p:sp>
      <p:sp>
        <p:nvSpPr>
          <p:cNvPr id="16" name="Footer Placeholder 3">
            <a:extLst>
              <a:ext uri="{FF2B5EF4-FFF2-40B4-BE49-F238E27FC236}">
                <a16:creationId xmlns:a16="http://schemas.microsoft.com/office/drawing/2014/main" id="{95940923-4319-4509-8E09-BF195EC6D9BF}"/>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17" name="Picture Placeholder 2">
            <a:extLst>
              <a:ext uri="{FF2B5EF4-FFF2-40B4-BE49-F238E27FC236}">
                <a16:creationId xmlns:a16="http://schemas.microsoft.com/office/drawing/2014/main" id="{C022CE96-3D03-4E3B-94C4-5D1870F355D0}"/>
              </a:ext>
            </a:extLst>
          </p:cNvPr>
          <p:cNvSpPr txBox="1">
            <a:spLocks noChangeAspect="1"/>
          </p:cNvSpPr>
          <p:nvPr/>
        </p:nvSpPr>
        <p:spPr>
          <a:xfrm>
            <a:off x="3286667" y="6118479"/>
            <a:ext cx="1920240" cy="248929"/>
          </a:xfrm>
          <a:prstGeom prst="rect">
            <a:avLst/>
          </a:prstGeom>
          <a:solidFill>
            <a:schemeClr val="bg1">
              <a:lumMod val="95000"/>
            </a:schemeClr>
          </a:solidFill>
        </p:spPr>
        <p:txBody>
          <a:bodyPr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1000" dirty="0"/>
              <a:t>N </a:t>
            </a:r>
            <a:r>
              <a:rPr lang="en-US" sz="1000" dirty="0" err="1"/>
              <a:t>Engl</a:t>
            </a:r>
            <a:r>
              <a:rPr lang="en-US" sz="1000" dirty="0"/>
              <a:t> J Med 2010;363:2611-20</a:t>
            </a:r>
            <a:r>
              <a:rPr lang="en-US" dirty="0"/>
              <a:t>.</a:t>
            </a:r>
          </a:p>
        </p:txBody>
      </p:sp>
    </p:spTree>
    <p:extLst>
      <p:ext uri="{BB962C8B-B14F-4D97-AF65-F5344CB8AC3E}">
        <p14:creationId xmlns:p14="http://schemas.microsoft.com/office/powerpoint/2010/main" val="3045819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0139"/>
            <a:ext cx="10986671" cy="4410331"/>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defRPr/>
            </a:pPr>
            <a:r>
              <a:rPr lang="en-US" sz="2400" dirty="0">
                <a:solidFill>
                  <a:prstClr val="black"/>
                </a:solidFill>
                <a:latin typeface="Calibri" panose="020F0502020204030204"/>
              </a:rPr>
              <a:t>Relapse prevention planning </a:t>
            </a:r>
            <a:r>
              <a:rPr lang="en-US" sz="2400" b="1" dirty="0">
                <a:solidFill>
                  <a:srgbClr val="002E62"/>
                </a:solidFill>
                <a:latin typeface="Calibri" panose="020F0502020204030204"/>
              </a:rPr>
              <a:t>starts at the very beginning of CoCM</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When patients reach remission, the </a:t>
            </a: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BHCM will engage patient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in reviewing and finalizing the relapse prevention planning</a:t>
            </a: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lang="en-US" sz="2200" dirty="0">
              <a:solidFill>
                <a:prstClr val="black"/>
              </a:solidFill>
              <a:latin typeface="Calibri" panose="020F0502020204030204"/>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lang="en-US" sz="2200" dirty="0">
              <a:solidFill>
                <a:prstClr val="black"/>
              </a:solidFill>
              <a:latin typeface="Calibri" panose="020F0502020204030204"/>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lang="en-US" sz="2200" dirty="0">
              <a:solidFill>
                <a:prstClr val="black"/>
              </a:solidFill>
              <a:latin typeface="Calibri" panose="020F0502020204030204"/>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lang="en-US" sz="2200" dirty="0">
              <a:solidFill>
                <a:prstClr val="black"/>
              </a:solidFill>
              <a:latin typeface="Calibri" panose="020F0502020204030204"/>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
                <a:srgbClr val="135D7A"/>
              </a:buClr>
              <a:buSzTx/>
              <a:buNone/>
              <a:tabLst/>
              <a:defRPr/>
            </a:pPr>
            <a:r>
              <a:rPr kumimoji="0" lang="en-US" sz="1800" b="0" i="0" u="none" strike="noStrike" kern="1200" cap="none" spc="0" normalizeH="0" baseline="0" noProof="0" dirty="0">
                <a:ln>
                  <a:noFill/>
                </a:ln>
                <a:solidFill>
                  <a:srgbClr val="00909E"/>
                </a:solidFill>
                <a:effectLst/>
                <a:uLnTx/>
                <a:uFillTx/>
                <a:latin typeface="Calibri" panose="020F0502020204030204"/>
                <a:ea typeface="+mn-ea"/>
                <a:cs typeface="+mn-cs"/>
              </a:rPr>
              <a:t>**We will review the elements of relapse prevention planning in CoCM training Day 2 and Day 3</a:t>
            </a:r>
          </a:p>
        </p:txBody>
      </p:sp>
      <p:sp>
        <p:nvSpPr>
          <p:cNvPr id="5" name="Text Placeholder 2">
            <a:extLst>
              <a:ext uri="{FF2B5EF4-FFF2-40B4-BE49-F238E27FC236}">
                <a16:creationId xmlns:a16="http://schemas.microsoft.com/office/drawing/2014/main" id="{EC4FA9A9-8BA6-41DA-BDE6-526ED5DC9809}"/>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Relapse Prevention Planning</a:t>
            </a:r>
          </a:p>
        </p:txBody>
      </p:sp>
      <p:pic>
        <p:nvPicPr>
          <p:cNvPr id="19458" name="Picture 2" descr="worried about a cancer relapse - relapse stock pictures, royalty-free photos &amp; images">
            <a:extLst>
              <a:ext uri="{FF2B5EF4-FFF2-40B4-BE49-F238E27FC236}">
                <a16:creationId xmlns:a16="http://schemas.microsoft.com/office/drawing/2014/main" id="{91434C86-C8AC-4CA1-9FA4-830B7BA4D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8" y="3036404"/>
            <a:ext cx="4114800" cy="2743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86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00200"/>
            <a:ext cx="10986671" cy="4430209"/>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135D7A"/>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135D7A"/>
                </a:solidFill>
                <a:effectLst/>
                <a:uLnTx/>
                <a:uFillTx/>
                <a:latin typeface="Calibri" panose="020F0502020204030204"/>
                <a:ea typeface="+mn-ea"/>
                <a:cs typeface="+mn-cs"/>
              </a:rPr>
              <a:t>Transition to Community Resources: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Patient </a:t>
            </a: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not getting better</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Conditions requiring </a:t>
            </a: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special expertise</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Conditions requiring </a:t>
            </a: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longer-term care </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Need for </a:t>
            </a: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recovery-based services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(people with serious and persistent mental illness)</a:t>
            </a:r>
          </a:p>
          <a:p>
            <a:pPr marL="685800" marR="0" lvl="1" indent="-228600" algn="l" defTabSz="914400" rtl="0" eaLnBrk="1" fontAlgn="auto" latinLnBrk="0" hangingPunct="1">
              <a:lnSpc>
                <a:spcPct val="120000"/>
              </a:lnSpc>
              <a:spcBef>
                <a:spcPts val="0"/>
              </a:spcBef>
              <a:spcAft>
                <a:spcPts val="1200"/>
              </a:spcAft>
              <a:buClr>
                <a:srgbClr val="135D7A"/>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2E62"/>
                </a:solidFill>
                <a:effectLst/>
                <a:uLnTx/>
                <a:uFillTx/>
                <a:latin typeface="Calibri" panose="020F0502020204030204"/>
                <a:ea typeface="+mn-ea"/>
                <a:cs typeface="+mn-cs"/>
              </a:rPr>
              <a:t>Patient request</a:t>
            </a:r>
          </a:p>
        </p:txBody>
      </p:sp>
      <p:sp>
        <p:nvSpPr>
          <p:cNvPr id="5" name="Text Placeholder 2">
            <a:extLst>
              <a:ext uri="{FF2B5EF4-FFF2-40B4-BE49-F238E27FC236}">
                <a16:creationId xmlns:a16="http://schemas.microsoft.com/office/drawing/2014/main" id="{0D744B57-5B44-4D55-9976-2D71EC194C0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Referrals Outside of CoCM</a:t>
            </a:r>
          </a:p>
        </p:txBody>
      </p:sp>
    </p:spTree>
    <p:extLst>
      <p:ext uri="{BB962C8B-B14F-4D97-AF65-F5344CB8AC3E}">
        <p14:creationId xmlns:p14="http://schemas.microsoft.com/office/powerpoint/2010/main" val="3126806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2" y="1589389"/>
            <a:ext cx="10986671" cy="4838044"/>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spcAft>
                <a:spcPts val="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Team – </a:t>
            </a:r>
            <a:r>
              <a:rPr lang="en-US" sz="2400" dirty="0">
                <a:latin typeface="Calibri" panose="020F0502020204030204"/>
              </a:rPr>
              <a:t>starts with a team member providing the patient with the screening tool and documenting it in the patient record.  Verification of payer benefit for CoCM.</a:t>
            </a:r>
            <a:endParaRPr kumimoji="0" lang="en-US" sz="2400" b="1" i="0" u="none" strike="noStrike" kern="1200" cap="none" spc="0" normalizeH="0" baseline="0" noProof="0" dirty="0">
              <a:ln>
                <a:noFill/>
              </a:ln>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PCP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—recognize signs of possible diagnosis, perform/review screening tools, evaluate potential medical causes/origins of symptoms, orders labs/tests as needed, coordinate with care manager for further assessment</a:t>
            </a:r>
          </a:p>
          <a:p>
            <a:pPr marL="285744" marR="0" lvl="0" indent="-285744" algn="l" defTabSz="914400" rtl="0" eaLnBrk="1" fontAlgn="auto" latinLnBrk="0" hangingPunct="1">
              <a:lnSpc>
                <a:spcPct val="100000"/>
              </a:lnSpc>
              <a:spcBef>
                <a:spcPts val="0"/>
              </a:spcBef>
              <a:spcAft>
                <a:spcPts val="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BHCM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—complete assessment to determine appropriateness for CoCM (functional impairments, need for higher level of care, crisis management), communicates relevant info to PCP, consults with Psychiatric Consultant during systematic case review if needed for determination.  Provides BI and ongoing monitoring with TTT and TI focus</a:t>
            </a:r>
          </a:p>
          <a:p>
            <a:pPr marL="285744" marR="0" lvl="0" indent="-285744" algn="l" defTabSz="914400" rtl="0" eaLnBrk="1" fontAlgn="auto" latinLnBrk="0" hangingPunct="1">
              <a:lnSpc>
                <a:spcPct val="100000"/>
              </a:lnSpc>
              <a:spcBef>
                <a:spcPts val="0"/>
              </a:spcBef>
              <a:spcAft>
                <a:spcPts val="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Psychiatric Consultant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 expert guidance on diagnosis as needed, assist in determining appropriate level of care</a:t>
            </a:r>
          </a:p>
          <a:p>
            <a:pPr marL="285744" marR="0" lvl="0" indent="-285744" algn="l" defTabSz="914400" rtl="0" eaLnBrk="1" fontAlgn="auto" latinLnBrk="0" hangingPunct="1">
              <a:lnSpc>
                <a:spcPct val="100000"/>
              </a:lnSpc>
              <a:spcBef>
                <a:spcPts val="0"/>
              </a:spcBef>
              <a:spcAft>
                <a:spcPts val="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3"/>
                </a:solidFill>
                <a:effectLst/>
                <a:uLnTx/>
                <a:uFillTx/>
                <a:latin typeface="Calibri" panose="020F0502020204030204"/>
                <a:ea typeface="+mn-ea"/>
                <a:cs typeface="+mn-cs"/>
              </a:rPr>
              <a:t>Patient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 information about history and symptoms, complete screening tools</a:t>
            </a:r>
          </a:p>
        </p:txBody>
      </p:sp>
      <p:sp>
        <p:nvSpPr>
          <p:cNvPr id="5" name="Text Placeholder 2">
            <a:extLst>
              <a:ext uri="{FF2B5EF4-FFF2-40B4-BE49-F238E27FC236}">
                <a16:creationId xmlns:a16="http://schemas.microsoft.com/office/drawing/2014/main" id="{B2553324-3166-470F-8D04-913ADFAEFFB6}"/>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Recap:  Team Roles</a:t>
            </a:r>
          </a:p>
        </p:txBody>
      </p:sp>
    </p:spTree>
    <p:extLst>
      <p:ext uri="{BB962C8B-B14F-4D97-AF65-F5344CB8AC3E}">
        <p14:creationId xmlns:p14="http://schemas.microsoft.com/office/powerpoint/2010/main" val="1212973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a:t>
            </a:r>
            <a:r>
              <a:rPr lang="en-US" sz="4000" dirty="0"/>
              <a:t>Process</a:t>
            </a:r>
            <a:r>
              <a:rPr lang="en-US" sz="4000" b="1" dirty="0"/>
              <a:t>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3" y="1610140"/>
            <a:ext cx="10986671" cy="4420270"/>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Build mutual trust</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Uphold role expectations </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Share patient success stories</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One treatment plan</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Sharing clear goals with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tx</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team and within EHR</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Clarify roles and workflow</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Establish clear roles that all team members understand (through the entire practice)</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Review and update workflows as needed</a:t>
            </a:r>
          </a:p>
          <a:p>
            <a:pPr marL="285744" marR="0" lvl="0" indent="-285744" algn="l" defTabSz="914400" rtl="0" eaLnBrk="1" fontAlgn="auto" latinLnBrk="0" hangingPunct="1">
              <a:lnSpc>
                <a:spcPct val="100000"/>
              </a:lnSpc>
              <a:spcBef>
                <a:spcPts val="0"/>
              </a:spcBef>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E62"/>
                </a:solidFill>
                <a:effectLst/>
                <a:uLnTx/>
                <a:uFillTx/>
                <a:latin typeface="Calibri" panose="020F0502020204030204"/>
                <a:ea typeface="+mn-ea"/>
                <a:cs typeface="+mn-cs"/>
              </a:rPr>
              <a:t>Establish communication</a:t>
            </a:r>
          </a:p>
          <a:p>
            <a:pPr marL="685800" marR="0" lvl="1" indent="-228600" algn="l" defTabSz="914400" rtl="0" eaLnBrk="1" fontAlgn="auto" latinLnBrk="0" hangingPunct="1">
              <a:lnSpc>
                <a:spcPct val="100000"/>
              </a:lnSpc>
              <a:spcBef>
                <a:spcPts val="0"/>
              </a:spcBef>
              <a:spcAft>
                <a:spcPts val="600"/>
              </a:spcAft>
              <a:buClr>
                <a:srgbClr val="135D7A"/>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Develop, implement and re-evaluate communication </a:t>
            </a:r>
          </a:p>
          <a:p>
            <a:pPr marL="685800" marR="0" lvl="1" indent="-228600"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1200"/>
              </a:spcAft>
              <a:buClr>
                <a:srgbClr val="135D7A"/>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AE1C2357-5B5D-444F-8070-D0F525B7E860}"/>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Team Approach</a:t>
            </a:r>
          </a:p>
        </p:txBody>
      </p:sp>
    </p:spTree>
    <p:extLst>
      <p:ext uri="{BB962C8B-B14F-4D97-AF65-F5344CB8AC3E}">
        <p14:creationId xmlns:p14="http://schemas.microsoft.com/office/powerpoint/2010/main" val="69408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6E654-C311-46D2-B03C-FDA87377CDA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135D7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mtClean="0"/>
              <a:pPr/>
              <a:t>8/16/2022</a:t>
            </a:fld>
            <a:endParaRPr lang="en-US" dirty="0"/>
          </a:p>
        </p:txBody>
      </p:sp>
      <p:sp>
        <p:nvSpPr>
          <p:cNvPr id="3" name="Slide Number Placeholder 2">
            <a:extLst>
              <a:ext uri="{FF2B5EF4-FFF2-40B4-BE49-F238E27FC236}">
                <a16:creationId xmlns:a16="http://schemas.microsoft.com/office/drawing/2014/main" id="{05B70DEF-F293-49C1-8880-45BA6CD84CB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135D7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FD7088-A482-4B9E-9A53-06305EE0ABFA}" type="slidenum">
              <a:rPr lang="en-US" smtClean="0"/>
              <a:pPr/>
              <a:t>59</a:t>
            </a:fld>
            <a:endParaRPr lang="en-US" dirty="0"/>
          </a:p>
        </p:txBody>
      </p:sp>
      <p:pic>
        <p:nvPicPr>
          <p:cNvPr id="5" name="Picture 4" descr="Logo, Michigan Collaborative Care Implementation Support Team">
            <a:extLst>
              <a:ext uri="{FF2B5EF4-FFF2-40B4-BE49-F238E27FC236}">
                <a16:creationId xmlns:a16="http://schemas.microsoft.com/office/drawing/2014/main" id="{20468E9E-2E90-4321-AD0A-FBAEDF24B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07534"/>
            <a:ext cx="2286000" cy="1285875"/>
          </a:xfrm>
          <a:prstGeom prst="rect">
            <a:avLst/>
          </a:prstGeom>
        </p:spPr>
      </p:pic>
      <p:pic>
        <p:nvPicPr>
          <p:cNvPr id="6" name="Picture 5" descr="Logo, Mi-CCSI Center for Clinical Systems Improvement">
            <a:extLst>
              <a:ext uri="{FF2B5EF4-FFF2-40B4-BE49-F238E27FC236}">
                <a16:creationId xmlns:a16="http://schemas.microsoft.com/office/drawing/2014/main" id="{6530745D-E2DF-4DDF-978C-DCC871D72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887" y="4711889"/>
            <a:ext cx="2103120" cy="788670"/>
          </a:xfrm>
          <a:prstGeom prst="rect">
            <a:avLst/>
          </a:prstGeom>
        </p:spPr>
      </p:pic>
      <p:sp>
        <p:nvSpPr>
          <p:cNvPr id="9" name="Footer Placeholder 3">
            <a:extLst>
              <a:ext uri="{FF2B5EF4-FFF2-40B4-BE49-F238E27FC236}">
                <a16:creationId xmlns:a16="http://schemas.microsoft.com/office/drawing/2014/main" id="{847B402C-C752-4066-A6E6-C7FA3FA4FD6A}"/>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7" name="TextBox 6">
            <a:extLst>
              <a:ext uri="{FF2B5EF4-FFF2-40B4-BE49-F238E27FC236}">
                <a16:creationId xmlns:a16="http://schemas.microsoft.com/office/drawing/2014/main" id="{1AFDFA14-6AEF-4819-9445-BDA291586F85}"/>
              </a:ext>
            </a:extLst>
          </p:cNvPr>
          <p:cNvSpPr txBox="1"/>
          <p:nvPr/>
        </p:nvSpPr>
        <p:spPr>
          <a:xfrm>
            <a:off x="620361" y="2234407"/>
            <a:ext cx="10968445" cy="1631216"/>
          </a:xfrm>
          <a:prstGeom prst="rect">
            <a:avLst/>
          </a:prstGeom>
          <a:noFill/>
        </p:spPr>
        <p:txBody>
          <a:bodyPr wrap="square" rtlCol="0">
            <a:spAutoFit/>
          </a:bodyPr>
          <a:lstStyle/>
          <a:p>
            <a:pPr algn="ctr"/>
            <a:r>
              <a:rPr lang="en-US" sz="10000" b="1" dirty="0">
                <a:solidFill>
                  <a:srgbClr val="1BA0BB"/>
                </a:solidFill>
                <a:latin typeface="Raleway Black" pitchFamily="2" charset="0"/>
              </a:rPr>
              <a:t>Questions?</a:t>
            </a:r>
          </a:p>
        </p:txBody>
      </p:sp>
    </p:spTree>
    <p:extLst>
      <p:ext uri="{BB962C8B-B14F-4D97-AF65-F5344CB8AC3E}">
        <p14:creationId xmlns:p14="http://schemas.microsoft.com/office/powerpoint/2010/main" val="228539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Process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577133" y="1606130"/>
            <a:ext cx="5356111" cy="718915"/>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600" b="1" i="0" u="none" strike="noStrike" kern="1200" cap="none" spc="0" normalizeH="0" baseline="0" noProof="0" dirty="0">
                <a:ln>
                  <a:noFill/>
                </a:ln>
                <a:solidFill>
                  <a:srgbClr val="002E63"/>
                </a:solidFill>
                <a:effectLst/>
                <a:uLnTx/>
                <a:uFillTx/>
                <a:latin typeface="Calibri" panose="020F0502020204030204"/>
                <a:ea typeface="+mn-ea"/>
                <a:cs typeface="+mn-cs"/>
              </a:rPr>
              <a:t>GAD-7: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Administration Guide from VA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indent="-285744">
              <a:spcBef>
                <a:spcPts val="1000"/>
              </a:spcBef>
              <a:spcAft>
                <a:spcPts val="600"/>
              </a:spcAft>
              <a:buClr>
                <a:srgbClr val="135D7A"/>
              </a:buClr>
              <a:defRPr/>
            </a:pPr>
            <a:endParaRPr kumimoji="0" lang="en-US" sz="2000" b="1" i="0" u="none" strike="noStrike" kern="1200" cap="none" spc="0" normalizeH="0" baseline="0" noProof="0" dirty="0">
              <a:ln>
                <a:noFill/>
              </a:ln>
              <a:solidFill>
                <a:srgbClr val="002E63"/>
              </a:solidFill>
              <a:effectLst/>
              <a:uLnTx/>
              <a:uFillTx/>
              <a:latin typeface="Calibri" panose="020F0502020204030204"/>
              <a:ea typeface="+mn-ea"/>
              <a:cs typeface="+mn-cs"/>
            </a:endParaRPr>
          </a:p>
          <a:p>
            <a:pPr lvl="1" indent="-285744">
              <a:spcBef>
                <a:spcPts val="1000"/>
              </a:spcBef>
              <a:spcAft>
                <a:spcPts val="600"/>
              </a:spcAft>
              <a:buClr>
                <a:srgbClr val="135D7A"/>
              </a:buClr>
              <a:defRPr/>
            </a:pPr>
            <a:endParaRPr lang="en-US" sz="2800" b="1" dirty="0">
              <a:solidFill>
                <a:srgbClr val="002E63"/>
              </a:solidFill>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Graphical user interface, text, application, email&#10;&#10;Description automatically generated">
            <a:extLst>
              <a:ext uri="{FF2B5EF4-FFF2-40B4-BE49-F238E27FC236}">
                <a16:creationId xmlns:a16="http://schemas.microsoft.com/office/drawing/2014/main" id="{78463ACF-2385-473E-AD43-CBFE1E814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603" y="2325045"/>
            <a:ext cx="4809652" cy="342315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5B5E8823-638B-400E-9947-97CAE943F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64" y="2035206"/>
            <a:ext cx="5649074" cy="3216664"/>
          </a:xfrm>
          <a:prstGeom prst="rect">
            <a:avLst/>
          </a:prstGeom>
        </p:spPr>
      </p:pic>
      <p:sp>
        <p:nvSpPr>
          <p:cNvPr id="9" name="TextBox 8">
            <a:extLst>
              <a:ext uri="{FF2B5EF4-FFF2-40B4-BE49-F238E27FC236}">
                <a16:creationId xmlns:a16="http://schemas.microsoft.com/office/drawing/2014/main" id="{93B09DB1-637B-4D89-AE60-CAFAEC4EC6D2}"/>
              </a:ext>
            </a:extLst>
          </p:cNvPr>
          <p:cNvSpPr txBox="1"/>
          <p:nvPr/>
        </p:nvSpPr>
        <p:spPr>
          <a:xfrm>
            <a:off x="6535035" y="1606130"/>
            <a:ext cx="5054300" cy="94487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600"/>
              </a:spcAft>
              <a:buClr>
                <a:srgbClr val="135D7A"/>
              </a:buClr>
              <a:buSzTx/>
              <a:buNone/>
              <a:tabLst/>
              <a:defRPr/>
            </a:pP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rPr>
              <a:t>PHQ-9: </a:t>
            </a:r>
            <a:r>
              <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hlinkClick r:id="rId6"/>
              </a:rPr>
              <a:t>https://aims.uw.edu/resource-library/help-clinic-staff-talk-patients-about-phq-9</a:t>
            </a:r>
            <a:endParaRPr kumimoji="0" lang="en-US" b="1" i="0" u="none" strike="noStrike" kern="1200" cap="none" spc="0" normalizeH="0" baseline="0" noProof="0" dirty="0">
              <a:ln>
                <a:noFill/>
              </a:ln>
              <a:solidFill>
                <a:srgbClr val="002E63"/>
              </a:solidFill>
              <a:effectLst/>
              <a:uLnTx/>
              <a:uFillTx/>
              <a:latin typeface="Calibri" panose="020F0502020204030204"/>
              <a:ea typeface="+mn-ea"/>
              <a:cs typeface="+mn-cs"/>
            </a:endParaRPr>
          </a:p>
          <a:p>
            <a:endParaRPr lang="en-US" dirty="0"/>
          </a:p>
        </p:txBody>
      </p:sp>
      <p:sp>
        <p:nvSpPr>
          <p:cNvPr id="10" name="Text Placeholder 2">
            <a:extLst>
              <a:ext uri="{FF2B5EF4-FFF2-40B4-BE49-F238E27FC236}">
                <a16:creationId xmlns:a16="http://schemas.microsoft.com/office/drawing/2014/main" id="{C393F364-7891-494F-BAC6-C3806576B6F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Screening and Measurement-Based Care Tools</a:t>
            </a:r>
          </a:p>
        </p:txBody>
      </p:sp>
    </p:spTree>
    <p:extLst>
      <p:ext uri="{BB962C8B-B14F-4D97-AF65-F5344CB8AC3E}">
        <p14:creationId xmlns:p14="http://schemas.microsoft.com/office/powerpoint/2010/main" val="346817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t="3007"/>
          <a:stretch/>
        </p:blipFill>
        <p:spPr>
          <a:xfrm>
            <a:off x="380263" y="167749"/>
            <a:ext cx="5831508" cy="6436480"/>
          </a:xfrm>
          <a:prstGeom prst="rect">
            <a:avLst/>
          </a:prstGeom>
        </p:spPr>
      </p:pic>
      <p:pic>
        <p:nvPicPr>
          <p:cNvPr id="5" name="Picture 4"/>
          <p:cNvPicPr>
            <a:picLocks noChangeAspect="1"/>
          </p:cNvPicPr>
          <p:nvPr/>
        </p:nvPicPr>
        <p:blipFill rotWithShape="1">
          <a:blip r:embed="rId4"/>
          <a:srcRect b="11978"/>
          <a:stretch/>
        </p:blipFill>
        <p:spPr>
          <a:xfrm>
            <a:off x="5903903" y="1203992"/>
            <a:ext cx="5990452" cy="4675571"/>
          </a:xfrm>
          <a:prstGeom prst="rect">
            <a:avLst/>
          </a:prstGeom>
        </p:spPr>
      </p:pic>
      <p:sp>
        <p:nvSpPr>
          <p:cNvPr id="6" name="Date Placeholder 1">
            <a:extLst>
              <a:ext uri="{FF2B5EF4-FFF2-40B4-BE49-F238E27FC236}">
                <a16:creationId xmlns:a16="http://schemas.microsoft.com/office/drawing/2014/main" id="{35D33A16-5969-48B9-8FF1-8536C71A75F7}"/>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8/16/2022</a:t>
            </a:fld>
            <a:endParaRPr lang="en-US" sz="1000" dirty="0">
              <a:solidFill>
                <a:srgbClr val="135D7A"/>
              </a:solidFill>
            </a:endParaRPr>
          </a:p>
        </p:txBody>
      </p:sp>
      <p:sp>
        <p:nvSpPr>
          <p:cNvPr id="7" name="Slide Number Placeholder 2">
            <a:extLst>
              <a:ext uri="{FF2B5EF4-FFF2-40B4-BE49-F238E27FC236}">
                <a16:creationId xmlns:a16="http://schemas.microsoft.com/office/drawing/2014/main" id="{20227046-549B-4D00-A09D-FD7538DB9850}"/>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7</a:t>
            </a:fld>
            <a:endParaRPr lang="en-US" sz="1000" dirty="0">
              <a:solidFill>
                <a:srgbClr val="135D7A"/>
              </a:solidFill>
            </a:endParaRPr>
          </a:p>
        </p:txBody>
      </p:sp>
      <p:sp>
        <p:nvSpPr>
          <p:cNvPr id="8" name="Footer Placeholder 3">
            <a:extLst>
              <a:ext uri="{FF2B5EF4-FFF2-40B4-BE49-F238E27FC236}">
                <a16:creationId xmlns:a16="http://schemas.microsoft.com/office/drawing/2014/main" id="{8191D241-8655-4B0A-85F0-42498FD6BCF5}"/>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pic>
        <p:nvPicPr>
          <p:cNvPr id="9" name="Picture 8" descr="Logo, Michigan Collaborative Care Implementation Support Team">
            <a:extLst>
              <a:ext uri="{FF2B5EF4-FFF2-40B4-BE49-F238E27FC236}">
                <a16:creationId xmlns:a16="http://schemas.microsoft.com/office/drawing/2014/main" id="{0B7E6911-33F9-4412-B5F0-410F882EBC79}"/>
              </a:ext>
            </a:extLst>
          </p:cNvPr>
          <p:cNvPicPr>
            <a:picLocks noChangeAspect="1"/>
          </p:cNvPicPr>
          <p:nvPr/>
        </p:nvPicPr>
        <p:blipFill rotWithShape="1">
          <a:blip r:embed="rId5">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0" name="Picture 9" descr="Logo, Mi-CCSI Center for Clinical Systems Improvement">
            <a:extLst>
              <a:ext uri="{FF2B5EF4-FFF2-40B4-BE49-F238E27FC236}">
                <a16:creationId xmlns:a16="http://schemas.microsoft.com/office/drawing/2014/main" id="{BD34C141-CB0C-46B9-ADCF-2C0AF030D6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420521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with low confidence">
            <a:extLst>
              <a:ext uri="{FF2B5EF4-FFF2-40B4-BE49-F238E27FC236}">
                <a16:creationId xmlns:a16="http://schemas.microsoft.com/office/drawing/2014/main" id="{8586DA46-06A8-4E4E-A0DA-99F0A3DA43D1}"/>
              </a:ext>
            </a:extLst>
          </p:cNvPr>
          <p:cNvPicPr>
            <a:picLocks/>
          </p:cNvPicPr>
          <p:nvPr/>
        </p:nvPicPr>
        <p:blipFill rotWithShape="1">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328" t="-1" r="22600" b="-1"/>
          <a:stretch/>
        </p:blipFill>
        <p:spPr>
          <a:xfrm>
            <a:off x="9940" y="10"/>
            <a:ext cx="3200420" cy="6857989"/>
          </a:xfrm>
          <a:prstGeom prst="rect">
            <a:avLst/>
          </a:prstGeom>
          <a:effectLst/>
        </p:spPr>
      </p:pic>
      <p:sp>
        <p:nvSpPr>
          <p:cNvPr id="5" name="TextBox 4">
            <a:extLst>
              <a:ext uri="{FF2B5EF4-FFF2-40B4-BE49-F238E27FC236}">
                <a16:creationId xmlns:a16="http://schemas.microsoft.com/office/drawing/2014/main" id="{62887B0B-9E3E-4985-BC97-1F4A0CE7ECC6}"/>
              </a:ext>
            </a:extLst>
          </p:cNvPr>
          <p:cNvSpPr txBox="1"/>
          <p:nvPr/>
        </p:nvSpPr>
        <p:spPr>
          <a:xfrm>
            <a:off x="3349487" y="882582"/>
            <a:ext cx="8239539" cy="1200329"/>
          </a:xfrm>
          <a:prstGeom prst="rect">
            <a:avLst/>
          </a:prstGeom>
          <a:noFill/>
        </p:spPr>
        <p:txBody>
          <a:bodyPr wrap="square">
            <a:spAutoFit/>
          </a:bodyPr>
          <a:lstStyle/>
          <a:p>
            <a:pPr algn="ctr"/>
            <a:r>
              <a:rPr lang="en-US" sz="3600" dirty="0">
                <a:solidFill>
                  <a:srgbClr val="135D7A"/>
                </a:solidFill>
                <a:latin typeface="Railway" panose="02000506040000020004" pitchFamily="50" charset="0"/>
              </a:rPr>
              <a:t>Patient Identification During the Visit</a:t>
            </a:r>
          </a:p>
          <a:p>
            <a:pPr algn="ctr"/>
            <a:r>
              <a:rPr lang="en-US" sz="3600" dirty="0">
                <a:solidFill>
                  <a:srgbClr val="135D7A"/>
                </a:solidFill>
                <a:latin typeface="Railway" panose="02000506040000020004" pitchFamily="50" charset="0"/>
              </a:rPr>
              <a:t>  Janice Banco</a:t>
            </a:r>
          </a:p>
        </p:txBody>
      </p:sp>
      <p:sp>
        <p:nvSpPr>
          <p:cNvPr id="6" name="Content Placeholder 2">
            <a:extLst>
              <a:ext uri="{FF2B5EF4-FFF2-40B4-BE49-F238E27FC236}">
                <a16:creationId xmlns:a16="http://schemas.microsoft.com/office/drawing/2014/main" id="{7C958A9B-09F6-4D5E-8F5C-F21B323B6755}"/>
              </a:ext>
            </a:extLst>
          </p:cNvPr>
          <p:cNvSpPr txBox="1">
            <a:spLocks/>
          </p:cNvSpPr>
          <p:nvPr/>
        </p:nvSpPr>
        <p:spPr>
          <a:xfrm>
            <a:off x="3349487" y="2538206"/>
            <a:ext cx="8239539" cy="3897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ea typeface="+mn-ea"/>
                <a:cs typeface="+mn-cs"/>
              </a:rPr>
              <a:t>Janice presents to the clinic for her annual wellness visit.  Part of the visit will include depression screening. </a:t>
            </a:r>
          </a:p>
          <a:p>
            <a:pPr marL="0" indent="0">
              <a:buNone/>
            </a:pPr>
            <a:r>
              <a:rPr lang="en-US" sz="2000" dirty="0">
                <a:solidFill>
                  <a:sysClr val="windowText" lastClr="000000"/>
                </a:solidFill>
              </a:rPr>
              <a:t>As part of the planned visit, the office mailed Janice the PHQ9 form and asked her to bring it along to the visit.  Janice hands in the form when she registers at the front desk.</a:t>
            </a:r>
            <a:endParaRPr kumimoji="0" lang="en-US" sz="2000" b="0" i="0" u="none" strike="noStrike" kern="1200" cap="none" spc="0" normalizeH="0" baseline="0" noProof="0" dirty="0">
              <a:ln>
                <a:noFill/>
              </a:ln>
              <a:solidFill>
                <a:sysClr val="windowText" lastClr="000000"/>
              </a:solidFill>
              <a:effectLst/>
              <a:uLnTx/>
              <a:uFillTx/>
              <a:ea typeface="+mn-ea"/>
              <a:cs typeface="+mn-cs"/>
            </a:endParaRPr>
          </a:p>
          <a:p>
            <a:pPr marL="0" indent="0">
              <a:buNone/>
            </a:pPr>
            <a:r>
              <a:rPr lang="en-US" sz="2000" dirty="0">
                <a:solidFill>
                  <a:sysClr val="windowText" lastClr="000000"/>
                </a:solidFill>
              </a:rPr>
              <a:t>The front desk team member clips the form onto the MA’s clipboard.  The MA opens Janice record and enters the results into the EMR flowchart.  </a:t>
            </a:r>
          </a:p>
          <a:p>
            <a:pPr marL="0" indent="0">
              <a:buNone/>
            </a:pPr>
            <a:r>
              <a:rPr lang="en-US" sz="2000" dirty="0">
                <a:solidFill>
                  <a:sysClr val="windowText" lastClr="000000"/>
                </a:solidFill>
              </a:rPr>
              <a:t>The MA then sends an instant message to the provider informing her the results have been entered, and the score is above 10.</a:t>
            </a:r>
          </a:p>
          <a:p>
            <a:endParaRPr lang="en-US" sz="1700" dirty="0">
              <a:solidFill>
                <a:sysClr val="windowText" lastClr="000000"/>
              </a:solidFill>
            </a:endParaRPr>
          </a:p>
          <a:p>
            <a:pPr marL="0" indent="0">
              <a:buNone/>
            </a:pPr>
            <a:endParaRPr lang="en-US" sz="1700" dirty="0">
              <a:solidFill>
                <a:sysClr val="windowText" lastClr="000000"/>
              </a:solidFill>
            </a:endParaRPr>
          </a:p>
          <a:p>
            <a:pPr marL="0" indent="0">
              <a:buNone/>
            </a:pPr>
            <a:endParaRPr lang="en-US" sz="1700" dirty="0">
              <a:solidFill>
                <a:sysClr val="windowText" lastClr="000000"/>
              </a:solidFill>
            </a:endParaRPr>
          </a:p>
          <a:p>
            <a:endParaRPr lang="en-US" sz="1700" dirty="0">
              <a:solidFill>
                <a:sysClr val="windowText" lastClr="000000"/>
              </a:solidFill>
            </a:endParaRPr>
          </a:p>
          <a:p>
            <a:endParaRPr lang="en-US" sz="1700" dirty="0">
              <a:solidFill>
                <a:sysClr val="windowText" lastClr="000000"/>
              </a:solidFill>
            </a:endParaRPr>
          </a:p>
          <a:p>
            <a:pPr marL="0" indent="0">
              <a:buNone/>
            </a:pPr>
            <a:endParaRPr lang="en-US" sz="1700" dirty="0">
              <a:solidFill>
                <a:sysClr val="windowText" lastClr="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25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64" y="365128"/>
            <a:ext cx="10742023" cy="568323"/>
          </a:xfrm>
        </p:spPr>
        <p:txBody>
          <a:bodyPr>
            <a:noAutofit/>
          </a:bodyPr>
          <a:lstStyle/>
          <a:p>
            <a:r>
              <a:rPr lang="en-US" sz="4000" b="1" dirty="0"/>
              <a:t>The Process of CoCM</a:t>
            </a:r>
          </a:p>
        </p:txBody>
      </p:sp>
      <p:sp>
        <p:nvSpPr>
          <p:cNvPr id="4" name="Content Placeholder 2">
            <a:extLst>
              <a:ext uri="{FF2B5EF4-FFF2-40B4-BE49-F238E27FC236}">
                <a16:creationId xmlns:a16="http://schemas.microsoft.com/office/drawing/2014/main" id="{010D92A6-28F2-428B-AD6E-52FBB6E70F9F}"/>
              </a:ext>
            </a:extLst>
          </p:cNvPr>
          <p:cNvSpPr txBox="1">
            <a:spLocks/>
          </p:cNvSpPr>
          <p:nvPr/>
        </p:nvSpPr>
        <p:spPr>
          <a:xfrm>
            <a:off x="602664" y="1529948"/>
            <a:ext cx="10986671" cy="4418912"/>
          </a:xfrm>
          <a:prstGeom prst="rect">
            <a:avLst/>
          </a:prstGeom>
        </p:spPr>
        <p:txBody>
          <a:bodyPr vert="horz" lIns="91440" tIns="45720" rIns="91440" bIns="45720" rtlCol="0">
            <a:noAutofit/>
          </a:bodyPr>
          <a:lstStyle>
            <a:lvl1pPr marL="285744" indent="-285744" algn="l" defTabSz="914400" rtl="0" eaLnBrk="1" latinLnBrk="0" hangingPunct="1">
              <a:lnSpc>
                <a:spcPct val="90000"/>
              </a:lnSpc>
              <a:spcBef>
                <a:spcPts val="1000"/>
              </a:spcBef>
              <a:spcAft>
                <a:spcPts val="600"/>
              </a:spcAft>
              <a:buClr>
                <a:srgbClr val="135D7A"/>
              </a:buClr>
              <a:buFont typeface="Wingdings" panose="05000000000000000000" pitchFamily="2" charset="2"/>
              <a:buChar char="§"/>
              <a:defRPr sz="2000" kern="1200">
                <a:solidFill>
                  <a:schemeClr val="tx1"/>
                </a:solidFill>
                <a:latin typeface="Railway" panose="020005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When will screening happen?</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Annually, every visit</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More often for unique circumstances (risk factors, other health conditions, life events, discharged from hospital, etc.)</a:t>
            </a: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Where will screening happen?</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Waiting room, triage, exam room, patient portal</a:t>
            </a: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and when will screening happen?</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Paper form</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Verbally</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lang="en-US" sz="2000" dirty="0">
                <a:solidFill>
                  <a:prstClr val="black"/>
                </a:solidFill>
                <a:latin typeface="Calibri" panose="020F0502020204030204"/>
              </a:rPr>
              <a:t>Pre-planning visit prep</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 will results get communicated to the provider?</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Through EHR</a:t>
            </a:r>
          </a:p>
          <a:p>
            <a:pPr marL="685800" marR="0" lvl="1" indent="-228600" algn="l" defTabSz="914400" rtl="0" eaLnBrk="1" fontAlgn="auto" latinLnBrk="0" hangingPunct="1">
              <a:lnSpc>
                <a:spcPct val="90000"/>
              </a:lnSpc>
              <a:spcBef>
                <a:spcPts val="500"/>
              </a:spcBef>
              <a:spcAft>
                <a:spcPts val="0"/>
              </a:spcAft>
              <a:buClr>
                <a:srgbClr val="135D7A"/>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Verbally</a:t>
            </a:r>
          </a:p>
        </p:txBody>
      </p:sp>
      <p:sp>
        <p:nvSpPr>
          <p:cNvPr id="6" name="Text Placeholder 2">
            <a:extLst>
              <a:ext uri="{FF2B5EF4-FFF2-40B4-BE49-F238E27FC236}">
                <a16:creationId xmlns:a16="http://schemas.microsoft.com/office/drawing/2014/main" id="{C844F77F-C704-498B-B1CC-C9D388A8E147}"/>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Considerations for Screening</a:t>
            </a:r>
          </a:p>
        </p:txBody>
      </p:sp>
      <p:sp>
        <p:nvSpPr>
          <p:cNvPr id="7" name="Speech Bubble: Oval 6">
            <a:extLst>
              <a:ext uri="{FF2B5EF4-FFF2-40B4-BE49-F238E27FC236}">
                <a16:creationId xmlns:a16="http://schemas.microsoft.com/office/drawing/2014/main" id="{98B05C22-37B9-4148-81B3-D6B7A48EDD8A}"/>
              </a:ext>
            </a:extLst>
          </p:cNvPr>
          <p:cNvSpPr/>
          <p:nvPr/>
        </p:nvSpPr>
        <p:spPr>
          <a:xfrm>
            <a:off x="8080513" y="3429000"/>
            <a:ext cx="3508822" cy="21567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Poll:  How is screening happening in your practice?</a:t>
            </a:r>
          </a:p>
        </p:txBody>
      </p:sp>
    </p:spTree>
    <p:extLst>
      <p:ext uri="{BB962C8B-B14F-4D97-AF65-F5344CB8AC3E}">
        <p14:creationId xmlns:p14="http://schemas.microsoft.com/office/powerpoint/2010/main" val="390684446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5462</Words>
  <Application>Microsoft Office PowerPoint</Application>
  <PresentationFormat>Widescreen</PresentationFormat>
  <Paragraphs>676</Paragraphs>
  <Slides>59</Slides>
  <Notes>57</Notes>
  <HiddenSlides>2</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59</vt:i4>
      </vt:variant>
    </vt:vector>
  </HeadingPairs>
  <TitlesOfParts>
    <vt:vector size="72" baseType="lpstr">
      <vt:lpstr>Arial</vt:lpstr>
      <vt:lpstr>Calibri</vt:lpstr>
      <vt:lpstr>Calibri Light</vt:lpstr>
      <vt:lpstr>Horizon</vt:lpstr>
      <vt:lpstr>NexusSans</vt:lpstr>
      <vt:lpstr>Railway</vt:lpstr>
      <vt:lpstr>Raleway Black</vt:lpstr>
      <vt:lpstr>Source Sans Pro</vt:lpstr>
      <vt:lpstr>Wingdings</vt:lpstr>
      <vt:lpstr>3_Office Theme</vt:lpstr>
      <vt:lpstr>1_Office Theme</vt:lpstr>
      <vt:lpstr>Office Theme</vt:lpstr>
      <vt:lpstr>2_Office Theme</vt:lpstr>
      <vt:lpstr>Section 3</vt:lpstr>
      <vt:lpstr>The Process of CoCM</vt:lpstr>
      <vt:lpstr>The Process of CoCM</vt:lpstr>
      <vt:lpstr>PowerPoint Presentation</vt:lpstr>
      <vt:lpstr>The Process of CoCM</vt:lpstr>
      <vt:lpstr>The Process of CoCM</vt:lpstr>
      <vt:lpstr>PowerPoint Presentation</vt:lpstr>
      <vt:lpstr>PowerPoint Presentation</vt:lpstr>
      <vt:lpstr>The Process of CoCM</vt:lpstr>
      <vt:lpstr>PowerPoint Presentation</vt:lpstr>
      <vt:lpstr>The Process of CoCM</vt:lpstr>
      <vt:lpstr>The Process of CoCM</vt:lpstr>
      <vt:lpstr>The Process of CoCM</vt:lpstr>
      <vt:lpstr>The Process of CoCM</vt:lpstr>
      <vt:lpstr>PowerPoint Presentation</vt:lpstr>
      <vt:lpstr>Suicidality - Poll</vt:lpstr>
      <vt:lpstr>The Process of CoCM</vt:lpstr>
      <vt:lpstr>The Process of CoCM</vt:lpstr>
      <vt:lpstr>Suicide  Plan Key Components</vt:lpstr>
      <vt:lpstr>PowerPoint Presentation</vt:lpstr>
      <vt:lpstr>PowerPoint Presentation</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PowerPoint Presentation</vt:lpstr>
      <vt:lpstr>The Process of CoCM</vt:lpstr>
      <vt:lpstr>The Process of CoCM</vt:lpstr>
      <vt:lpstr>The Process of CoCM</vt:lpstr>
      <vt:lpstr>The Process of CoCM</vt:lpstr>
      <vt:lpstr>The Process of CoCM</vt:lpstr>
      <vt:lpstr>The Process of CoCM</vt:lpstr>
      <vt:lpstr>The Process of CoCM</vt:lpstr>
      <vt:lpstr>The Process of CoCM</vt:lpstr>
      <vt:lpstr>PowerPoint Presentation</vt:lpstr>
      <vt:lpstr>Follow Up Process:  Patient Lindsay Noham</vt:lpstr>
      <vt:lpstr>The Process of CoCM</vt:lpstr>
      <vt:lpstr>The Process of CoCM</vt:lpstr>
      <vt:lpstr>The Process of CoCM</vt:lpstr>
      <vt:lpstr>The Process of CoCM</vt:lpstr>
      <vt:lpstr>PowerPoint Presentation</vt:lpstr>
      <vt:lpstr>The Process of CoCM</vt:lpstr>
      <vt:lpstr>The Process of CoCM</vt:lpstr>
      <vt:lpstr>The Process of CoCM</vt:lpstr>
      <vt:lpstr>The Process of CoCM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dc:title>
  <dc:creator>Sue Vos</dc:creator>
  <cp:lastModifiedBy>Sue Vos</cp:lastModifiedBy>
  <cp:revision>11</cp:revision>
  <dcterms:created xsi:type="dcterms:W3CDTF">2022-04-06T19:30:42Z</dcterms:created>
  <dcterms:modified xsi:type="dcterms:W3CDTF">2022-08-16T13:41:13Z</dcterms:modified>
</cp:coreProperties>
</file>