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94" r:id="rId2"/>
    <p:sldId id="297" r:id="rId3"/>
    <p:sldId id="285" r:id="rId4"/>
    <p:sldId id="291" r:id="rId5"/>
    <p:sldId id="298" r:id="rId6"/>
    <p:sldId id="289" r:id="rId7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Fraley, Sarah" initials="FS" lastIdx="21" clrIdx="0">
    <p:extLst>
      <p:ext uri="{19B8F6BF-5375-455C-9EA6-DF929625EA0E}">
        <p15:presenceInfo xmlns:p15="http://schemas.microsoft.com/office/powerpoint/2012/main" userId="S-1-5-21-151606367-2082624055-312552118-325358" providerId="AD"/>
      </p:ext>
    </p:extLst>
  </p:cmAuthor>
  <p:cmAuthor id="5" name="Metzger, Karla" initials="MK" lastIdx="3" clrIdx="1">
    <p:extLst>
      <p:ext uri="{19B8F6BF-5375-455C-9EA6-DF929625EA0E}">
        <p15:presenceInfo xmlns:p15="http://schemas.microsoft.com/office/powerpoint/2012/main" userId="S-1-5-21-151606367-2082624055-312552118-1471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81" autoAdjust="0"/>
    <p:restoredTop sz="93979" autoAdjust="0"/>
  </p:normalViewPr>
  <p:slideViewPr>
    <p:cSldViewPr snapToGrid="0">
      <p:cViewPr varScale="1">
        <p:scale>
          <a:sx n="80" d="100"/>
          <a:sy n="80" d="100"/>
        </p:scale>
        <p:origin x="82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680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1005EA4-6A95-4119-9F39-1CB7D288DA90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6300503-A4C0-444E-B7AF-2F3545815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355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00503-A4C0-444E-B7AF-2F35458155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8412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00503-A4C0-444E-B7AF-2F354581558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38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 issues with </a:t>
            </a:r>
            <a:r>
              <a:rPr lang="en-US" dirty="0" err="1"/>
              <a:t>CoCM</a:t>
            </a:r>
            <a:r>
              <a:rPr lang="en-US" dirty="0"/>
              <a:t> implementation.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00503-A4C0-444E-B7AF-2F35458155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256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00503-A4C0-444E-B7AF-2F35458155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4144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00503-A4C0-444E-B7AF-2F354581558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406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300503-A4C0-444E-B7AF-2F354581558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389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27A88-7861-4FFD-8E97-3EF7A780DE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1ACAD2-F6A7-4AE9-A544-2B6E15EF94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9E6528-D8CE-4EE5-9129-066D667B8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90472-2969-4FA0-91CC-0DF169F68869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FE75F-84E7-4644-AF28-4A803F87D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DBA8ED-2E4D-4D89-B5C0-2232D7B1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76FB-4B81-4C49-9CCF-06D8717C1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78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107583-2575-46A2-A00B-EC44034B3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3D2B41-32E4-4523-83AF-13A85D15BA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0E0C4-BC9E-4B51-A7C6-CA64675E5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90472-2969-4FA0-91CC-0DF169F68869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39BCE-60F2-4671-BE07-98D79627A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0D73AA-A12A-41FE-9336-4C434C207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76FB-4B81-4C49-9CCF-06D8717C1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99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1632C4-B62B-4A0C-BFDB-A49D834C02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DE90B8-DE30-41F4-AA0F-75E79018C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14D6FC-55E4-46BA-8E02-8251843D8D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90472-2969-4FA0-91CC-0DF169F68869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DB0DE-58C5-4C5B-AB4D-DEDE9EC74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94B60-4495-4054-A6F9-1908BB550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76FB-4B81-4C49-9CCF-06D8717C1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13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DD4E5-3A95-4DF0-9296-4DB2B800D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51B9EC-75BE-4B47-87C9-B66E3244CB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8116" y="1825624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75201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1DF03-5130-41F2-8221-DB20F7957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878E8A-D11E-4C1D-8311-7D6980946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DA3B8-8000-47A7-950F-53C48C50F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90472-2969-4FA0-91CC-0DF169F68869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0EB91E-35A1-4FC2-A103-F3623298F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45FB6-8F92-4780-978A-37E0A1342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76FB-4B81-4C49-9CCF-06D8717C1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2279F4-FD01-4670-B045-B1E4EDD7D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4CCE51-1C98-4131-B713-3DF25782CE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E2B29C-D3FF-4513-B68B-1DCAF0CC5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D34D55-D516-4FCC-A292-2FA693369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90472-2969-4FA0-91CC-0DF169F68869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DA072D-8388-4956-98DA-206321694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ACE281-FB97-444D-A6C9-6F0185BE2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76FB-4B81-4C49-9CCF-06D8717C1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76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151BD-9B2D-4679-9E49-8F8664E15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C4450A-63C6-4029-98C8-852E70465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241C82-2EC5-4A64-A4EE-C36EBDAAAF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CF9C1E-4CAA-40D0-8A5D-E029AE51BA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D61C8C-209F-4E95-A25C-7628A2FB26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B1F501-D637-4977-A05D-348A48598B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90472-2969-4FA0-91CC-0DF169F68869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D7EC321-3802-44E5-8017-520DDD5EC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8B6997-7F27-48ED-9156-5C2F74AA1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76FB-4B81-4C49-9CCF-06D8717C1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285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E1D08-1614-4CBA-A2ED-9535BE100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8690BA-8A49-4832-8144-64C18A128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90472-2969-4FA0-91CC-0DF169F68869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37C486-7E97-4AF9-9667-2C5D52441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BFD5A4-BDBF-446C-9C99-E8E1C826E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76FB-4B81-4C49-9CCF-06D8717C1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212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1ADC48-7A39-4B28-A9BF-0AD8E8E0F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90472-2969-4FA0-91CC-0DF169F68869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B1D602-628F-47BB-ADDA-A2D0EAB2D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57F57C-2AAD-4A37-B614-02FA543D8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76FB-4B81-4C49-9CCF-06D8717C1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349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8081A-B027-42F0-827C-F6B4E5453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1F91E-3210-492B-B30B-3D81AD8F1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606900-67E8-4862-B22C-5F8C37007E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76E858-589D-4DFD-A68B-4C1E97286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90472-2969-4FA0-91CC-0DF169F68869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4FD7A9-809F-442B-8FF3-30F408B75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27C6F1-1D25-42AB-9024-D9E09F711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76FB-4B81-4C49-9CCF-06D8717C1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563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2899FF-CCFB-454E-A5A7-F7C444082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31D679-FC54-4B83-8A37-8DABF2F8EC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1A24B4-0950-45E5-8F4B-605530C3B0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B4BD20-7167-4C9E-8907-ED91BFD6C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90472-2969-4FA0-91CC-0DF169F68869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70EC22-8CE1-4F89-AF1F-5816B69AC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869AB-9405-4629-84E8-E93C30654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576FB-4B81-4C49-9CCF-06D8717C1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174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555AA35-5B29-454D-BD86-2CBB15A49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61FDA-B8E6-4F0F-AFDE-9453CF843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8A97D-73D8-4B4A-864B-7FCD8676C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90472-2969-4FA0-91CC-0DF169F68869}" type="datetimeFigureOut">
              <a:rPr lang="en-US" smtClean="0"/>
              <a:t>7/2/2021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9A75BC-D028-40D1-9B18-BB23F3F3E0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8C27F2-D334-498C-B80A-DC82681849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576FB-4B81-4C49-9CCF-06D8717C1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827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pikist.com/free-photo-ilsqo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FCA725-6A8B-499E-8EBC-6BD27223200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8900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B58EF07-17C2-48CF-ABB0-EEF1F17CB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4F619E-BD76-4D7A-8D32-E5503502EC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dirty="0"/>
              <a:t>Let’s Get Ready!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78117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6A3132-F5A4-4046-AB9B-21FDD68021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4296" y="329184"/>
            <a:ext cx="6894576" cy="1783080"/>
          </a:xfrm>
        </p:spPr>
        <p:txBody>
          <a:bodyPr anchor="b">
            <a:normAutofit/>
          </a:bodyPr>
          <a:lstStyle/>
          <a:p>
            <a:r>
              <a:rPr lang="en-US" sz="5400"/>
              <a:t>Did we………</a:t>
            </a:r>
          </a:p>
        </p:txBody>
      </p:sp>
      <p:pic>
        <p:nvPicPr>
          <p:cNvPr id="5" name="Picture 4" descr="Question mark on green pastel background">
            <a:extLst>
              <a:ext uri="{FF2B5EF4-FFF2-40B4-BE49-F238E27FC236}">
                <a16:creationId xmlns:a16="http://schemas.microsoft.com/office/drawing/2014/main" id="{BC6A3419-0D28-4431-B506-6EA2A672BF5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837" r="7844"/>
          <a:stretch/>
        </p:blipFill>
        <p:spPr>
          <a:xfrm>
            <a:off x="20" y="1"/>
            <a:ext cx="4052522" cy="6858000"/>
          </a:xfrm>
          <a:custGeom>
            <a:avLst/>
            <a:gdLst/>
            <a:ahLst/>
            <a:cxnLst/>
            <a:rect l="l" t="t" r="r" b="b"/>
            <a:pathLst>
              <a:path w="4052542" h="6858000">
                <a:moveTo>
                  <a:pt x="0" y="0"/>
                </a:moveTo>
                <a:lnTo>
                  <a:pt x="4020923" y="0"/>
                </a:lnTo>
                <a:lnTo>
                  <a:pt x="4022656" y="14697"/>
                </a:lnTo>
                <a:cubicBezTo>
                  <a:pt x="4037606" y="98462"/>
                  <a:pt x="4035072" y="183369"/>
                  <a:pt x="4039126" y="267642"/>
                </a:cubicBezTo>
                <a:cubicBezTo>
                  <a:pt x="4043941" y="370699"/>
                  <a:pt x="4037860" y="474136"/>
                  <a:pt x="4035579" y="577446"/>
                </a:cubicBezTo>
                <a:cubicBezTo>
                  <a:pt x="4033805" y="665399"/>
                  <a:pt x="4025063" y="753226"/>
                  <a:pt x="4027724" y="841306"/>
                </a:cubicBezTo>
                <a:cubicBezTo>
                  <a:pt x="4027914" y="844352"/>
                  <a:pt x="4027914" y="847398"/>
                  <a:pt x="4027724" y="850444"/>
                </a:cubicBezTo>
                <a:cubicBezTo>
                  <a:pt x="4019615" y="947281"/>
                  <a:pt x="4019615" y="1044626"/>
                  <a:pt x="4027724" y="1141464"/>
                </a:cubicBezTo>
                <a:cubicBezTo>
                  <a:pt x="4030296" y="1181772"/>
                  <a:pt x="4029574" y="1222221"/>
                  <a:pt x="4025570" y="1262415"/>
                </a:cubicBezTo>
                <a:cubicBezTo>
                  <a:pt x="4021769" y="1313563"/>
                  <a:pt x="4009606" y="1365472"/>
                  <a:pt x="4018348" y="1416238"/>
                </a:cubicBezTo>
                <a:cubicBezTo>
                  <a:pt x="4024037" y="1458058"/>
                  <a:pt x="4027166" y="1500194"/>
                  <a:pt x="4027724" y="1542394"/>
                </a:cubicBezTo>
                <a:cubicBezTo>
                  <a:pt x="4032158" y="1636820"/>
                  <a:pt x="4027977" y="1731753"/>
                  <a:pt x="4026330" y="1826433"/>
                </a:cubicBezTo>
                <a:cubicBezTo>
                  <a:pt x="4024556" y="1936724"/>
                  <a:pt x="4027344" y="2047015"/>
                  <a:pt x="4018475" y="2157432"/>
                </a:cubicBezTo>
                <a:cubicBezTo>
                  <a:pt x="4013597" y="2246629"/>
                  <a:pt x="4013597" y="2336029"/>
                  <a:pt x="4018475" y="2425226"/>
                </a:cubicBezTo>
                <a:cubicBezTo>
                  <a:pt x="4020882" y="2506961"/>
                  <a:pt x="4033172" y="2587934"/>
                  <a:pt x="4031145" y="2670557"/>
                </a:cubicBezTo>
                <a:cubicBezTo>
                  <a:pt x="4028737" y="2766886"/>
                  <a:pt x="4017335" y="2862962"/>
                  <a:pt x="4020882" y="2959546"/>
                </a:cubicBezTo>
                <a:cubicBezTo>
                  <a:pt x="4022529" y="3005617"/>
                  <a:pt x="4022656" y="3051688"/>
                  <a:pt x="4023543" y="3097758"/>
                </a:cubicBezTo>
                <a:cubicBezTo>
                  <a:pt x="4024683" y="3153221"/>
                  <a:pt x="4034692" y="3208556"/>
                  <a:pt x="4029117" y="3263892"/>
                </a:cubicBezTo>
                <a:cubicBezTo>
                  <a:pt x="4019869" y="3356161"/>
                  <a:pt x="3995923" y="3446906"/>
                  <a:pt x="4010873" y="3541459"/>
                </a:cubicBezTo>
                <a:cubicBezTo>
                  <a:pt x="4019108" y="3593495"/>
                  <a:pt x="4028357" y="3645658"/>
                  <a:pt x="4033172" y="3698201"/>
                </a:cubicBezTo>
                <a:cubicBezTo>
                  <a:pt x="4037353" y="3745160"/>
                  <a:pt x="4047868" y="3792881"/>
                  <a:pt x="4039886" y="3839586"/>
                </a:cubicBezTo>
                <a:cubicBezTo>
                  <a:pt x="4033045" y="3879565"/>
                  <a:pt x="4036592" y="3919544"/>
                  <a:pt x="4031271" y="3959523"/>
                </a:cubicBezTo>
                <a:cubicBezTo>
                  <a:pt x="4024303" y="4011939"/>
                  <a:pt x="4020629" y="4065244"/>
                  <a:pt x="4015308" y="4118042"/>
                </a:cubicBezTo>
                <a:cubicBezTo>
                  <a:pt x="4010620" y="4165889"/>
                  <a:pt x="4006946" y="4213610"/>
                  <a:pt x="4019615" y="4258539"/>
                </a:cubicBezTo>
                <a:cubicBezTo>
                  <a:pt x="4050656" y="4371622"/>
                  <a:pt x="4033679" y="4484070"/>
                  <a:pt x="4022023" y="4596391"/>
                </a:cubicBezTo>
                <a:cubicBezTo>
                  <a:pt x="4016321" y="4650965"/>
                  <a:pt x="4007959" y="4708712"/>
                  <a:pt x="4020629" y="4758718"/>
                </a:cubicBezTo>
                <a:cubicBezTo>
                  <a:pt x="4043941" y="4847432"/>
                  <a:pt x="4025697" y="4931705"/>
                  <a:pt x="4015561" y="5016866"/>
                </a:cubicBezTo>
                <a:cubicBezTo>
                  <a:pt x="4003335" y="5100174"/>
                  <a:pt x="4005096" y="5184929"/>
                  <a:pt x="4020756" y="5267654"/>
                </a:cubicBezTo>
                <a:cubicBezTo>
                  <a:pt x="4033172" y="5326035"/>
                  <a:pt x="4033172" y="5385432"/>
                  <a:pt x="4034692" y="5444194"/>
                </a:cubicBezTo>
                <a:cubicBezTo>
                  <a:pt x="4035579" y="5481001"/>
                  <a:pt x="4022023" y="5518441"/>
                  <a:pt x="4013027" y="5555120"/>
                </a:cubicBezTo>
                <a:cubicBezTo>
                  <a:pt x="3996937" y="5621371"/>
                  <a:pt x="3991109" y="5688636"/>
                  <a:pt x="4013027" y="5753237"/>
                </a:cubicBezTo>
                <a:cubicBezTo>
                  <a:pt x="4043561" y="5842713"/>
                  <a:pt x="4061045" y="5932189"/>
                  <a:pt x="4048375" y="6026870"/>
                </a:cubicBezTo>
                <a:cubicBezTo>
                  <a:pt x="4041027" y="6085251"/>
                  <a:pt x="4039380" y="6144902"/>
                  <a:pt x="4028357" y="6202522"/>
                </a:cubicBezTo>
                <a:cubicBezTo>
                  <a:pt x="4010240" y="6298091"/>
                  <a:pt x="4016701" y="6393024"/>
                  <a:pt x="4031145" y="6487196"/>
                </a:cubicBezTo>
                <a:cubicBezTo>
                  <a:pt x="4041293" y="6565885"/>
                  <a:pt x="4042395" y="6645474"/>
                  <a:pt x="4034439" y="6724403"/>
                </a:cubicBezTo>
                <a:lnTo>
                  <a:pt x="402520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1291D-3B7B-423C-A9DA-8A19B101FA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/>
          <a:p>
            <a:r>
              <a:rPr lang="en-US" sz="2200" dirty="0"/>
              <a:t>2 Topics to Cover</a:t>
            </a:r>
          </a:p>
          <a:p>
            <a:r>
              <a:rPr lang="en-US" sz="2200" dirty="0"/>
              <a:t>Key Questions </a:t>
            </a:r>
          </a:p>
        </p:txBody>
      </p:sp>
    </p:spTree>
    <p:extLst>
      <p:ext uri="{BB962C8B-B14F-4D97-AF65-F5344CB8AC3E}">
        <p14:creationId xmlns:p14="http://schemas.microsoft.com/office/powerpoint/2010/main" val="3680218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b="1" dirty="0">
                <a:latin typeface="+mn-lt"/>
              </a:rPr>
              <a:t>What if?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 Brainstorming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r>
              <a:rPr lang="en-US" sz="2000" dirty="0"/>
              <a:t>Not enough referrals</a:t>
            </a:r>
          </a:p>
          <a:p>
            <a:r>
              <a:rPr lang="en-US" sz="2000" dirty="0"/>
              <a:t>Too many referrals… “I can’t keep up!”</a:t>
            </a:r>
          </a:p>
          <a:p>
            <a:r>
              <a:rPr lang="en-US" sz="2000" dirty="0"/>
              <a:t>My patient isn’t getting better </a:t>
            </a:r>
          </a:p>
          <a:p>
            <a:r>
              <a:rPr lang="en-US" sz="2000" dirty="0"/>
              <a:t>I can’t reach my patient</a:t>
            </a:r>
          </a:p>
          <a:p>
            <a:r>
              <a:rPr lang="en-US" sz="2000" dirty="0"/>
              <a:t>Systematic case review is taking too long -  I can’t get to all the patients I need to review</a:t>
            </a:r>
          </a:p>
          <a:p>
            <a:r>
              <a:rPr lang="en-US" sz="2000" dirty="0"/>
              <a:t>The provider is taking a long time to respond to treatment recommendations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88720A1-0274-48D1-9AE4-AFDF10992D6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111" r="18194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D7A1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903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7203"/>
            <a:ext cx="10515600" cy="62022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b="1" dirty="0">
                <a:latin typeface="+mn-lt"/>
              </a:rPr>
              <a:t>Workflow Considerations </a:t>
            </a:r>
            <a:br>
              <a:rPr lang="en-US" sz="3600" b="1" dirty="0">
                <a:latin typeface="+mn-lt"/>
              </a:rPr>
            </a:br>
            <a:r>
              <a:rPr lang="en-US" sz="1800" b="1" dirty="0">
                <a:latin typeface="+mn-lt"/>
              </a:rPr>
              <a:t>Who, What, Where, When, How</a:t>
            </a:r>
            <a:br>
              <a:rPr lang="en-US" sz="3600" dirty="0"/>
            </a:br>
            <a:endParaRPr lang="en-US" sz="3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56745" y="1097485"/>
            <a:ext cx="4674476" cy="39144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/>
              <a:t>Step 1:  </a:t>
            </a:r>
            <a:r>
              <a:rPr lang="en-US" sz="1400" b="1" dirty="0"/>
              <a:t>Patient Identification </a:t>
            </a:r>
            <a:r>
              <a:rPr lang="en-US" sz="1400" dirty="0"/>
              <a:t>and enrollment into </a:t>
            </a:r>
            <a:r>
              <a:rPr lang="en-US" sz="1400" dirty="0" err="1"/>
              <a:t>CoCM</a:t>
            </a:r>
            <a:r>
              <a:rPr lang="en-US" sz="1400" dirty="0"/>
              <a:t> using a priority patient population approach</a:t>
            </a:r>
          </a:p>
          <a:p>
            <a:pPr marL="0" indent="0">
              <a:buNone/>
            </a:pPr>
            <a:r>
              <a:rPr lang="en-US" sz="1400" dirty="0"/>
              <a:t>Step 2:  </a:t>
            </a:r>
            <a:r>
              <a:rPr lang="en-US" sz="1400" b="1" dirty="0"/>
              <a:t>Registry Documentation</a:t>
            </a:r>
            <a:r>
              <a:rPr lang="en-US" sz="1400" dirty="0"/>
              <a:t>.  Complete and document patient information into the EMR.  The information will continue to be used throughout </a:t>
            </a:r>
            <a:r>
              <a:rPr lang="en-US" sz="1400" dirty="0" err="1"/>
              <a:t>CoCM</a:t>
            </a:r>
            <a:r>
              <a:rPr lang="en-US" sz="1400" dirty="0"/>
              <a:t> to manage individual patient and population health</a:t>
            </a:r>
          </a:p>
          <a:p>
            <a:pPr marL="0" indent="0">
              <a:buNone/>
            </a:pPr>
            <a:r>
              <a:rPr lang="en-US" sz="1400" dirty="0"/>
              <a:t>Step 3:  </a:t>
            </a:r>
            <a:r>
              <a:rPr lang="en-US" sz="1400" b="1" dirty="0"/>
              <a:t>Primary Care Team</a:t>
            </a:r>
            <a:r>
              <a:rPr lang="en-US" sz="1400" dirty="0"/>
              <a:t>.  Collaboratively with systematic case review team to determine, monitor and manage the patient personalized treatment plan.</a:t>
            </a:r>
          </a:p>
          <a:p>
            <a:pPr marL="0" indent="0">
              <a:buNone/>
            </a:pPr>
            <a:r>
              <a:rPr lang="en-US" sz="1400" dirty="0"/>
              <a:t>Step 4:  </a:t>
            </a:r>
            <a:r>
              <a:rPr lang="en-US" sz="1400" b="1" dirty="0"/>
              <a:t>Systematic Case Review</a:t>
            </a:r>
            <a:r>
              <a:rPr lang="en-US" sz="1400" dirty="0"/>
              <a:t>.  Weekly expert team review  of prioritized population, using treat-to-target approach.  Make recommendations to the provider to reach treatment target</a:t>
            </a:r>
          </a:p>
          <a:p>
            <a:pPr marL="0" indent="0">
              <a:buNone/>
            </a:pPr>
            <a:r>
              <a:rPr lang="en-US" sz="1400" dirty="0"/>
              <a:t>Step 5:  </a:t>
            </a:r>
            <a:r>
              <a:rPr lang="en-US" sz="1400" b="1" dirty="0"/>
              <a:t>Back to Primary Care Team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D77CF8-9AC2-454C-B0D0-578BC8942D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051902"/>
            <a:ext cx="5181600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1800" dirty="0"/>
              <a:t>Step 6:  </a:t>
            </a:r>
            <a:r>
              <a:rPr lang="en-US" sz="1800" b="1" dirty="0"/>
              <a:t>Personized Treatment Plan</a:t>
            </a:r>
            <a:r>
              <a:rPr lang="en-US" sz="1800" dirty="0"/>
              <a:t>.  Partner with patient to create care goals that align with their behavioral, medical, psycho-social goals to ensure patient’s continued engagement in self care.  Frequent scheduled follow-up to monitor and achieve behavioral health, medical and psycho-social goals.  </a:t>
            </a:r>
          </a:p>
          <a:p>
            <a:pPr marL="0" indent="0">
              <a:buNone/>
            </a:pPr>
            <a:r>
              <a:rPr lang="en-US" sz="1800" i="1" u="sng" dirty="0"/>
              <a:t>Decision Point – Patient at goal for at least three months?</a:t>
            </a:r>
          </a:p>
          <a:p>
            <a:pPr lvl="1"/>
            <a:r>
              <a:rPr lang="en-US" sz="1800" i="1" u="sng" dirty="0"/>
              <a:t>No –Back to SCR  Personalized treatment plan adjustment</a:t>
            </a:r>
          </a:p>
          <a:p>
            <a:pPr lvl="1"/>
            <a:r>
              <a:rPr lang="en-US" sz="1800" i="1" u="sng" dirty="0"/>
              <a:t>Yes – Maintenance Planning and Relapse Planning</a:t>
            </a:r>
          </a:p>
          <a:p>
            <a:pPr marL="0" indent="0">
              <a:buNone/>
            </a:pPr>
            <a:r>
              <a:rPr lang="en-US" sz="1800" dirty="0"/>
              <a:t>Step 7:  </a:t>
            </a:r>
            <a:r>
              <a:rPr lang="en-US" sz="1800" b="1" dirty="0"/>
              <a:t>Maintenance Planning and Relapse Planning</a:t>
            </a:r>
            <a:r>
              <a:rPr lang="en-US" sz="1800" dirty="0"/>
              <a:t>:  Partner with patients to develop and document maintenance, relapse prevention and routine follow-up plan which should include:</a:t>
            </a:r>
          </a:p>
          <a:p>
            <a:pPr lvl="1"/>
            <a:r>
              <a:rPr lang="en-US" sz="1800" dirty="0"/>
              <a:t>Personal warning signs</a:t>
            </a:r>
          </a:p>
          <a:p>
            <a:pPr lvl="1"/>
            <a:r>
              <a:rPr lang="en-US" sz="1800" dirty="0"/>
              <a:t>My steps to keep myself on track</a:t>
            </a:r>
          </a:p>
          <a:p>
            <a:pPr lvl="1"/>
            <a:r>
              <a:rPr lang="en-US" sz="1800" dirty="0"/>
              <a:t>How to maintain health behaviors and minimize stress</a:t>
            </a:r>
          </a:p>
          <a:p>
            <a:pPr marL="0" indent="0">
              <a:buNone/>
            </a:pPr>
            <a:r>
              <a:rPr lang="en-US" sz="1800" i="1" u="sng" dirty="0"/>
              <a:t>Decision point:  Patient at goal for depression/anxiety?</a:t>
            </a:r>
          </a:p>
          <a:p>
            <a:pPr lvl="1"/>
            <a:r>
              <a:rPr lang="en-US" sz="1800" i="1" u="sng" dirty="0"/>
              <a:t>Yes – back to maintenance planning &amp; relapse planning</a:t>
            </a:r>
          </a:p>
          <a:p>
            <a:pPr lvl="1"/>
            <a:r>
              <a:rPr lang="en-US" sz="1800" i="1" u="sng" dirty="0"/>
              <a:t>No – back to SCR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5979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87457-CA9B-4C80-B899-8D8B6F241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en-US" sz="3100">
                <a:solidFill>
                  <a:srgbClr val="FFFFFF"/>
                </a:solidFill>
              </a:rPr>
              <a:t>Next Steps and Planning for Implementation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8CF2B-D264-4483-BF5E-3EBC28B9EB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966" y="142557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Individual Goals</a:t>
            </a:r>
          </a:p>
          <a:p>
            <a:pPr marL="0" indent="0">
              <a:buNone/>
            </a:pPr>
            <a:r>
              <a:rPr lang="en-US" sz="2000" dirty="0"/>
              <a:t>Let’s hear from you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96D01C-CD30-43AB-9ABE-95D934F9F8BA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8994775" y="1412875"/>
            <a:ext cx="3197225" cy="43640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/>
              <a:t>Operations Goals</a:t>
            </a:r>
          </a:p>
          <a:p>
            <a:pPr marL="0" indent="0">
              <a:buNone/>
            </a:pPr>
            <a:r>
              <a:rPr lang="en-US" sz="2000"/>
              <a:t>Let’s hear from you</a:t>
            </a:r>
          </a:p>
        </p:txBody>
      </p:sp>
      <p:pic>
        <p:nvPicPr>
          <p:cNvPr id="12" name="Picture 11" descr="A picture containing calendar&#10;&#10;Description automatically generated">
            <a:extLst>
              <a:ext uri="{FF2B5EF4-FFF2-40B4-BE49-F238E27FC236}">
                <a16:creationId xmlns:a16="http://schemas.microsoft.com/office/drawing/2014/main" id="{255D8839-FADD-4E6D-A943-8DF23B1424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3788016" y="2501503"/>
            <a:ext cx="4381500" cy="2464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6583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US" sz="4100" b="1">
                <a:latin typeface="+mn-lt"/>
              </a:rPr>
              <a:t>Future Training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>
            <a:normAutofit/>
          </a:bodyPr>
          <a:lstStyle/>
          <a:p>
            <a:r>
              <a:rPr lang="en-US" sz="2000"/>
              <a:t>Webinars</a:t>
            </a:r>
          </a:p>
          <a:p>
            <a:r>
              <a:rPr lang="en-US" sz="2000"/>
              <a:t>Overview of SBIRT Key Components</a:t>
            </a:r>
          </a:p>
          <a:p>
            <a:r>
              <a:rPr lang="en-US" sz="2000"/>
              <a:t>Training recommendations in addition to on-going webinars</a:t>
            </a:r>
          </a:p>
          <a:p>
            <a:r>
              <a:rPr lang="en-US" sz="2000"/>
              <a:t>Shadowing</a:t>
            </a:r>
          </a:p>
          <a:p>
            <a:r>
              <a:rPr lang="en-US" sz="2000"/>
              <a:t>Mi-CCSI consultation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D1160E7-9887-4B0A-AE90-D9819074296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9673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5986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16125</TotalTime>
  <Words>390</Words>
  <Application>Microsoft Office PowerPoint</Application>
  <PresentationFormat>Widescreen</PresentationFormat>
  <Paragraphs>46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Let’s Get Ready!</vt:lpstr>
      <vt:lpstr>Did we………</vt:lpstr>
      <vt:lpstr>What if?  Brainstorming Activity</vt:lpstr>
      <vt:lpstr>Workflow Considerations  Who, What, Where, When, How </vt:lpstr>
      <vt:lpstr>Next Steps and Planning for Implementation</vt:lpstr>
      <vt:lpstr>Future Training Opportunities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Get Ready!</dc:title>
  <dc:creator>Susan Vos</dc:creator>
  <cp:lastModifiedBy>Susan Vos</cp:lastModifiedBy>
  <cp:revision>4</cp:revision>
  <cp:lastPrinted>2021-07-06T18:05:55Z</cp:lastPrinted>
  <dcterms:created xsi:type="dcterms:W3CDTF">2021-02-08T17:11:41Z</dcterms:created>
  <dcterms:modified xsi:type="dcterms:W3CDTF">2021-07-13T18:49:32Z</dcterms:modified>
</cp:coreProperties>
</file>