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502" r:id="rId2"/>
    <p:sldId id="504" r:id="rId3"/>
    <p:sldId id="503" r:id="rId4"/>
    <p:sldId id="256" r:id="rId5"/>
    <p:sldId id="396" r:id="rId6"/>
    <p:sldId id="325" r:id="rId7"/>
    <p:sldId id="326" r:id="rId8"/>
    <p:sldId id="327" r:id="rId9"/>
    <p:sldId id="460" r:id="rId10"/>
    <p:sldId id="450" r:id="rId11"/>
    <p:sldId id="480" r:id="rId12"/>
    <p:sldId id="483" r:id="rId13"/>
    <p:sldId id="494" r:id="rId14"/>
    <p:sldId id="487" r:id="rId15"/>
    <p:sldId id="488" r:id="rId16"/>
    <p:sldId id="489" r:id="rId17"/>
    <p:sldId id="490" r:id="rId18"/>
    <p:sldId id="495" r:id="rId19"/>
    <p:sldId id="404" r:id="rId20"/>
    <p:sldId id="481" r:id="rId21"/>
    <p:sldId id="479" r:id="rId22"/>
    <p:sldId id="459" r:id="rId23"/>
    <p:sldId id="458" r:id="rId24"/>
    <p:sldId id="457" r:id="rId25"/>
    <p:sldId id="500" r:id="rId26"/>
    <p:sldId id="477" r:id="rId27"/>
    <p:sldId id="462" r:id="rId28"/>
    <p:sldId id="498" r:id="rId29"/>
    <p:sldId id="463" r:id="rId30"/>
    <p:sldId id="464" r:id="rId31"/>
    <p:sldId id="465" r:id="rId32"/>
    <p:sldId id="452" r:id="rId33"/>
    <p:sldId id="468" r:id="rId34"/>
    <p:sldId id="466" r:id="rId35"/>
    <p:sldId id="469" r:id="rId36"/>
    <p:sldId id="475" r:id="rId37"/>
    <p:sldId id="476" r:id="rId38"/>
    <p:sldId id="501" r:id="rId39"/>
    <p:sldId id="499" r:id="rId40"/>
    <p:sldId id="505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78"/>
    <a:srgbClr val="FA259A"/>
    <a:srgbClr val="0F18DA"/>
    <a:srgbClr val="2EBA05"/>
    <a:srgbClr val="A3FA92"/>
    <a:srgbClr val="7B0011"/>
    <a:srgbClr val="DDDC09"/>
    <a:srgbClr val="0D8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01" autoAdjust="0"/>
  </p:normalViewPr>
  <p:slideViewPr>
    <p:cSldViewPr>
      <p:cViewPr varScale="1">
        <p:scale>
          <a:sx n="100" d="100"/>
          <a:sy n="100" d="100"/>
        </p:scale>
        <p:origin x="9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1EC17-5442-0C4C-84B5-0D729C0F837B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0AEA7-ADD8-3043-B286-EFF2FACB08FA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7B001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Care coordination </a:t>
          </a:r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ensures that </a:t>
          </a:r>
          <a:endParaRPr lang="en-US" sz="2000" dirty="0"/>
        </a:p>
      </dgm:t>
    </dgm:pt>
    <dgm:pt modelId="{49AF1E8E-4EFE-B44C-9F86-5CA806C32ECA}" type="parTrans" cxnId="{B1747817-528C-4E47-963C-32540EEEC0BF}">
      <dgm:prSet/>
      <dgm:spPr/>
      <dgm:t>
        <a:bodyPr/>
        <a:lstStyle/>
        <a:p>
          <a:endParaRPr lang="en-US"/>
        </a:p>
      </dgm:t>
    </dgm:pt>
    <dgm:pt modelId="{1492D601-A3C0-C441-95DF-02449E18179E}" type="sibTrans" cxnId="{B1747817-528C-4E47-963C-32540EEEC0BF}">
      <dgm:prSet/>
      <dgm:spPr/>
      <dgm:t>
        <a:bodyPr/>
        <a:lstStyle/>
        <a:p>
          <a:endParaRPr lang="en-US"/>
        </a:p>
      </dgm:t>
    </dgm:pt>
    <dgm:pt modelId="{0457B27E-54B7-0B4C-8EA6-133B469250A3}">
      <dgm:prSet phldrT="[Text]" custT="1"/>
      <dgm:spPr>
        <a:solidFill>
          <a:srgbClr val="C8E2FA"/>
        </a:solidFill>
      </dgm:spPr>
      <dgm:t>
        <a:bodyPr/>
        <a:lstStyle/>
        <a:p>
          <a:pPr algn="l"/>
          <a:r>
            <a:rPr lang="en-US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Care management </a:t>
          </a:r>
          <a:r>
            <a:rPr lang="en-US" sz="18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assists patients/families to live with their chronic conditions through patient education, health </a:t>
          </a:r>
          <a:r>
            <a:rPr lang="en-US" sz="1800" b="1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coaching, medication management</a:t>
          </a:r>
          <a:endParaRPr lang="en-US" sz="1800" dirty="0">
            <a:solidFill>
              <a:srgbClr val="000090"/>
            </a:solidFill>
          </a:endParaRPr>
        </a:p>
      </dgm:t>
    </dgm:pt>
    <dgm:pt modelId="{24DF3790-4BD2-1B4F-936D-0A9802F1DE8E}" type="parTrans" cxnId="{AE40396E-67C8-7B4D-8216-F69FD57FE6D7}">
      <dgm:prSet/>
      <dgm:spPr/>
      <dgm:t>
        <a:bodyPr/>
        <a:lstStyle/>
        <a:p>
          <a:endParaRPr lang="en-US"/>
        </a:p>
      </dgm:t>
    </dgm:pt>
    <dgm:pt modelId="{E1F6C79E-48FE-B244-9EBB-17C18A937314}" type="sibTrans" cxnId="{AE40396E-67C8-7B4D-8216-F69FD57FE6D7}">
      <dgm:prSet/>
      <dgm:spPr/>
      <dgm:t>
        <a:bodyPr/>
        <a:lstStyle/>
        <a:p>
          <a:endParaRPr lang="en-US"/>
        </a:p>
      </dgm:t>
    </dgm:pt>
    <dgm:pt modelId="{8E9EC385-FD70-1545-9204-DAB306C2B23D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Complex care management </a:t>
          </a:r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is team-based care management for complex patients to 1) improve health and 2) reduce the need for expensive services. </a:t>
          </a:r>
          <a:endParaRPr lang="en-US" sz="2000" dirty="0"/>
        </a:p>
      </dgm:t>
    </dgm:pt>
    <dgm:pt modelId="{B73BD867-8242-C84F-BA6E-BF49DE74F05F}" type="parTrans" cxnId="{9DA04678-68FC-2B4B-AB42-9B491BFBB4A0}">
      <dgm:prSet/>
      <dgm:spPr/>
      <dgm:t>
        <a:bodyPr/>
        <a:lstStyle/>
        <a:p>
          <a:endParaRPr lang="en-US"/>
        </a:p>
      </dgm:t>
    </dgm:pt>
    <dgm:pt modelId="{89A68114-7F09-C042-BE8C-83117000994A}" type="sibTrans" cxnId="{9DA04678-68FC-2B4B-AB42-9B491BFBB4A0}">
      <dgm:prSet/>
      <dgm:spPr/>
      <dgm:t>
        <a:bodyPr/>
        <a:lstStyle/>
        <a:p>
          <a:endParaRPr lang="en-US"/>
        </a:p>
      </dgm:t>
    </dgm:pt>
    <dgm:pt modelId="{5EE748D8-0093-DB4B-9791-0092A9AF75C1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1" dirty="0" smtClean="0">
              <a:solidFill>
                <a:srgbClr val="7B001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Care coordination </a:t>
          </a:r>
          <a:r>
            <a:rPr lang="en-US" sz="19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is an important part of complex care management: making sure patients can navigate the confusing health system</a:t>
          </a:r>
          <a:r>
            <a:rPr lang="en-US" sz="1900" dirty="0" smtClean="0">
              <a:latin typeface="Arial" charset="0"/>
              <a:ea typeface="ＭＳ Ｐゴシック" charset="0"/>
            </a:rPr>
            <a:t> </a:t>
          </a:r>
          <a:endParaRPr lang="en-US" sz="1900" dirty="0"/>
        </a:p>
      </dgm:t>
    </dgm:pt>
    <dgm:pt modelId="{A7C4F0C0-6123-8446-A6D3-32212A9981A7}" type="parTrans" cxnId="{D1349F07-585F-B94F-9114-5FC8A368116B}">
      <dgm:prSet/>
      <dgm:spPr/>
      <dgm:t>
        <a:bodyPr/>
        <a:lstStyle/>
        <a:p>
          <a:endParaRPr lang="en-US"/>
        </a:p>
      </dgm:t>
    </dgm:pt>
    <dgm:pt modelId="{8421211E-CEF3-1844-9B4F-2E0F22F1ABB9}" type="sibTrans" cxnId="{D1349F07-585F-B94F-9114-5FC8A368116B}">
      <dgm:prSet/>
      <dgm:spPr/>
      <dgm:t>
        <a:bodyPr/>
        <a:lstStyle/>
        <a:p>
          <a:endParaRPr lang="en-US"/>
        </a:p>
      </dgm:t>
    </dgm:pt>
    <dgm:pt modelId="{355C711A-7460-3B43-A814-59C026683F9C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Specialists, hospitals, labs, pharmacies, home care agencies – the medical neighborhood -- are available to primary care patients, and</a:t>
          </a:r>
        </a:p>
      </dgm:t>
    </dgm:pt>
    <dgm:pt modelId="{6D95FA1A-B083-234F-86CE-56713A2298FB}" type="parTrans" cxnId="{5E94E363-AE8F-3342-8C2A-A8277396D296}">
      <dgm:prSet/>
      <dgm:spPr/>
      <dgm:t>
        <a:bodyPr/>
        <a:lstStyle/>
        <a:p>
          <a:endParaRPr lang="en-US"/>
        </a:p>
      </dgm:t>
    </dgm:pt>
    <dgm:pt modelId="{17489BA0-0CBF-AD4A-B542-9FDD533FD922}" type="sibTrans" cxnId="{5E94E363-AE8F-3342-8C2A-A8277396D296}">
      <dgm:prSet/>
      <dgm:spPr/>
      <dgm:t>
        <a:bodyPr/>
        <a:lstStyle/>
        <a:p>
          <a:endParaRPr lang="en-US"/>
        </a:p>
      </dgm:t>
    </dgm:pt>
    <dgm:pt modelId="{DD80B63A-52C8-6447-BA34-003EEF871FD2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Primary care and the medical neighborhood share information in a timely manner </a:t>
          </a:r>
        </a:p>
      </dgm:t>
    </dgm:pt>
    <dgm:pt modelId="{CC2ACC8D-E9A0-8C40-8241-00E34753E6D7}" type="parTrans" cxnId="{CECB8EB0-F637-674D-8521-0DE3D316D638}">
      <dgm:prSet/>
      <dgm:spPr/>
      <dgm:t>
        <a:bodyPr/>
        <a:lstStyle/>
        <a:p>
          <a:endParaRPr lang="en-US"/>
        </a:p>
      </dgm:t>
    </dgm:pt>
    <dgm:pt modelId="{BE8B7FCA-78D2-6C41-81BB-B6B6F839EF2F}" type="sibTrans" cxnId="{CECB8EB0-F637-674D-8521-0DE3D316D638}">
      <dgm:prSet/>
      <dgm:spPr/>
      <dgm:t>
        <a:bodyPr/>
        <a:lstStyle/>
        <a:p>
          <a:endParaRPr lang="en-US"/>
        </a:p>
      </dgm:t>
    </dgm:pt>
    <dgm:pt modelId="{5AF312CE-A3F1-B449-8AB1-6C84A651BC5F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Mainly done by non-licensed personnel</a:t>
          </a:r>
        </a:p>
      </dgm:t>
    </dgm:pt>
    <dgm:pt modelId="{823A77E8-70C2-4246-B650-AEFD7F9EBC78}" type="parTrans" cxnId="{2839E748-7673-7B42-BABB-AFDCC619AD77}">
      <dgm:prSet/>
      <dgm:spPr/>
      <dgm:t>
        <a:bodyPr/>
        <a:lstStyle/>
        <a:p>
          <a:endParaRPr lang="en-US"/>
        </a:p>
      </dgm:t>
    </dgm:pt>
    <dgm:pt modelId="{7D192F8E-ECB6-214E-920F-8817544BAD06}" type="sibTrans" cxnId="{2839E748-7673-7B42-BABB-AFDCC619AD77}">
      <dgm:prSet/>
      <dgm:spPr/>
      <dgm:t>
        <a:bodyPr/>
        <a:lstStyle/>
        <a:p>
          <a:endParaRPr lang="en-US"/>
        </a:p>
      </dgm:t>
    </dgm:pt>
    <dgm:pt modelId="{3962D138-862D-EB4A-A3AC-A8B592341479}">
      <dgm:prSet phldrT="[Text]" custT="1"/>
      <dgm:spPr>
        <a:solidFill>
          <a:srgbClr val="C8E2FA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Requires licensed personnel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B4D7190-BA57-6B49-BDEF-0C91163DFDDF}" type="parTrans" cxnId="{9F1B638D-0D53-884C-A118-872412D1D416}">
      <dgm:prSet/>
      <dgm:spPr/>
      <dgm:t>
        <a:bodyPr/>
        <a:lstStyle/>
        <a:p>
          <a:endParaRPr lang="en-US"/>
        </a:p>
      </dgm:t>
    </dgm:pt>
    <dgm:pt modelId="{05674731-1119-F44F-96E7-251E0809C852}" type="sibTrans" cxnId="{9F1B638D-0D53-884C-A118-872412D1D416}">
      <dgm:prSet/>
      <dgm:spPr/>
      <dgm:t>
        <a:bodyPr/>
        <a:lstStyle/>
        <a:p>
          <a:endParaRPr lang="en-US"/>
        </a:p>
      </dgm:t>
    </dgm:pt>
    <dgm:pt modelId="{83BB5DB4-6E73-4D41-879D-FC71CCF9531B}" type="pres">
      <dgm:prSet presAssocID="{3D11EC17-5442-0C4C-84B5-0D729C0F837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AD75DC-A20A-BC43-8961-8F1F459EF415}" type="pres">
      <dgm:prSet presAssocID="{3D11EC17-5442-0C4C-84B5-0D729C0F837B}" presName="diamond" presStyleLbl="bgShp" presStyleIdx="0" presStyleCnt="1"/>
      <dgm:spPr/>
    </dgm:pt>
    <dgm:pt modelId="{7665808D-276B-E54D-B7C9-81767A548096}" type="pres">
      <dgm:prSet presAssocID="{3D11EC17-5442-0C4C-84B5-0D729C0F837B}" presName="quad1" presStyleLbl="node1" presStyleIdx="0" presStyleCnt="4" custFlipHor="1" custScaleX="228797" custScaleY="135820" custLinFactNeighborX="-52444" custLinFactNeighborY="-5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8D17C-B4DA-704E-960D-9A5535DE56EA}" type="pres">
      <dgm:prSet presAssocID="{3D11EC17-5442-0C4C-84B5-0D729C0F837B}" presName="quad2" presStyleLbl="node1" presStyleIdx="1" presStyleCnt="4" custScaleX="160728" custScaleY="136554" custLinFactNeighborX="61604" custLinFactNeighborY="-12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F52AF-6D7D-0B49-8B58-29EC29F03056}" type="pres">
      <dgm:prSet presAssocID="{3D11EC17-5442-0C4C-84B5-0D729C0F837B}" presName="quad3" presStyleLbl="node1" presStyleIdx="2" presStyleCnt="4" custFlipHor="1" custScaleX="227882" custScaleY="101578" custLinFactNeighborX="-64050" custLinFactNeighborY="15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2E872-751D-6243-9C8F-C769244E7168}" type="pres">
      <dgm:prSet presAssocID="{3D11EC17-5442-0C4C-84B5-0D729C0F837B}" presName="quad4" presStyleLbl="node1" presStyleIdx="3" presStyleCnt="4" custScaleX="159457" custLinFactNeighborX="64607" custLinFactNeighborY="12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94E363-AE8F-3342-8C2A-A8277396D296}" srcId="{B1B0AEA7-ADD8-3043-B286-EFF2FACB08FA}" destId="{355C711A-7460-3B43-A814-59C026683F9C}" srcOrd="0" destOrd="0" parTransId="{6D95FA1A-B083-234F-86CE-56713A2298FB}" sibTransId="{17489BA0-0CBF-AD4A-B542-9FDD533FD922}"/>
    <dgm:cxn modelId="{CECB8EB0-F637-674D-8521-0DE3D316D638}" srcId="{B1B0AEA7-ADD8-3043-B286-EFF2FACB08FA}" destId="{DD80B63A-52C8-6447-BA34-003EEF871FD2}" srcOrd="1" destOrd="0" parTransId="{CC2ACC8D-E9A0-8C40-8241-00E34753E6D7}" sibTransId="{BE8B7FCA-78D2-6C41-81BB-B6B6F839EF2F}"/>
    <dgm:cxn modelId="{9DA04678-68FC-2B4B-AB42-9B491BFBB4A0}" srcId="{3D11EC17-5442-0C4C-84B5-0D729C0F837B}" destId="{8E9EC385-FD70-1545-9204-DAB306C2B23D}" srcOrd="2" destOrd="0" parTransId="{B73BD867-8242-C84F-BA6E-BF49DE74F05F}" sibTransId="{89A68114-7F09-C042-BE8C-83117000994A}"/>
    <dgm:cxn modelId="{613F3904-B6A1-6845-A76A-DDD5258AFC6D}" type="presOf" srcId="{5EE748D8-0093-DB4B-9791-0092A9AF75C1}" destId="{2292E872-751D-6243-9C8F-C769244E7168}" srcOrd="0" destOrd="0" presId="urn:microsoft.com/office/officeart/2005/8/layout/matrix3"/>
    <dgm:cxn modelId="{632E7B61-257D-1A40-9CA9-A51A26EE9652}" type="presOf" srcId="{0457B27E-54B7-0B4C-8EA6-133B469250A3}" destId="{EEE8D17C-B4DA-704E-960D-9A5535DE56EA}" srcOrd="0" destOrd="0" presId="urn:microsoft.com/office/officeart/2005/8/layout/matrix3"/>
    <dgm:cxn modelId="{CB9475FC-6ACD-084D-997F-1B80BFFA3F99}" type="presOf" srcId="{B1B0AEA7-ADD8-3043-B286-EFF2FACB08FA}" destId="{7665808D-276B-E54D-B7C9-81767A548096}" srcOrd="0" destOrd="0" presId="urn:microsoft.com/office/officeart/2005/8/layout/matrix3"/>
    <dgm:cxn modelId="{427078FE-E34E-2A45-B05D-90E23ECAD8E0}" type="presOf" srcId="{8E9EC385-FD70-1545-9204-DAB306C2B23D}" destId="{F3CF52AF-6D7D-0B49-8B58-29EC29F03056}" srcOrd="0" destOrd="0" presId="urn:microsoft.com/office/officeart/2005/8/layout/matrix3"/>
    <dgm:cxn modelId="{AE40396E-67C8-7B4D-8216-F69FD57FE6D7}" srcId="{3D11EC17-5442-0C4C-84B5-0D729C0F837B}" destId="{0457B27E-54B7-0B4C-8EA6-133B469250A3}" srcOrd="1" destOrd="0" parTransId="{24DF3790-4BD2-1B4F-936D-0A9802F1DE8E}" sibTransId="{E1F6C79E-48FE-B244-9EBB-17C18A937314}"/>
    <dgm:cxn modelId="{21B2700D-9492-584F-BDB7-21CF2CD051FD}" type="presOf" srcId="{3D11EC17-5442-0C4C-84B5-0D729C0F837B}" destId="{83BB5DB4-6E73-4D41-879D-FC71CCF9531B}" srcOrd="0" destOrd="0" presId="urn:microsoft.com/office/officeart/2005/8/layout/matrix3"/>
    <dgm:cxn modelId="{EB6E893D-7933-DB43-BDEA-F02CBEF39CA5}" type="presOf" srcId="{DD80B63A-52C8-6447-BA34-003EEF871FD2}" destId="{7665808D-276B-E54D-B7C9-81767A548096}" srcOrd="0" destOrd="2" presId="urn:microsoft.com/office/officeart/2005/8/layout/matrix3"/>
    <dgm:cxn modelId="{27B48059-66BE-7941-A298-E2255E6EF0F7}" type="presOf" srcId="{5AF312CE-A3F1-B449-8AB1-6C84A651BC5F}" destId="{7665808D-276B-E54D-B7C9-81767A548096}" srcOrd="0" destOrd="3" presId="urn:microsoft.com/office/officeart/2005/8/layout/matrix3"/>
    <dgm:cxn modelId="{9F1B638D-0D53-884C-A118-872412D1D416}" srcId="{0457B27E-54B7-0B4C-8EA6-133B469250A3}" destId="{3962D138-862D-EB4A-A3AC-A8B592341479}" srcOrd="0" destOrd="0" parTransId="{1B4D7190-BA57-6B49-BDEF-0C91163DFDDF}" sibTransId="{05674731-1119-F44F-96E7-251E0809C852}"/>
    <dgm:cxn modelId="{D1349F07-585F-B94F-9114-5FC8A368116B}" srcId="{3D11EC17-5442-0C4C-84B5-0D729C0F837B}" destId="{5EE748D8-0093-DB4B-9791-0092A9AF75C1}" srcOrd="3" destOrd="0" parTransId="{A7C4F0C0-6123-8446-A6D3-32212A9981A7}" sibTransId="{8421211E-CEF3-1844-9B4F-2E0F22F1ABB9}"/>
    <dgm:cxn modelId="{ABF6B1A8-580D-4F4E-AAAA-B399CADCD209}" type="presOf" srcId="{355C711A-7460-3B43-A814-59C026683F9C}" destId="{7665808D-276B-E54D-B7C9-81767A548096}" srcOrd="0" destOrd="1" presId="urn:microsoft.com/office/officeart/2005/8/layout/matrix3"/>
    <dgm:cxn modelId="{BC8CF78A-4056-9F4B-9264-CC750007642F}" type="presOf" srcId="{3962D138-862D-EB4A-A3AC-A8B592341479}" destId="{EEE8D17C-B4DA-704E-960D-9A5535DE56EA}" srcOrd="0" destOrd="1" presId="urn:microsoft.com/office/officeart/2005/8/layout/matrix3"/>
    <dgm:cxn modelId="{2839E748-7673-7B42-BABB-AFDCC619AD77}" srcId="{B1B0AEA7-ADD8-3043-B286-EFF2FACB08FA}" destId="{5AF312CE-A3F1-B449-8AB1-6C84A651BC5F}" srcOrd="2" destOrd="0" parTransId="{823A77E8-70C2-4246-B650-AEFD7F9EBC78}" sibTransId="{7D192F8E-ECB6-214E-920F-8817544BAD06}"/>
    <dgm:cxn modelId="{B1747817-528C-4E47-963C-32540EEEC0BF}" srcId="{3D11EC17-5442-0C4C-84B5-0D729C0F837B}" destId="{B1B0AEA7-ADD8-3043-B286-EFF2FACB08FA}" srcOrd="0" destOrd="0" parTransId="{49AF1E8E-4EFE-B44C-9F86-5CA806C32ECA}" sibTransId="{1492D601-A3C0-C441-95DF-02449E18179E}"/>
    <dgm:cxn modelId="{A8A01E21-8AE1-674D-A7CF-4696827D56E4}" type="presParOf" srcId="{83BB5DB4-6E73-4D41-879D-FC71CCF9531B}" destId="{3DAD75DC-A20A-BC43-8961-8F1F459EF415}" srcOrd="0" destOrd="0" presId="urn:microsoft.com/office/officeart/2005/8/layout/matrix3"/>
    <dgm:cxn modelId="{71364186-E650-E545-931F-5058AB0DB6AF}" type="presParOf" srcId="{83BB5DB4-6E73-4D41-879D-FC71CCF9531B}" destId="{7665808D-276B-E54D-B7C9-81767A548096}" srcOrd="1" destOrd="0" presId="urn:microsoft.com/office/officeart/2005/8/layout/matrix3"/>
    <dgm:cxn modelId="{8A307FC5-C9EF-A642-9BD6-82873FD306FB}" type="presParOf" srcId="{83BB5DB4-6E73-4D41-879D-FC71CCF9531B}" destId="{EEE8D17C-B4DA-704E-960D-9A5535DE56EA}" srcOrd="2" destOrd="0" presId="urn:microsoft.com/office/officeart/2005/8/layout/matrix3"/>
    <dgm:cxn modelId="{2BC5712C-C199-1044-AC40-7A5C5D1D0967}" type="presParOf" srcId="{83BB5DB4-6E73-4D41-879D-FC71CCF9531B}" destId="{F3CF52AF-6D7D-0B49-8B58-29EC29F03056}" srcOrd="3" destOrd="0" presId="urn:microsoft.com/office/officeart/2005/8/layout/matrix3"/>
    <dgm:cxn modelId="{C24D8C78-31E7-DF4D-8B54-CCFB83CAB702}" type="presParOf" srcId="{83BB5DB4-6E73-4D41-879D-FC71CCF9531B}" destId="{2292E872-751D-6243-9C8F-C769244E716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64A307-72C2-3348-A358-29CAC059C0A2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2C221A-67F7-904A-9685-E98194A3B0D3}">
      <dgm:prSet phldrT="[Text]" custT="1"/>
      <dgm:spPr>
        <a:solidFill>
          <a:schemeClr val="bg1">
            <a:lumMod val="85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Health plan high-risk lists (e.g. those with 2 or more hospital admits in past year, or high risk score)</a:t>
          </a:r>
          <a:endParaRPr lang="en-US" sz="2000" b="1" dirty="0">
            <a:ln>
              <a:solidFill>
                <a:schemeClr val="bg1"/>
              </a:solidFill>
            </a:ln>
            <a:solidFill>
              <a:srgbClr val="7B0011"/>
            </a:solidFill>
          </a:endParaRPr>
        </a:p>
      </dgm:t>
    </dgm:pt>
    <dgm:pt modelId="{0E332DAF-1FB3-8240-8047-F2D033EE4C2B}" type="parTrans" cxnId="{4A143D5A-56BD-8046-8835-8A00CB0935E4}">
      <dgm:prSet/>
      <dgm:spPr/>
      <dgm:t>
        <a:bodyPr/>
        <a:lstStyle/>
        <a:p>
          <a:endParaRPr lang="en-US"/>
        </a:p>
      </dgm:t>
    </dgm:pt>
    <dgm:pt modelId="{EB30E934-06C1-6442-8572-EB7E33209CF2}" type="sibTrans" cxnId="{4A143D5A-56BD-8046-8835-8A00CB0935E4}">
      <dgm:prSet/>
      <dgm:spPr/>
      <dgm:t>
        <a:bodyPr/>
        <a:lstStyle/>
        <a:p>
          <a:endParaRPr lang="en-US"/>
        </a:p>
      </dgm:t>
    </dgm:pt>
    <dgm:pt modelId="{7E772C7B-0DD7-CB45-959A-135052821CF6}">
      <dgm:prSet custT="1"/>
      <dgm:spPr>
        <a:solidFill>
          <a:schemeClr val="bg2">
            <a:lumMod val="40000"/>
            <a:lumOff val="60000"/>
          </a:schemeClr>
        </a:solidFill>
        <a:ln>
          <a:solidFill>
            <a:srgbClr val="263B86"/>
          </a:solidFill>
        </a:ln>
      </dgm:spPr>
      <dgm:t>
        <a:bodyPr/>
        <a:lstStyle/>
        <a:p>
          <a:pPr algn="l"/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Opinion of PCP and primary care team</a:t>
          </a:r>
          <a:endParaRPr lang="en-US" sz="2000" dirty="0"/>
        </a:p>
      </dgm:t>
    </dgm:pt>
    <dgm:pt modelId="{3D27FF13-26B0-8345-8359-30685BD9457F}" type="parTrans" cxnId="{AFC9B09F-8494-8145-A709-1E8970FF9CA5}">
      <dgm:prSet/>
      <dgm:spPr/>
      <dgm:t>
        <a:bodyPr/>
        <a:lstStyle/>
        <a:p>
          <a:endParaRPr lang="en-US"/>
        </a:p>
      </dgm:t>
    </dgm:pt>
    <dgm:pt modelId="{DDF5525C-FD02-044B-853D-811D32E8FBFE}" type="sibTrans" cxnId="{AFC9B09F-8494-8145-A709-1E8970FF9CA5}">
      <dgm:prSet/>
      <dgm:spPr/>
      <dgm:t>
        <a:bodyPr/>
        <a:lstStyle/>
        <a:p>
          <a:endParaRPr lang="en-US"/>
        </a:p>
      </dgm:t>
    </dgm:pt>
    <dgm:pt modelId="{C43CFF80-6553-3D46-B5D1-5AC3B54DC596}">
      <dgm:prSet custT="1"/>
      <dgm:spPr>
        <a:solidFill>
          <a:srgbClr val="D9D9D9"/>
        </a:solidFill>
        <a:ln>
          <a:solidFill>
            <a:srgbClr val="263B86"/>
          </a:solidFill>
        </a:ln>
      </dgm:spPr>
      <dgm:t>
        <a:bodyPr/>
        <a:lstStyle/>
        <a:p>
          <a:pPr algn="l"/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Need both; they are never the same</a:t>
          </a:r>
          <a:endParaRPr lang="en-US" sz="2000" b="1" dirty="0">
            <a:solidFill>
              <a:srgbClr val="050777"/>
            </a:solidFill>
            <a:latin typeface="Arial Narrow" charset="0"/>
            <a:ea typeface="ＭＳ Ｐゴシック" charset="0"/>
            <a:cs typeface="Arial Narrow" charset="0"/>
          </a:endParaRPr>
        </a:p>
      </dgm:t>
    </dgm:pt>
    <dgm:pt modelId="{094681DC-A5D3-8248-B2FE-147F41A5B658}" type="parTrans" cxnId="{7F4E043D-B4D5-114E-B96A-9532215826F4}">
      <dgm:prSet/>
      <dgm:spPr/>
      <dgm:t>
        <a:bodyPr/>
        <a:lstStyle/>
        <a:p>
          <a:endParaRPr lang="en-US"/>
        </a:p>
      </dgm:t>
    </dgm:pt>
    <dgm:pt modelId="{D5F47FB4-C62A-C045-B65E-85EE51E7391B}" type="sibTrans" cxnId="{7F4E043D-B4D5-114E-B96A-9532215826F4}">
      <dgm:prSet/>
      <dgm:spPr/>
      <dgm:t>
        <a:bodyPr/>
        <a:lstStyle/>
        <a:p>
          <a:endParaRPr lang="en-US"/>
        </a:p>
      </dgm:t>
    </dgm:pt>
    <dgm:pt modelId="{43DCEE6B-F411-FC42-AEA2-A86698F78558}">
      <dgm:prSet custT="1"/>
      <dgm:spPr>
        <a:solidFill>
          <a:srgbClr val="C8E2FA"/>
        </a:solidFill>
        <a:ln>
          <a:solidFill>
            <a:srgbClr val="263B86"/>
          </a:solidFill>
        </a:ln>
      </dgm:spPr>
      <dgm:t>
        <a:bodyPr/>
        <a:lstStyle/>
        <a:p>
          <a:pPr algn="l"/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After identifying patients, RN discusses with patient/family to see if they agree to engage</a:t>
          </a:r>
          <a:endParaRPr lang="en-US" sz="2000" b="1" dirty="0">
            <a:solidFill>
              <a:srgbClr val="050777"/>
            </a:solidFill>
            <a:latin typeface="Arial Narrow" charset="0"/>
            <a:ea typeface="ＭＳ Ｐゴシック" charset="0"/>
            <a:cs typeface="Arial Narrow" charset="0"/>
          </a:endParaRPr>
        </a:p>
      </dgm:t>
    </dgm:pt>
    <dgm:pt modelId="{ADD7D89B-3218-1941-B930-139B3D55CB01}" type="parTrans" cxnId="{0B49C53C-01AE-B346-9473-CE6C012F2437}">
      <dgm:prSet/>
      <dgm:spPr/>
      <dgm:t>
        <a:bodyPr/>
        <a:lstStyle/>
        <a:p>
          <a:endParaRPr lang="en-US"/>
        </a:p>
      </dgm:t>
    </dgm:pt>
    <dgm:pt modelId="{84F06807-84A6-0542-8916-AAD3BE42F262}" type="sibTrans" cxnId="{0B49C53C-01AE-B346-9473-CE6C012F2437}">
      <dgm:prSet/>
      <dgm:spPr/>
      <dgm:t>
        <a:bodyPr/>
        <a:lstStyle/>
        <a:p>
          <a:endParaRPr lang="en-US"/>
        </a:p>
      </dgm:t>
    </dgm:pt>
    <dgm:pt modelId="{63710552-0DE5-3D45-A780-1406336AB3E3}">
      <dgm:prSet custT="1"/>
      <dgm:spPr>
        <a:solidFill>
          <a:srgbClr val="D9D9D9"/>
        </a:solidFill>
        <a:ln>
          <a:solidFill>
            <a:srgbClr val="263B86"/>
          </a:solidFill>
        </a:ln>
      </dgm:spPr>
      <dgm:t>
        <a:bodyPr/>
        <a:lstStyle/>
        <a:p>
          <a:pPr algn="l"/>
          <a:r>
            <a:rPr lang="en-US" sz="2000" b="1" dirty="0" err="1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Hx</a:t>
          </a:r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 of costs over 2-3 years, number of </a:t>
          </a:r>
          <a:r>
            <a:rPr lang="en-US" sz="2000" b="1" dirty="0" err="1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dx’s</a:t>
          </a:r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, number of </a:t>
          </a:r>
          <a:r>
            <a:rPr lang="en-US" sz="2000" b="1" dirty="0" err="1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rx’s</a:t>
          </a:r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, depression, self-</a:t>
          </a:r>
          <a:r>
            <a:rPr lang="en-US" sz="2000" b="1" dirty="0" err="1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mgm</a:t>
          </a:r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 skills, social isolation</a:t>
          </a:r>
          <a:endParaRPr lang="en-US" sz="2000" b="1" dirty="0">
            <a:solidFill>
              <a:srgbClr val="050777"/>
            </a:solidFill>
            <a:latin typeface="Arial Narrow" charset="0"/>
            <a:ea typeface="ＭＳ Ｐゴシック" charset="0"/>
            <a:cs typeface="Arial Narrow" charset="0"/>
          </a:endParaRPr>
        </a:p>
      </dgm:t>
    </dgm:pt>
    <dgm:pt modelId="{76882E13-DC21-ED43-BAEC-9E5F75B96BE3}" type="parTrans" cxnId="{8223E6AE-FC05-5247-AC26-3DF394278007}">
      <dgm:prSet/>
      <dgm:spPr/>
      <dgm:t>
        <a:bodyPr/>
        <a:lstStyle/>
        <a:p>
          <a:endParaRPr lang="en-US"/>
        </a:p>
      </dgm:t>
    </dgm:pt>
    <dgm:pt modelId="{79A5C90F-1A38-3D4A-8DAB-CD6DC8CFE00F}" type="sibTrans" cxnId="{8223E6AE-FC05-5247-AC26-3DF394278007}">
      <dgm:prSet/>
      <dgm:spPr/>
      <dgm:t>
        <a:bodyPr/>
        <a:lstStyle/>
        <a:p>
          <a:endParaRPr lang="en-US"/>
        </a:p>
      </dgm:t>
    </dgm:pt>
    <dgm:pt modelId="{5ADA52EF-336C-2E40-B66F-7E25BE2F8B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16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Hong C et al. Caring for High-Need, High-Cost Patients: What Makes for a Successful Care Management Program? Commonwealth Fund, August 2014</a:t>
          </a:r>
          <a:endParaRPr lang="en-US" sz="1600" dirty="0">
            <a:latin typeface="Arial" charset="0"/>
            <a:ea typeface="ＭＳ Ｐゴシック" charset="0"/>
          </a:endParaRPr>
        </a:p>
      </dgm:t>
    </dgm:pt>
    <dgm:pt modelId="{A6292A78-50AE-A842-B8B6-D8C77B80FA0B}" type="parTrans" cxnId="{617129C3-A89C-B341-AD97-1B3C03EC2FC6}">
      <dgm:prSet/>
      <dgm:spPr/>
      <dgm:t>
        <a:bodyPr/>
        <a:lstStyle/>
        <a:p>
          <a:endParaRPr lang="en-US"/>
        </a:p>
      </dgm:t>
    </dgm:pt>
    <dgm:pt modelId="{CEE3AC7C-C207-8C46-8428-AD9574DC1283}" type="sibTrans" cxnId="{617129C3-A89C-B341-AD97-1B3C03EC2FC6}">
      <dgm:prSet/>
      <dgm:spPr/>
      <dgm:t>
        <a:bodyPr/>
        <a:lstStyle/>
        <a:p>
          <a:endParaRPr lang="en-US"/>
        </a:p>
      </dgm:t>
    </dgm:pt>
    <dgm:pt modelId="{65A9B669-5F85-4246-A4FC-A66F94121E0F}" type="pres">
      <dgm:prSet presAssocID="{4564A307-72C2-3348-A358-29CAC059C0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5525B3-8FCF-0749-A6CF-8C500A731245}" type="pres">
      <dgm:prSet presAssocID="{162C221A-67F7-904A-9685-E98194A3B0D3}" presName="linNode" presStyleCnt="0"/>
      <dgm:spPr/>
    </dgm:pt>
    <dgm:pt modelId="{8217262D-F5AA-A44F-A556-97341325257A}" type="pres">
      <dgm:prSet presAssocID="{162C221A-67F7-904A-9685-E98194A3B0D3}" presName="parentText" presStyleLbl="node1" presStyleIdx="0" presStyleCnt="6" custScaleX="277778" custLinFactNeighborX="-5642" custLinFactNeighborY="-17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12309-9976-2741-9415-8B11ABF8ECAC}" type="pres">
      <dgm:prSet presAssocID="{EB30E934-06C1-6442-8572-EB7E33209CF2}" presName="sp" presStyleCnt="0"/>
      <dgm:spPr/>
    </dgm:pt>
    <dgm:pt modelId="{EEF678F4-6D56-7245-A985-E2A1BF1843B7}" type="pres">
      <dgm:prSet presAssocID="{63710552-0DE5-3D45-A780-1406336AB3E3}" presName="linNode" presStyleCnt="0"/>
      <dgm:spPr/>
    </dgm:pt>
    <dgm:pt modelId="{60C3E4CD-25ED-FF4F-8EB5-C6928C3D59CD}" type="pres">
      <dgm:prSet presAssocID="{63710552-0DE5-3D45-A780-1406336AB3E3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6C88C-9BBF-8E44-B588-915A8F5F9338}" type="pres">
      <dgm:prSet presAssocID="{79A5C90F-1A38-3D4A-8DAB-CD6DC8CFE00F}" presName="sp" presStyleCnt="0"/>
      <dgm:spPr/>
    </dgm:pt>
    <dgm:pt modelId="{2898BCA1-3C63-7545-97E8-5F8F21BAC6ED}" type="pres">
      <dgm:prSet presAssocID="{7E772C7B-0DD7-CB45-959A-135052821CF6}" presName="linNode" presStyleCnt="0"/>
      <dgm:spPr/>
    </dgm:pt>
    <dgm:pt modelId="{B9DDBAC1-0C56-F644-AA9D-6E7CDAA552A9}" type="pres">
      <dgm:prSet presAssocID="{7E772C7B-0DD7-CB45-959A-135052821CF6}" presName="parentText" presStyleLbl="node1" presStyleIdx="2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AE9D3-36B7-EE4B-8674-156EA5885D62}" type="pres">
      <dgm:prSet presAssocID="{DDF5525C-FD02-044B-853D-811D32E8FBFE}" presName="sp" presStyleCnt="0"/>
      <dgm:spPr/>
    </dgm:pt>
    <dgm:pt modelId="{9D0E4198-1E80-664D-A221-5464DDDE66E6}" type="pres">
      <dgm:prSet presAssocID="{C43CFF80-6553-3D46-B5D1-5AC3B54DC596}" presName="linNode" presStyleCnt="0"/>
      <dgm:spPr/>
    </dgm:pt>
    <dgm:pt modelId="{2D6939A7-9011-F441-8E93-F511756D49EA}" type="pres">
      <dgm:prSet presAssocID="{C43CFF80-6553-3D46-B5D1-5AC3B54DC596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EB877-FE91-174C-8FC9-41BFFCF9328F}" type="pres">
      <dgm:prSet presAssocID="{D5F47FB4-C62A-C045-B65E-85EE51E7391B}" presName="sp" presStyleCnt="0"/>
      <dgm:spPr/>
    </dgm:pt>
    <dgm:pt modelId="{DB18EA67-3602-0A4B-91FC-B87CF26A828C}" type="pres">
      <dgm:prSet presAssocID="{43DCEE6B-F411-FC42-AEA2-A86698F78558}" presName="linNode" presStyleCnt="0"/>
      <dgm:spPr/>
    </dgm:pt>
    <dgm:pt modelId="{D9CE49CA-53C5-0D49-861D-E735C6181777}" type="pres">
      <dgm:prSet presAssocID="{43DCEE6B-F411-FC42-AEA2-A86698F78558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C7714-1B99-364A-90F5-BB1FA4F14487}" type="pres">
      <dgm:prSet presAssocID="{84F06807-84A6-0542-8916-AAD3BE42F262}" presName="sp" presStyleCnt="0"/>
      <dgm:spPr/>
    </dgm:pt>
    <dgm:pt modelId="{E4ED2913-EAB5-6E43-B71A-7C85357A87A8}" type="pres">
      <dgm:prSet presAssocID="{5ADA52EF-336C-2E40-B66F-7E25BE2F8B61}" presName="linNode" presStyleCnt="0"/>
      <dgm:spPr/>
    </dgm:pt>
    <dgm:pt modelId="{7A2041BF-114E-994A-82F1-33C54AE83528}" type="pres">
      <dgm:prSet presAssocID="{5ADA52EF-336C-2E40-B66F-7E25BE2F8B61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7129C3-A89C-B341-AD97-1B3C03EC2FC6}" srcId="{4564A307-72C2-3348-A358-29CAC059C0A2}" destId="{5ADA52EF-336C-2E40-B66F-7E25BE2F8B61}" srcOrd="5" destOrd="0" parTransId="{A6292A78-50AE-A842-B8B6-D8C77B80FA0B}" sibTransId="{CEE3AC7C-C207-8C46-8428-AD9574DC1283}"/>
    <dgm:cxn modelId="{4A4F25E8-2AF6-9C45-BE95-DDC5F1338291}" type="presOf" srcId="{162C221A-67F7-904A-9685-E98194A3B0D3}" destId="{8217262D-F5AA-A44F-A556-97341325257A}" srcOrd="0" destOrd="0" presId="urn:microsoft.com/office/officeart/2005/8/layout/vList5"/>
    <dgm:cxn modelId="{4A143D5A-56BD-8046-8835-8A00CB0935E4}" srcId="{4564A307-72C2-3348-A358-29CAC059C0A2}" destId="{162C221A-67F7-904A-9685-E98194A3B0D3}" srcOrd="0" destOrd="0" parTransId="{0E332DAF-1FB3-8240-8047-F2D033EE4C2B}" sibTransId="{EB30E934-06C1-6442-8572-EB7E33209CF2}"/>
    <dgm:cxn modelId="{8223E6AE-FC05-5247-AC26-3DF394278007}" srcId="{4564A307-72C2-3348-A358-29CAC059C0A2}" destId="{63710552-0DE5-3D45-A780-1406336AB3E3}" srcOrd="1" destOrd="0" parTransId="{76882E13-DC21-ED43-BAEC-9E5F75B96BE3}" sibTransId="{79A5C90F-1A38-3D4A-8DAB-CD6DC8CFE00F}"/>
    <dgm:cxn modelId="{402AB425-342F-FC45-A53B-653A6C2317C1}" type="presOf" srcId="{C43CFF80-6553-3D46-B5D1-5AC3B54DC596}" destId="{2D6939A7-9011-F441-8E93-F511756D49EA}" srcOrd="0" destOrd="0" presId="urn:microsoft.com/office/officeart/2005/8/layout/vList5"/>
    <dgm:cxn modelId="{AFC9B09F-8494-8145-A709-1E8970FF9CA5}" srcId="{4564A307-72C2-3348-A358-29CAC059C0A2}" destId="{7E772C7B-0DD7-CB45-959A-135052821CF6}" srcOrd="2" destOrd="0" parTransId="{3D27FF13-26B0-8345-8359-30685BD9457F}" sibTransId="{DDF5525C-FD02-044B-853D-811D32E8FBFE}"/>
    <dgm:cxn modelId="{0FCF818A-6E90-4F4A-881C-6C307DF1927D}" type="presOf" srcId="{63710552-0DE5-3D45-A780-1406336AB3E3}" destId="{60C3E4CD-25ED-FF4F-8EB5-C6928C3D59CD}" srcOrd="0" destOrd="0" presId="urn:microsoft.com/office/officeart/2005/8/layout/vList5"/>
    <dgm:cxn modelId="{E0A31B94-EAC9-1F45-B21A-C7DC1CD2F124}" type="presOf" srcId="{7E772C7B-0DD7-CB45-959A-135052821CF6}" destId="{B9DDBAC1-0C56-F644-AA9D-6E7CDAA552A9}" srcOrd="0" destOrd="0" presId="urn:microsoft.com/office/officeart/2005/8/layout/vList5"/>
    <dgm:cxn modelId="{99CA66DF-A718-494B-8762-B410490905AA}" type="presOf" srcId="{43DCEE6B-F411-FC42-AEA2-A86698F78558}" destId="{D9CE49CA-53C5-0D49-861D-E735C6181777}" srcOrd="0" destOrd="0" presId="urn:microsoft.com/office/officeart/2005/8/layout/vList5"/>
    <dgm:cxn modelId="{7F4E043D-B4D5-114E-B96A-9532215826F4}" srcId="{4564A307-72C2-3348-A358-29CAC059C0A2}" destId="{C43CFF80-6553-3D46-B5D1-5AC3B54DC596}" srcOrd="3" destOrd="0" parTransId="{094681DC-A5D3-8248-B2FE-147F41A5B658}" sibTransId="{D5F47FB4-C62A-C045-B65E-85EE51E7391B}"/>
    <dgm:cxn modelId="{B5EE3883-09D7-C041-B11D-ECEEBE2C6F2A}" type="presOf" srcId="{5ADA52EF-336C-2E40-B66F-7E25BE2F8B61}" destId="{7A2041BF-114E-994A-82F1-33C54AE83528}" srcOrd="0" destOrd="0" presId="urn:microsoft.com/office/officeart/2005/8/layout/vList5"/>
    <dgm:cxn modelId="{0B49C53C-01AE-B346-9473-CE6C012F2437}" srcId="{4564A307-72C2-3348-A358-29CAC059C0A2}" destId="{43DCEE6B-F411-FC42-AEA2-A86698F78558}" srcOrd="4" destOrd="0" parTransId="{ADD7D89B-3218-1941-B930-139B3D55CB01}" sibTransId="{84F06807-84A6-0542-8916-AAD3BE42F262}"/>
    <dgm:cxn modelId="{63FF03A4-1698-734D-95E7-C751CAE56F12}" type="presOf" srcId="{4564A307-72C2-3348-A358-29CAC059C0A2}" destId="{65A9B669-5F85-4246-A4FC-A66F94121E0F}" srcOrd="0" destOrd="0" presId="urn:microsoft.com/office/officeart/2005/8/layout/vList5"/>
    <dgm:cxn modelId="{24184575-4AF4-514F-9F60-E084DE3F9349}" type="presParOf" srcId="{65A9B669-5F85-4246-A4FC-A66F94121E0F}" destId="{6D5525B3-8FCF-0749-A6CF-8C500A731245}" srcOrd="0" destOrd="0" presId="urn:microsoft.com/office/officeart/2005/8/layout/vList5"/>
    <dgm:cxn modelId="{EAF03FDC-272E-F64A-B005-7B23576E59CA}" type="presParOf" srcId="{6D5525B3-8FCF-0749-A6CF-8C500A731245}" destId="{8217262D-F5AA-A44F-A556-97341325257A}" srcOrd="0" destOrd="0" presId="urn:microsoft.com/office/officeart/2005/8/layout/vList5"/>
    <dgm:cxn modelId="{5F5F7C35-AC18-6C44-8968-8CA61B4B61BC}" type="presParOf" srcId="{65A9B669-5F85-4246-A4FC-A66F94121E0F}" destId="{53812309-9976-2741-9415-8B11ABF8ECAC}" srcOrd="1" destOrd="0" presId="urn:microsoft.com/office/officeart/2005/8/layout/vList5"/>
    <dgm:cxn modelId="{AAA6E376-0B08-484A-BB3E-37DBA27EFD35}" type="presParOf" srcId="{65A9B669-5F85-4246-A4FC-A66F94121E0F}" destId="{EEF678F4-6D56-7245-A985-E2A1BF1843B7}" srcOrd="2" destOrd="0" presId="urn:microsoft.com/office/officeart/2005/8/layout/vList5"/>
    <dgm:cxn modelId="{7B2FC943-7B6A-C84E-8D4A-FF50AF1B5845}" type="presParOf" srcId="{EEF678F4-6D56-7245-A985-E2A1BF1843B7}" destId="{60C3E4CD-25ED-FF4F-8EB5-C6928C3D59CD}" srcOrd="0" destOrd="0" presId="urn:microsoft.com/office/officeart/2005/8/layout/vList5"/>
    <dgm:cxn modelId="{0183D70E-232E-E942-862F-4CFA636BB4E9}" type="presParOf" srcId="{65A9B669-5F85-4246-A4FC-A66F94121E0F}" destId="{97A6C88C-9BBF-8E44-B588-915A8F5F9338}" srcOrd="3" destOrd="0" presId="urn:microsoft.com/office/officeart/2005/8/layout/vList5"/>
    <dgm:cxn modelId="{9AD505E6-2A35-A544-955C-E8BE85FB7D8B}" type="presParOf" srcId="{65A9B669-5F85-4246-A4FC-A66F94121E0F}" destId="{2898BCA1-3C63-7545-97E8-5F8F21BAC6ED}" srcOrd="4" destOrd="0" presId="urn:microsoft.com/office/officeart/2005/8/layout/vList5"/>
    <dgm:cxn modelId="{84C9D74F-99BA-0641-901E-CA39F1CCC501}" type="presParOf" srcId="{2898BCA1-3C63-7545-97E8-5F8F21BAC6ED}" destId="{B9DDBAC1-0C56-F644-AA9D-6E7CDAA552A9}" srcOrd="0" destOrd="0" presId="urn:microsoft.com/office/officeart/2005/8/layout/vList5"/>
    <dgm:cxn modelId="{3DA4C0B9-21AB-4B49-92ED-DC50252E90DC}" type="presParOf" srcId="{65A9B669-5F85-4246-A4FC-A66F94121E0F}" destId="{E63AE9D3-36B7-EE4B-8674-156EA5885D62}" srcOrd="5" destOrd="0" presId="urn:microsoft.com/office/officeart/2005/8/layout/vList5"/>
    <dgm:cxn modelId="{EF996AFC-DB46-4B42-89BB-91A92613F793}" type="presParOf" srcId="{65A9B669-5F85-4246-A4FC-A66F94121E0F}" destId="{9D0E4198-1E80-664D-A221-5464DDDE66E6}" srcOrd="6" destOrd="0" presId="urn:microsoft.com/office/officeart/2005/8/layout/vList5"/>
    <dgm:cxn modelId="{EFB35E60-BF60-A847-A0B7-9280039CF2BA}" type="presParOf" srcId="{9D0E4198-1E80-664D-A221-5464DDDE66E6}" destId="{2D6939A7-9011-F441-8E93-F511756D49EA}" srcOrd="0" destOrd="0" presId="urn:microsoft.com/office/officeart/2005/8/layout/vList5"/>
    <dgm:cxn modelId="{6CBEF4DD-DC5B-DE40-8D8E-6DE1D9B99D51}" type="presParOf" srcId="{65A9B669-5F85-4246-A4FC-A66F94121E0F}" destId="{BB2EB877-FE91-174C-8FC9-41BFFCF9328F}" srcOrd="7" destOrd="0" presId="urn:microsoft.com/office/officeart/2005/8/layout/vList5"/>
    <dgm:cxn modelId="{B2F57897-8575-C046-AE83-4722C07D1DD2}" type="presParOf" srcId="{65A9B669-5F85-4246-A4FC-A66F94121E0F}" destId="{DB18EA67-3602-0A4B-91FC-B87CF26A828C}" srcOrd="8" destOrd="0" presId="urn:microsoft.com/office/officeart/2005/8/layout/vList5"/>
    <dgm:cxn modelId="{1A97D8EB-C7C7-254A-8F91-CE6740344E00}" type="presParOf" srcId="{DB18EA67-3602-0A4B-91FC-B87CF26A828C}" destId="{D9CE49CA-53C5-0D49-861D-E735C6181777}" srcOrd="0" destOrd="0" presId="urn:microsoft.com/office/officeart/2005/8/layout/vList5"/>
    <dgm:cxn modelId="{CCE439BC-7CC1-1343-8B07-2E8118444CF0}" type="presParOf" srcId="{65A9B669-5F85-4246-A4FC-A66F94121E0F}" destId="{7ADC7714-1B99-364A-90F5-BB1FA4F14487}" srcOrd="9" destOrd="0" presId="urn:microsoft.com/office/officeart/2005/8/layout/vList5"/>
    <dgm:cxn modelId="{F7EE4DD5-F5B8-A64C-881D-531963FB6E0F}" type="presParOf" srcId="{65A9B669-5F85-4246-A4FC-A66F94121E0F}" destId="{E4ED2913-EAB5-6E43-B71A-7C85357A87A8}" srcOrd="10" destOrd="0" presId="urn:microsoft.com/office/officeart/2005/8/layout/vList5"/>
    <dgm:cxn modelId="{774E51B6-D2B4-6B4D-BA72-31E3296FE4D9}" type="presParOf" srcId="{E4ED2913-EAB5-6E43-B71A-7C85357A87A8}" destId="{7A2041BF-114E-994A-82F1-33C54AE83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3F0968-B7B1-3943-A8EF-50412CEE55D9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FE04F8-7579-2F43-A5A3-CACAD8E2E9B1}">
      <dgm:prSet phldrT="[Text]"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assesses what the patient needs</a:t>
          </a:r>
          <a:endParaRPr lang="en-US" sz="2000" dirty="0"/>
        </a:p>
      </dgm:t>
    </dgm:pt>
    <dgm:pt modelId="{A16FB787-4591-DB49-94AF-E41EE07F2F67}" type="parTrans" cxnId="{DD22B7E8-6430-064C-8B49-5A68D8D64E63}">
      <dgm:prSet/>
      <dgm:spPr/>
      <dgm:t>
        <a:bodyPr/>
        <a:lstStyle/>
        <a:p>
          <a:endParaRPr lang="en-US" sz="2000"/>
        </a:p>
      </dgm:t>
    </dgm:pt>
    <dgm:pt modelId="{2875078C-1F76-104B-8497-70B58B70A12C}" type="sibTrans" cxnId="{DD22B7E8-6430-064C-8B49-5A68D8D64E63}">
      <dgm:prSet/>
      <dgm:spPr/>
      <dgm:t>
        <a:bodyPr/>
        <a:lstStyle/>
        <a:p>
          <a:endParaRPr lang="en-US" sz="2000"/>
        </a:p>
      </dgm:t>
    </dgm:pt>
    <dgm:pt modelId="{1579F73A-D6EC-3646-90E9-2C4B157269AA}">
      <dgm:prSet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develops care plan with patient, family, physicians </a:t>
          </a:r>
          <a:endParaRPr lang="en-US" sz="2000" dirty="0"/>
        </a:p>
      </dgm:t>
    </dgm:pt>
    <dgm:pt modelId="{0E7420F1-B3B5-1949-BFCB-9349D1833BE5}" type="parTrans" cxnId="{E4C189B2-F436-AE49-9CEB-BF8023B05BD6}">
      <dgm:prSet/>
      <dgm:spPr/>
      <dgm:t>
        <a:bodyPr/>
        <a:lstStyle/>
        <a:p>
          <a:endParaRPr lang="en-US" sz="2000"/>
        </a:p>
      </dgm:t>
    </dgm:pt>
    <dgm:pt modelId="{7E098AD5-5AE8-6447-919E-0144FBD73206}" type="sibTrans" cxnId="{E4C189B2-F436-AE49-9CEB-BF8023B05BD6}">
      <dgm:prSet/>
      <dgm:spPr/>
      <dgm:t>
        <a:bodyPr/>
        <a:lstStyle/>
        <a:p>
          <a:endParaRPr lang="en-US" sz="2000"/>
        </a:p>
      </dgm:t>
    </dgm:pt>
    <dgm:pt modelId="{50F0FFD3-C0D3-C444-BF6B-696869A61AB9}">
      <dgm:prSet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teaches patient/family about diseases, symptoms</a:t>
          </a:r>
          <a:endParaRPr lang="en-US" sz="20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F83A7B2A-8504-A344-A118-F3E96D534DE1}" type="parTrans" cxnId="{A522F90A-E306-0543-9FDA-2DEA179EF1BB}">
      <dgm:prSet/>
      <dgm:spPr/>
      <dgm:t>
        <a:bodyPr/>
        <a:lstStyle/>
        <a:p>
          <a:endParaRPr lang="en-US" sz="2000"/>
        </a:p>
      </dgm:t>
    </dgm:pt>
    <dgm:pt modelId="{E9629FA5-628D-D148-B1F2-D39E8BD690D3}" type="sibTrans" cxnId="{A522F90A-E306-0543-9FDA-2DEA179EF1BB}">
      <dgm:prSet/>
      <dgm:spPr/>
      <dgm:t>
        <a:bodyPr/>
        <a:lstStyle/>
        <a:p>
          <a:endParaRPr lang="en-US" sz="2000"/>
        </a:p>
      </dgm:t>
    </dgm:pt>
    <dgm:pt modelId="{0F30DB9A-0A7A-AD4B-AD16-C707932B74B4}">
      <dgm:prSet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coaches patient/family on yellow flags, red flags</a:t>
          </a:r>
          <a:endParaRPr lang="en-US" sz="20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1272BB25-C766-C143-812A-7009919CE0BD}" type="parTrans" cxnId="{4C4F794E-7ACF-014D-9F38-49D54D7A3577}">
      <dgm:prSet/>
      <dgm:spPr/>
      <dgm:t>
        <a:bodyPr/>
        <a:lstStyle/>
        <a:p>
          <a:endParaRPr lang="en-US" sz="2000"/>
        </a:p>
      </dgm:t>
    </dgm:pt>
    <dgm:pt modelId="{0637028D-706A-C745-A85E-AC945E784267}" type="sibTrans" cxnId="{4C4F794E-7ACF-014D-9F38-49D54D7A3577}">
      <dgm:prSet/>
      <dgm:spPr/>
      <dgm:t>
        <a:bodyPr/>
        <a:lstStyle/>
        <a:p>
          <a:endParaRPr lang="en-US" sz="2000"/>
        </a:p>
      </dgm:t>
    </dgm:pt>
    <dgm:pt modelId="{80B070AE-78A8-2D4F-B05A-8EFE36019CBE}">
      <dgm:prSet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tracks how patient is doing over time, revises care plan as needed</a:t>
          </a:r>
          <a:endParaRPr lang="en-US" sz="20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44C91A9D-A35B-7F41-9950-B34DD1C93104}" type="parTrans" cxnId="{69C8B86E-03A5-CC41-BAFA-A3F0D204C8BD}">
      <dgm:prSet/>
      <dgm:spPr/>
      <dgm:t>
        <a:bodyPr/>
        <a:lstStyle/>
        <a:p>
          <a:endParaRPr lang="en-US" sz="2000"/>
        </a:p>
      </dgm:t>
    </dgm:pt>
    <dgm:pt modelId="{D82E76AD-EFC0-E043-8EC8-6431D5AFDDBC}" type="sibTrans" cxnId="{69C8B86E-03A5-CC41-BAFA-A3F0D204C8BD}">
      <dgm:prSet/>
      <dgm:spPr/>
      <dgm:t>
        <a:bodyPr/>
        <a:lstStyle/>
        <a:p>
          <a:endParaRPr lang="en-US" sz="2000"/>
        </a:p>
      </dgm:t>
    </dgm:pt>
    <dgm:pt modelId="{BEE89ED1-0BCD-CA48-9128-4C5AFFD900A7}">
      <dgm:prSet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uses health coaching techniques</a:t>
          </a:r>
          <a:endParaRPr lang="en-US" sz="20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AFB27A24-0224-3A4B-AAC3-ADE15C01BD64}" type="parTrans" cxnId="{C589434A-734B-3046-93BD-CFE7999F5C74}">
      <dgm:prSet/>
      <dgm:spPr/>
      <dgm:t>
        <a:bodyPr/>
        <a:lstStyle/>
        <a:p>
          <a:endParaRPr lang="en-US"/>
        </a:p>
      </dgm:t>
    </dgm:pt>
    <dgm:pt modelId="{95930572-0419-4640-99C7-3F80CD2571E1}" type="sibTrans" cxnId="{C589434A-734B-3046-93BD-CFE7999F5C74}">
      <dgm:prSet/>
      <dgm:spPr/>
      <dgm:t>
        <a:bodyPr/>
        <a:lstStyle/>
        <a:p>
          <a:endParaRPr lang="en-US"/>
        </a:p>
      </dgm:t>
    </dgm:pt>
    <dgm:pt modelId="{A44157CA-353A-394A-8D91-16B8836312B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Close the loop</a:t>
          </a:r>
          <a:endParaRPr lang="en-US" sz="20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BE244B59-F3C9-AE4C-BBD3-B0A59114BF74}" type="parTrans" cxnId="{4302176B-8C61-914F-B143-12E72E504C9F}">
      <dgm:prSet/>
      <dgm:spPr/>
      <dgm:t>
        <a:bodyPr/>
        <a:lstStyle/>
        <a:p>
          <a:endParaRPr lang="en-US"/>
        </a:p>
      </dgm:t>
    </dgm:pt>
    <dgm:pt modelId="{5581B535-A10C-6942-8261-03756AF6837C}" type="sibTrans" cxnId="{4302176B-8C61-914F-B143-12E72E504C9F}">
      <dgm:prSet/>
      <dgm:spPr/>
      <dgm:t>
        <a:bodyPr/>
        <a:lstStyle/>
        <a:p>
          <a:endParaRPr lang="en-US"/>
        </a:p>
      </dgm:t>
    </dgm:pt>
    <dgm:pt modelId="{A5EF9F35-33AA-7D45-A302-64C4338AA9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Know your numbers</a:t>
          </a:r>
          <a:endParaRPr lang="en-US" sz="20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017BE568-0D18-4049-AD92-F5CBA58C8F46}" type="parTrans" cxnId="{8326BE7F-9491-FC48-88AE-7BB9DED12F47}">
      <dgm:prSet/>
      <dgm:spPr/>
      <dgm:t>
        <a:bodyPr/>
        <a:lstStyle/>
        <a:p>
          <a:endParaRPr lang="en-US"/>
        </a:p>
      </dgm:t>
    </dgm:pt>
    <dgm:pt modelId="{A47A1ED9-6165-134D-9618-98704D3E7EBF}" type="sibTrans" cxnId="{8326BE7F-9491-FC48-88AE-7BB9DED12F47}">
      <dgm:prSet/>
      <dgm:spPr/>
      <dgm:t>
        <a:bodyPr/>
        <a:lstStyle/>
        <a:p>
          <a:endParaRPr lang="en-US"/>
        </a:p>
      </dgm:t>
    </dgm:pt>
    <dgm:pt modelId="{36391AFB-E06B-BB4D-9D97-C3904CEF412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Medication adherence counseling</a:t>
          </a:r>
          <a:endParaRPr lang="en-US" sz="20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9F7DE7B4-34BB-3E46-9AF6-94153DE564B1}" type="parTrans" cxnId="{35A57DF4-DE7D-2049-BEA9-B63E411C5387}">
      <dgm:prSet/>
      <dgm:spPr/>
      <dgm:t>
        <a:bodyPr/>
        <a:lstStyle/>
        <a:p>
          <a:endParaRPr lang="en-US"/>
        </a:p>
      </dgm:t>
    </dgm:pt>
    <dgm:pt modelId="{E559CEDC-1690-0A4D-B643-C0E9C710D93E}" type="sibTrans" cxnId="{35A57DF4-DE7D-2049-BEA9-B63E411C5387}">
      <dgm:prSet/>
      <dgm:spPr/>
      <dgm:t>
        <a:bodyPr/>
        <a:lstStyle/>
        <a:p>
          <a:endParaRPr lang="en-US"/>
        </a:p>
      </dgm:t>
    </dgm:pt>
    <dgm:pt modelId="{4A621245-A8AE-5B41-B3A4-92D9BE252E4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Action plans</a:t>
          </a:r>
          <a:endParaRPr lang="en-US" sz="20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7AEFC26F-6135-7344-8BCF-375430214201}" type="parTrans" cxnId="{F4D97673-D5A4-8543-B93A-819634027DA1}">
      <dgm:prSet/>
      <dgm:spPr/>
      <dgm:t>
        <a:bodyPr/>
        <a:lstStyle/>
        <a:p>
          <a:endParaRPr lang="en-US"/>
        </a:p>
      </dgm:t>
    </dgm:pt>
    <dgm:pt modelId="{892C54EE-CB22-804D-9995-A7DB01C24A9C}" type="sibTrans" cxnId="{F4D97673-D5A4-8543-B93A-819634027DA1}">
      <dgm:prSet/>
      <dgm:spPr/>
      <dgm:t>
        <a:bodyPr/>
        <a:lstStyle/>
        <a:p>
          <a:endParaRPr lang="en-US"/>
        </a:p>
      </dgm:t>
    </dgm:pt>
    <dgm:pt modelId="{EF3D9233-743E-1D43-A938-22D4179145AE}" type="pres">
      <dgm:prSet presAssocID="{AB3F0968-B7B1-3943-A8EF-50412CEE55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C4E6D-7343-D840-B7B5-593FB0F7E335}" type="pres">
      <dgm:prSet presAssocID="{89FE04F8-7579-2F43-A5A3-CACAD8E2E9B1}" presName="parentLin" presStyleCnt="0"/>
      <dgm:spPr/>
    </dgm:pt>
    <dgm:pt modelId="{06F24D79-CB7E-7A44-B4B2-73F5B621B5B2}" type="pres">
      <dgm:prSet presAssocID="{89FE04F8-7579-2F43-A5A3-CACAD8E2E9B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B450645-A0B9-4849-9BE9-161E87942B22}" type="pres">
      <dgm:prSet presAssocID="{89FE04F8-7579-2F43-A5A3-CACAD8E2E9B1}" presName="parentText" presStyleLbl="node1" presStyleIdx="0" presStyleCnt="6" custScaleX="150191" custScaleY="445431" custLinFactNeighborX="-60279" custLinFactNeighborY="321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F9BC0-2931-234B-8FC5-A148C4306C5E}" type="pres">
      <dgm:prSet presAssocID="{89FE04F8-7579-2F43-A5A3-CACAD8E2E9B1}" presName="negativeSpace" presStyleCnt="0"/>
      <dgm:spPr/>
    </dgm:pt>
    <dgm:pt modelId="{D0D44AA5-8BD9-434C-963A-07742659F17B}" type="pres">
      <dgm:prSet presAssocID="{89FE04F8-7579-2F43-A5A3-CACAD8E2E9B1}" presName="childText" presStyleLbl="conFgAcc1" presStyleIdx="0" presStyleCnt="6">
        <dgm:presLayoutVars>
          <dgm:bulletEnabled val="1"/>
        </dgm:presLayoutVars>
      </dgm:prSet>
      <dgm:spPr>
        <a:ln>
          <a:solidFill>
            <a:srgbClr val="FFFFFF"/>
          </a:solidFill>
        </a:ln>
      </dgm:spPr>
    </dgm:pt>
    <dgm:pt modelId="{D9CC4FF2-FE32-9748-B818-AFBC72058011}" type="pres">
      <dgm:prSet presAssocID="{2875078C-1F76-104B-8497-70B58B70A12C}" presName="spaceBetweenRectangles" presStyleCnt="0"/>
      <dgm:spPr/>
    </dgm:pt>
    <dgm:pt modelId="{717326D2-66EE-D74D-B816-AA908BBF4194}" type="pres">
      <dgm:prSet presAssocID="{1579F73A-D6EC-3646-90E9-2C4B157269AA}" presName="parentLin" presStyleCnt="0"/>
      <dgm:spPr/>
    </dgm:pt>
    <dgm:pt modelId="{20EC087C-D483-A34C-8D00-76AE74D732A0}" type="pres">
      <dgm:prSet presAssocID="{1579F73A-D6EC-3646-90E9-2C4B157269A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241F686-3C00-F24B-A957-F3FDED1EE86D}" type="pres">
      <dgm:prSet presAssocID="{1579F73A-D6EC-3646-90E9-2C4B157269AA}" presName="parentText" presStyleLbl="node1" presStyleIdx="1" presStyleCnt="6" custScaleX="137871" custScaleY="329692" custLinFactNeighborX="-63392" custLinFactNeighborY="929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1912D-FE31-ED46-ADBA-C0F86B468A98}" type="pres">
      <dgm:prSet presAssocID="{1579F73A-D6EC-3646-90E9-2C4B157269AA}" presName="negativeSpace" presStyleCnt="0"/>
      <dgm:spPr/>
    </dgm:pt>
    <dgm:pt modelId="{9544F80F-FBF1-5B43-B18E-74942059E340}" type="pres">
      <dgm:prSet presAssocID="{1579F73A-D6EC-3646-90E9-2C4B157269AA}" presName="childText" presStyleLbl="conFgAcc1" presStyleIdx="1" presStyleCnt="6">
        <dgm:presLayoutVars>
          <dgm:bulletEnabled val="1"/>
        </dgm:presLayoutVars>
      </dgm:prSet>
      <dgm:spPr>
        <a:ln>
          <a:solidFill>
            <a:srgbClr val="FFFFFF"/>
          </a:solidFill>
        </a:ln>
      </dgm:spPr>
    </dgm:pt>
    <dgm:pt modelId="{CF674952-87AE-C746-9C7D-638D25C6D6A3}" type="pres">
      <dgm:prSet presAssocID="{7E098AD5-5AE8-6447-919E-0144FBD73206}" presName="spaceBetweenRectangles" presStyleCnt="0"/>
      <dgm:spPr/>
    </dgm:pt>
    <dgm:pt modelId="{7893F069-8432-064D-86BF-DB3B09892611}" type="pres">
      <dgm:prSet presAssocID="{50F0FFD3-C0D3-C444-BF6B-696869A61AB9}" presName="parentLin" presStyleCnt="0"/>
      <dgm:spPr/>
    </dgm:pt>
    <dgm:pt modelId="{327538B8-45CA-6543-A66B-C067C08C6277}" type="pres">
      <dgm:prSet presAssocID="{50F0FFD3-C0D3-C444-BF6B-696869A61AB9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038A4170-19C6-7F4A-B288-7B4D0BA4DEFD}" type="pres">
      <dgm:prSet presAssocID="{50F0FFD3-C0D3-C444-BF6B-696869A61AB9}" presName="parentText" presStyleLbl="node1" presStyleIdx="2" presStyleCnt="6" custScaleX="179052" custScaleY="238299" custLinFactY="40210" custLinFactNeighborX="-529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0EF21-96E5-C94A-953B-71F70936CC52}" type="pres">
      <dgm:prSet presAssocID="{50F0FFD3-C0D3-C444-BF6B-696869A61AB9}" presName="negativeSpace" presStyleCnt="0"/>
      <dgm:spPr/>
    </dgm:pt>
    <dgm:pt modelId="{999DE29D-CE8B-B74E-89A7-D2885F13792F}" type="pres">
      <dgm:prSet presAssocID="{50F0FFD3-C0D3-C444-BF6B-696869A61AB9}" presName="childText" presStyleLbl="conFgAcc1" presStyleIdx="2" presStyleCnt="6">
        <dgm:presLayoutVars>
          <dgm:bulletEnabled val="1"/>
        </dgm:presLayoutVars>
      </dgm:prSet>
      <dgm:spPr>
        <a:ln>
          <a:solidFill>
            <a:srgbClr val="FFFFFF"/>
          </a:solidFill>
        </a:ln>
      </dgm:spPr>
    </dgm:pt>
    <dgm:pt modelId="{D98381AE-B0F3-B249-A907-C933A96ECE1A}" type="pres">
      <dgm:prSet presAssocID="{E9629FA5-628D-D148-B1F2-D39E8BD690D3}" presName="spaceBetweenRectangles" presStyleCnt="0"/>
      <dgm:spPr/>
    </dgm:pt>
    <dgm:pt modelId="{D2AC866F-95E3-954C-BAAD-B51157C5A93E}" type="pres">
      <dgm:prSet presAssocID="{BEE89ED1-0BCD-CA48-9128-4C5AFFD900A7}" presName="parentLin" presStyleCnt="0"/>
      <dgm:spPr/>
    </dgm:pt>
    <dgm:pt modelId="{96021AD6-CAF2-1846-BEAB-8617DA471483}" type="pres">
      <dgm:prSet presAssocID="{BEE89ED1-0BCD-CA48-9128-4C5AFFD900A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9F65B05C-BC15-3047-B9EB-8EE9AABEF6F1}" type="pres">
      <dgm:prSet presAssocID="{BEE89ED1-0BCD-CA48-9128-4C5AFFD900A7}" presName="parentText" presStyleLbl="node1" presStyleIdx="3" presStyleCnt="6" custScaleX="42730" custScaleY="936030" custLinFactY="74266" custLinFactNeighborX="-6392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5E2BC-60E1-6B4E-AC0B-EF80AAA302E0}" type="pres">
      <dgm:prSet presAssocID="{BEE89ED1-0BCD-CA48-9128-4C5AFFD900A7}" presName="negativeSpace" presStyleCnt="0"/>
      <dgm:spPr/>
    </dgm:pt>
    <dgm:pt modelId="{50C7142E-12F4-1742-8799-23C4E3AD6000}" type="pres">
      <dgm:prSet presAssocID="{BEE89ED1-0BCD-CA48-9128-4C5AFFD900A7}" presName="childText" presStyleLbl="conFgAcc1" presStyleIdx="3" presStyleCnt="6" custScaleX="70813" custScaleY="91399" custLinFactY="-65895" custLinFactNeighborX="288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2B3E9-9D65-2146-9125-DF8232A6E3CC}" type="pres">
      <dgm:prSet presAssocID="{95930572-0419-4640-99C7-3F80CD2571E1}" presName="spaceBetweenRectangles" presStyleCnt="0"/>
      <dgm:spPr/>
    </dgm:pt>
    <dgm:pt modelId="{383D1D37-0F86-1E46-874A-528273B9AD41}" type="pres">
      <dgm:prSet presAssocID="{0F30DB9A-0A7A-AD4B-AD16-C707932B74B4}" presName="parentLin" presStyleCnt="0"/>
      <dgm:spPr/>
    </dgm:pt>
    <dgm:pt modelId="{2EBD5735-43BC-1341-8D33-98B6160FAB1E}" type="pres">
      <dgm:prSet presAssocID="{0F30DB9A-0A7A-AD4B-AD16-C707932B74B4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C7954AF9-71AB-7E41-827B-9C663AF5E2AC}" type="pres">
      <dgm:prSet presAssocID="{0F30DB9A-0A7A-AD4B-AD16-C707932B74B4}" presName="parentText" presStyleLbl="node1" presStyleIdx="4" presStyleCnt="6" custScaleX="142857" custScaleY="210062" custLinFactY="-259334" custLinFactNeighborX="-4322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CF1E9-92B0-F74E-9BA3-CDAD824A6BC9}" type="pres">
      <dgm:prSet presAssocID="{0F30DB9A-0A7A-AD4B-AD16-C707932B74B4}" presName="negativeSpace" presStyleCnt="0"/>
      <dgm:spPr/>
    </dgm:pt>
    <dgm:pt modelId="{9D91114A-E62E-FA43-B3E9-757F0D2CF1EA}" type="pres">
      <dgm:prSet presAssocID="{0F30DB9A-0A7A-AD4B-AD16-C707932B74B4}" presName="childText" presStyleLbl="conFgAcc1" presStyleIdx="4" presStyleCnt="6">
        <dgm:presLayoutVars>
          <dgm:bulletEnabled val="1"/>
        </dgm:presLayoutVars>
      </dgm:prSet>
      <dgm:spPr>
        <a:ln>
          <a:solidFill>
            <a:srgbClr val="FFFFFF"/>
          </a:solidFill>
        </a:ln>
      </dgm:spPr>
    </dgm:pt>
    <dgm:pt modelId="{5F6A022F-F930-324D-A4BE-38336F1C33CC}" type="pres">
      <dgm:prSet presAssocID="{0637028D-706A-C745-A85E-AC945E784267}" presName="spaceBetweenRectangles" presStyleCnt="0"/>
      <dgm:spPr/>
    </dgm:pt>
    <dgm:pt modelId="{D297DD6E-673A-7C4D-9C87-63CB345649D7}" type="pres">
      <dgm:prSet presAssocID="{80B070AE-78A8-2D4F-B05A-8EFE36019CBE}" presName="parentLin" presStyleCnt="0"/>
      <dgm:spPr/>
    </dgm:pt>
    <dgm:pt modelId="{B07B9D85-DC9A-D642-9F5A-0120F52C20F2}" type="pres">
      <dgm:prSet presAssocID="{80B070AE-78A8-2D4F-B05A-8EFE36019CB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3BC17A75-E0F7-C146-A1FA-7BCBA0AE9EB4}" type="pres">
      <dgm:prSet presAssocID="{80B070AE-78A8-2D4F-B05A-8EFE36019CBE}" presName="parentText" presStyleLbl="node1" presStyleIdx="5" presStyleCnt="6" custScaleX="142857" custScaleY="210061" custLinFactY="-200000" custLinFactNeighborX="-62153" custLinFactNeighborY="-2062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01275-0FD1-EB43-AA10-6A43D3F2BF1A}" type="pres">
      <dgm:prSet presAssocID="{80B070AE-78A8-2D4F-B05A-8EFE36019CBE}" presName="negativeSpace" presStyleCnt="0"/>
      <dgm:spPr/>
    </dgm:pt>
    <dgm:pt modelId="{7C09D964-5470-1D43-A999-92848F88FE69}" type="pres">
      <dgm:prSet presAssocID="{80B070AE-78A8-2D4F-B05A-8EFE36019CBE}" presName="childText" presStyleLbl="conFgAcc1" presStyleIdx="5" presStyleCnt="6">
        <dgm:presLayoutVars>
          <dgm:bulletEnabled val="1"/>
        </dgm:presLayoutVars>
      </dgm:prSet>
      <dgm:spPr>
        <a:ln>
          <a:solidFill>
            <a:srgbClr val="FFFFFF"/>
          </a:solidFill>
        </a:ln>
      </dgm:spPr>
    </dgm:pt>
  </dgm:ptLst>
  <dgm:cxnLst>
    <dgm:cxn modelId="{38ED3935-0532-C940-A46A-28A8C626CA67}" type="presOf" srcId="{4A621245-A8AE-5B41-B3A4-92D9BE252E41}" destId="{50C7142E-12F4-1742-8799-23C4E3AD6000}" srcOrd="0" destOrd="3" presId="urn:microsoft.com/office/officeart/2005/8/layout/list1"/>
    <dgm:cxn modelId="{EF353D73-5A59-A14A-9C40-F046674F66FA}" type="presOf" srcId="{36391AFB-E06B-BB4D-9D97-C3904CEF4128}" destId="{50C7142E-12F4-1742-8799-23C4E3AD6000}" srcOrd="0" destOrd="2" presId="urn:microsoft.com/office/officeart/2005/8/layout/list1"/>
    <dgm:cxn modelId="{DD22B7E8-6430-064C-8B49-5A68D8D64E63}" srcId="{AB3F0968-B7B1-3943-A8EF-50412CEE55D9}" destId="{89FE04F8-7579-2F43-A5A3-CACAD8E2E9B1}" srcOrd="0" destOrd="0" parTransId="{A16FB787-4591-DB49-94AF-E41EE07F2F67}" sibTransId="{2875078C-1F76-104B-8497-70B58B70A12C}"/>
    <dgm:cxn modelId="{1671336A-B4A2-0B43-8BEA-2BBCEEBA5BA7}" type="presOf" srcId="{50F0FFD3-C0D3-C444-BF6B-696869A61AB9}" destId="{038A4170-19C6-7F4A-B288-7B4D0BA4DEFD}" srcOrd="1" destOrd="0" presId="urn:microsoft.com/office/officeart/2005/8/layout/list1"/>
    <dgm:cxn modelId="{FFB91F9F-17F9-DA4F-A2F3-047602EEE02A}" type="presOf" srcId="{80B070AE-78A8-2D4F-B05A-8EFE36019CBE}" destId="{B07B9D85-DC9A-D642-9F5A-0120F52C20F2}" srcOrd="0" destOrd="0" presId="urn:microsoft.com/office/officeart/2005/8/layout/list1"/>
    <dgm:cxn modelId="{A522F90A-E306-0543-9FDA-2DEA179EF1BB}" srcId="{AB3F0968-B7B1-3943-A8EF-50412CEE55D9}" destId="{50F0FFD3-C0D3-C444-BF6B-696869A61AB9}" srcOrd="2" destOrd="0" parTransId="{F83A7B2A-8504-A344-A118-F3E96D534DE1}" sibTransId="{E9629FA5-628D-D148-B1F2-D39E8BD690D3}"/>
    <dgm:cxn modelId="{F4096986-5A35-B741-BB1C-D1281BC29721}" type="presOf" srcId="{A44157CA-353A-394A-8D91-16B8836312BD}" destId="{50C7142E-12F4-1742-8799-23C4E3AD6000}" srcOrd="0" destOrd="0" presId="urn:microsoft.com/office/officeart/2005/8/layout/list1"/>
    <dgm:cxn modelId="{993F72B2-995A-1740-BF9A-5F2CB1735CEF}" type="presOf" srcId="{80B070AE-78A8-2D4F-B05A-8EFE36019CBE}" destId="{3BC17A75-E0F7-C146-A1FA-7BCBA0AE9EB4}" srcOrd="1" destOrd="0" presId="urn:microsoft.com/office/officeart/2005/8/layout/list1"/>
    <dgm:cxn modelId="{69C8B86E-03A5-CC41-BAFA-A3F0D204C8BD}" srcId="{AB3F0968-B7B1-3943-A8EF-50412CEE55D9}" destId="{80B070AE-78A8-2D4F-B05A-8EFE36019CBE}" srcOrd="5" destOrd="0" parTransId="{44C91A9D-A35B-7F41-9950-B34DD1C93104}" sibTransId="{D82E76AD-EFC0-E043-8EC8-6431D5AFDDBC}"/>
    <dgm:cxn modelId="{4302176B-8C61-914F-B143-12E72E504C9F}" srcId="{BEE89ED1-0BCD-CA48-9128-4C5AFFD900A7}" destId="{A44157CA-353A-394A-8D91-16B8836312BD}" srcOrd="0" destOrd="0" parTransId="{BE244B59-F3C9-AE4C-BBD3-B0A59114BF74}" sibTransId="{5581B535-A10C-6942-8261-03756AF6837C}"/>
    <dgm:cxn modelId="{DACDC747-F0CB-D645-9A8B-1FAE4A1D5362}" type="presOf" srcId="{0F30DB9A-0A7A-AD4B-AD16-C707932B74B4}" destId="{2EBD5735-43BC-1341-8D33-98B6160FAB1E}" srcOrd="0" destOrd="0" presId="urn:microsoft.com/office/officeart/2005/8/layout/list1"/>
    <dgm:cxn modelId="{C589434A-734B-3046-93BD-CFE7999F5C74}" srcId="{AB3F0968-B7B1-3943-A8EF-50412CEE55D9}" destId="{BEE89ED1-0BCD-CA48-9128-4C5AFFD900A7}" srcOrd="3" destOrd="0" parTransId="{AFB27A24-0224-3A4B-AAC3-ADE15C01BD64}" sibTransId="{95930572-0419-4640-99C7-3F80CD2571E1}"/>
    <dgm:cxn modelId="{50DA232A-8BCA-BA41-913D-A9315C4916F9}" type="presOf" srcId="{0F30DB9A-0A7A-AD4B-AD16-C707932B74B4}" destId="{C7954AF9-71AB-7E41-827B-9C663AF5E2AC}" srcOrd="1" destOrd="0" presId="urn:microsoft.com/office/officeart/2005/8/layout/list1"/>
    <dgm:cxn modelId="{26761E0B-FCE2-8743-B6F8-EBB4DEB75A73}" type="presOf" srcId="{50F0FFD3-C0D3-C444-BF6B-696869A61AB9}" destId="{327538B8-45CA-6543-A66B-C067C08C6277}" srcOrd="0" destOrd="0" presId="urn:microsoft.com/office/officeart/2005/8/layout/list1"/>
    <dgm:cxn modelId="{35A57DF4-DE7D-2049-BEA9-B63E411C5387}" srcId="{BEE89ED1-0BCD-CA48-9128-4C5AFFD900A7}" destId="{36391AFB-E06B-BB4D-9D97-C3904CEF4128}" srcOrd="2" destOrd="0" parTransId="{9F7DE7B4-34BB-3E46-9AF6-94153DE564B1}" sibTransId="{E559CEDC-1690-0A4D-B643-C0E9C710D93E}"/>
    <dgm:cxn modelId="{0300CD85-61BD-F143-AC60-0802CB6A46B3}" type="presOf" srcId="{AB3F0968-B7B1-3943-A8EF-50412CEE55D9}" destId="{EF3D9233-743E-1D43-A938-22D4179145AE}" srcOrd="0" destOrd="0" presId="urn:microsoft.com/office/officeart/2005/8/layout/list1"/>
    <dgm:cxn modelId="{8326BE7F-9491-FC48-88AE-7BB9DED12F47}" srcId="{BEE89ED1-0BCD-CA48-9128-4C5AFFD900A7}" destId="{A5EF9F35-33AA-7D45-A302-64C4338AA930}" srcOrd="1" destOrd="0" parTransId="{017BE568-0D18-4049-AD92-F5CBA58C8F46}" sibTransId="{A47A1ED9-6165-134D-9618-98704D3E7EBF}"/>
    <dgm:cxn modelId="{F4D97673-D5A4-8543-B93A-819634027DA1}" srcId="{BEE89ED1-0BCD-CA48-9128-4C5AFFD900A7}" destId="{4A621245-A8AE-5B41-B3A4-92D9BE252E41}" srcOrd="3" destOrd="0" parTransId="{7AEFC26F-6135-7344-8BCF-375430214201}" sibTransId="{892C54EE-CB22-804D-9995-A7DB01C24A9C}"/>
    <dgm:cxn modelId="{CDE00033-7255-8849-9317-1DC6EC54EFA7}" type="presOf" srcId="{BEE89ED1-0BCD-CA48-9128-4C5AFFD900A7}" destId="{9F65B05C-BC15-3047-B9EB-8EE9AABEF6F1}" srcOrd="1" destOrd="0" presId="urn:microsoft.com/office/officeart/2005/8/layout/list1"/>
    <dgm:cxn modelId="{3616547E-90A9-114B-A290-B84EA42FEAB0}" type="presOf" srcId="{1579F73A-D6EC-3646-90E9-2C4B157269AA}" destId="{20EC087C-D483-A34C-8D00-76AE74D732A0}" srcOrd="0" destOrd="0" presId="urn:microsoft.com/office/officeart/2005/8/layout/list1"/>
    <dgm:cxn modelId="{829AD8E4-36F2-6046-BD73-961C1CA0E34C}" type="presOf" srcId="{89FE04F8-7579-2F43-A5A3-CACAD8E2E9B1}" destId="{06F24D79-CB7E-7A44-B4B2-73F5B621B5B2}" srcOrd="0" destOrd="0" presId="urn:microsoft.com/office/officeart/2005/8/layout/list1"/>
    <dgm:cxn modelId="{C7B28F4D-C98B-DF44-B01D-0499A5CB69D4}" type="presOf" srcId="{A5EF9F35-33AA-7D45-A302-64C4338AA930}" destId="{50C7142E-12F4-1742-8799-23C4E3AD6000}" srcOrd="0" destOrd="1" presId="urn:microsoft.com/office/officeart/2005/8/layout/list1"/>
    <dgm:cxn modelId="{7A2F76BE-8B94-BC41-A09B-B96D970DEC87}" type="presOf" srcId="{BEE89ED1-0BCD-CA48-9128-4C5AFFD900A7}" destId="{96021AD6-CAF2-1846-BEAB-8617DA471483}" srcOrd="0" destOrd="0" presId="urn:microsoft.com/office/officeart/2005/8/layout/list1"/>
    <dgm:cxn modelId="{4C4F794E-7ACF-014D-9F38-49D54D7A3577}" srcId="{AB3F0968-B7B1-3943-A8EF-50412CEE55D9}" destId="{0F30DB9A-0A7A-AD4B-AD16-C707932B74B4}" srcOrd="4" destOrd="0" parTransId="{1272BB25-C766-C143-812A-7009919CE0BD}" sibTransId="{0637028D-706A-C745-A85E-AC945E784267}"/>
    <dgm:cxn modelId="{224EBC3E-97A3-A240-8669-93D72803F137}" type="presOf" srcId="{89FE04F8-7579-2F43-A5A3-CACAD8E2E9B1}" destId="{2B450645-A0B9-4849-9BE9-161E87942B22}" srcOrd="1" destOrd="0" presId="urn:microsoft.com/office/officeart/2005/8/layout/list1"/>
    <dgm:cxn modelId="{E4C189B2-F436-AE49-9CEB-BF8023B05BD6}" srcId="{AB3F0968-B7B1-3943-A8EF-50412CEE55D9}" destId="{1579F73A-D6EC-3646-90E9-2C4B157269AA}" srcOrd="1" destOrd="0" parTransId="{0E7420F1-B3B5-1949-BFCB-9349D1833BE5}" sibTransId="{7E098AD5-5AE8-6447-919E-0144FBD73206}"/>
    <dgm:cxn modelId="{3BD20C70-9633-0741-A0F3-34C82648DE43}" type="presOf" srcId="{1579F73A-D6EC-3646-90E9-2C4B157269AA}" destId="{8241F686-3C00-F24B-A957-F3FDED1EE86D}" srcOrd="1" destOrd="0" presId="urn:microsoft.com/office/officeart/2005/8/layout/list1"/>
    <dgm:cxn modelId="{536B061D-70FD-E14D-B160-1EE75C1E4981}" type="presParOf" srcId="{EF3D9233-743E-1D43-A938-22D4179145AE}" destId="{735C4E6D-7343-D840-B7B5-593FB0F7E335}" srcOrd="0" destOrd="0" presId="urn:microsoft.com/office/officeart/2005/8/layout/list1"/>
    <dgm:cxn modelId="{5FA711F2-C561-B247-BDC7-D004BEB4B56B}" type="presParOf" srcId="{735C4E6D-7343-D840-B7B5-593FB0F7E335}" destId="{06F24D79-CB7E-7A44-B4B2-73F5B621B5B2}" srcOrd="0" destOrd="0" presId="urn:microsoft.com/office/officeart/2005/8/layout/list1"/>
    <dgm:cxn modelId="{DB1824C1-C7F9-AE47-B506-E129D3ED7B75}" type="presParOf" srcId="{735C4E6D-7343-D840-B7B5-593FB0F7E335}" destId="{2B450645-A0B9-4849-9BE9-161E87942B22}" srcOrd="1" destOrd="0" presId="urn:microsoft.com/office/officeart/2005/8/layout/list1"/>
    <dgm:cxn modelId="{40AA36FE-1573-B949-8540-C6B1957AEF44}" type="presParOf" srcId="{EF3D9233-743E-1D43-A938-22D4179145AE}" destId="{333F9BC0-2931-234B-8FC5-A148C4306C5E}" srcOrd="1" destOrd="0" presId="urn:microsoft.com/office/officeart/2005/8/layout/list1"/>
    <dgm:cxn modelId="{59B15C86-27DB-AB48-8E50-CBF8783D3EDE}" type="presParOf" srcId="{EF3D9233-743E-1D43-A938-22D4179145AE}" destId="{D0D44AA5-8BD9-434C-963A-07742659F17B}" srcOrd="2" destOrd="0" presId="urn:microsoft.com/office/officeart/2005/8/layout/list1"/>
    <dgm:cxn modelId="{4B775FBE-141E-7648-9A54-D9B78BC47A47}" type="presParOf" srcId="{EF3D9233-743E-1D43-A938-22D4179145AE}" destId="{D9CC4FF2-FE32-9748-B818-AFBC72058011}" srcOrd="3" destOrd="0" presId="urn:microsoft.com/office/officeart/2005/8/layout/list1"/>
    <dgm:cxn modelId="{552659BF-8876-AD46-B28C-F525395CB4C1}" type="presParOf" srcId="{EF3D9233-743E-1D43-A938-22D4179145AE}" destId="{717326D2-66EE-D74D-B816-AA908BBF4194}" srcOrd="4" destOrd="0" presId="urn:microsoft.com/office/officeart/2005/8/layout/list1"/>
    <dgm:cxn modelId="{CFB2D410-1534-2D43-806E-36B684889ABE}" type="presParOf" srcId="{717326D2-66EE-D74D-B816-AA908BBF4194}" destId="{20EC087C-D483-A34C-8D00-76AE74D732A0}" srcOrd="0" destOrd="0" presId="urn:microsoft.com/office/officeart/2005/8/layout/list1"/>
    <dgm:cxn modelId="{0798E76D-EE7F-C043-AC6E-0DDF816B72BB}" type="presParOf" srcId="{717326D2-66EE-D74D-B816-AA908BBF4194}" destId="{8241F686-3C00-F24B-A957-F3FDED1EE86D}" srcOrd="1" destOrd="0" presId="urn:microsoft.com/office/officeart/2005/8/layout/list1"/>
    <dgm:cxn modelId="{FE5FFC01-3253-AA44-B1DF-B2ECD1625788}" type="presParOf" srcId="{EF3D9233-743E-1D43-A938-22D4179145AE}" destId="{13A1912D-FE31-ED46-ADBA-C0F86B468A98}" srcOrd="5" destOrd="0" presId="urn:microsoft.com/office/officeart/2005/8/layout/list1"/>
    <dgm:cxn modelId="{E839C6D1-05B4-C048-A35F-1299F71D5235}" type="presParOf" srcId="{EF3D9233-743E-1D43-A938-22D4179145AE}" destId="{9544F80F-FBF1-5B43-B18E-74942059E340}" srcOrd="6" destOrd="0" presId="urn:microsoft.com/office/officeart/2005/8/layout/list1"/>
    <dgm:cxn modelId="{CB609A2D-B9C8-AE44-A6C8-BC4857C98CBD}" type="presParOf" srcId="{EF3D9233-743E-1D43-A938-22D4179145AE}" destId="{CF674952-87AE-C746-9C7D-638D25C6D6A3}" srcOrd="7" destOrd="0" presId="urn:microsoft.com/office/officeart/2005/8/layout/list1"/>
    <dgm:cxn modelId="{734AC6E9-AC9C-F04B-B1D1-B4CFBBC91CDC}" type="presParOf" srcId="{EF3D9233-743E-1D43-A938-22D4179145AE}" destId="{7893F069-8432-064D-86BF-DB3B09892611}" srcOrd="8" destOrd="0" presId="urn:microsoft.com/office/officeart/2005/8/layout/list1"/>
    <dgm:cxn modelId="{EBA2A45B-0826-2A4D-98DD-80A90323ACAF}" type="presParOf" srcId="{7893F069-8432-064D-86BF-DB3B09892611}" destId="{327538B8-45CA-6543-A66B-C067C08C6277}" srcOrd="0" destOrd="0" presId="urn:microsoft.com/office/officeart/2005/8/layout/list1"/>
    <dgm:cxn modelId="{6B1D142A-EECB-B04D-A05F-EB82310FC366}" type="presParOf" srcId="{7893F069-8432-064D-86BF-DB3B09892611}" destId="{038A4170-19C6-7F4A-B288-7B4D0BA4DEFD}" srcOrd="1" destOrd="0" presId="urn:microsoft.com/office/officeart/2005/8/layout/list1"/>
    <dgm:cxn modelId="{58CFDC4D-B59A-2047-B932-5EED0E61F62C}" type="presParOf" srcId="{EF3D9233-743E-1D43-A938-22D4179145AE}" destId="{A1F0EF21-96E5-C94A-953B-71F70936CC52}" srcOrd="9" destOrd="0" presId="urn:microsoft.com/office/officeart/2005/8/layout/list1"/>
    <dgm:cxn modelId="{A3742376-129F-9D43-B21B-85B40ED357DF}" type="presParOf" srcId="{EF3D9233-743E-1D43-A938-22D4179145AE}" destId="{999DE29D-CE8B-B74E-89A7-D2885F13792F}" srcOrd="10" destOrd="0" presId="urn:microsoft.com/office/officeart/2005/8/layout/list1"/>
    <dgm:cxn modelId="{AB43CE43-9955-B44B-B219-361537EC484A}" type="presParOf" srcId="{EF3D9233-743E-1D43-A938-22D4179145AE}" destId="{D98381AE-B0F3-B249-A907-C933A96ECE1A}" srcOrd="11" destOrd="0" presId="urn:microsoft.com/office/officeart/2005/8/layout/list1"/>
    <dgm:cxn modelId="{5B354C0B-B792-2F48-A470-6AFE7F1BD984}" type="presParOf" srcId="{EF3D9233-743E-1D43-A938-22D4179145AE}" destId="{D2AC866F-95E3-954C-BAAD-B51157C5A93E}" srcOrd="12" destOrd="0" presId="urn:microsoft.com/office/officeart/2005/8/layout/list1"/>
    <dgm:cxn modelId="{50852C4A-00BB-404E-8AA4-A56420E22F52}" type="presParOf" srcId="{D2AC866F-95E3-954C-BAAD-B51157C5A93E}" destId="{96021AD6-CAF2-1846-BEAB-8617DA471483}" srcOrd="0" destOrd="0" presId="urn:microsoft.com/office/officeart/2005/8/layout/list1"/>
    <dgm:cxn modelId="{B0021009-46AC-AC49-AE22-F13809F2D28E}" type="presParOf" srcId="{D2AC866F-95E3-954C-BAAD-B51157C5A93E}" destId="{9F65B05C-BC15-3047-B9EB-8EE9AABEF6F1}" srcOrd="1" destOrd="0" presId="urn:microsoft.com/office/officeart/2005/8/layout/list1"/>
    <dgm:cxn modelId="{1BA3FFBF-60C4-1547-85FD-FD603428A89C}" type="presParOf" srcId="{EF3D9233-743E-1D43-A938-22D4179145AE}" destId="{1165E2BC-60E1-6B4E-AC0B-EF80AAA302E0}" srcOrd="13" destOrd="0" presId="urn:microsoft.com/office/officeart/2005/8/layout/list1"/>
    <dgm:cxn modelId="{B60DD5D1-066B-0A4D-9224-BDDA5D11C593}" type="presParOf" srcId="{EF3D9233-743E-1D43-A938-22D4179145AE}" destId="{50C7142E-12F4-1742-8799-23C4E3AD6000}" srcOrd="14" destOrd="0" presId="urn:microsoft.com/office/officeart/2005/8/layout/list1"/>
    <dgm:cxn modelId="{5175430F-1567-5846-AFE8-2AA770CE04CB}" type="presParOf" srcId="{EF3D9233-743E-1D43-A938-22D4179145AE}" destId="{7792B3E9-9D65-2146-9125-DF8232A6E3CC}" srcOrd="15" destOrd="0" presId="urn:microsoft.com/office/officeart/2005/8/layout/list1"/>
    <dgm:cxn modelId="{E04557B1-40DF-4143-B690-9C0FB5B2B0D7}" type="presParOf" srcId="{EF3D9233-743E-1D43-A938-22D4179145AE}" destId="{383D1D37-0F86-1E46-874A-528273B9AD41}" srcOrd="16" destOrd="0" presId="urn:microsoft.com/office/officeart/2005/8/layout/list1"/>
    <dgm:cxn modelId="{BDB74436-5076-154D-A883-A5B481D3D53D}" type="presParOf" srcId="{383D1D37-0F86-1E46-874A-528273B9AD41}" destId="{2EBD5735-43BC-1341-8D33-98B6160FAB1E}" srcOrd="0" destOrd="0" presId="urn:microsoft.com/office/officeart/2005/8/layout/list1"/>
    <dgm:cxn modelId="{441598DA-BEFE-DB48-9915-3FDCFD2A73E0}" type="presParOf" srcId="{383D1D37-0F86-1E46-874A-528273B9AD41}" destId="{C7954AF9-71AB-7E41-827B-9C663AF5E2AC}" srcOrd="1" destOrd="0" presId="urn:microsoft.com/office/officeart/2005/8/layout/list1"/>
    <dgm:cxn modelId="{01B0A8D3-2F69-5049-865C-71C61202A3B8}" type="presParOf" srcId="{EF3D9233-743E-1D43-A938-22D4179145AE}" destId="{A47CF1E9-92B0-F74E-9BA3-CDAD824A6BC9}" srcOrd="17" destOrd="0" presId="urn:microsoft.com/office/officeart/2005/8/layout/list1"/>
    <dgm:cxn modelId="{CF711B38-D11A-ED42-ABA0-440A59CEF1FA}" type="presParOf" srcId="{EF3D9233-743E-1D43-A938-22D4179145AE}" destId="{9D91114A-E62E-FA43-B3E9-757F0D2CF1EA}" srcOrd="18" destOrd="0" presId="urn:microsoft.com/office/officeart/2005/8/layout/list1"/>
    <dgm:cxn modelId="{65F68ABB-ACD4-9F44-B3C1-1E15F2521BC6}" type="presParOf" srcId="{EF3D9233-743E-1D43-A938-22D4179145AE}" destId="{5F6A022F-F930-324D-A4BE-38336F1C33CC}" srcOrd="19" destOrd="0" presId="urn:microsoft.com/office/officeart/2005/8/layout/list1"/>
    <dgm:cxn modelId="{2E8D8AD1-B54D-0A4A-95DE-F38109258E88}" type="presParOf" srcId="{EF3D9233-743E-1D43-A938-22D4179145AE}" destId="{D297DD6E-673A-7C4D-9C87-63CB345649D7}" srcOrd="20" destOrd="0" presId="urn:microsoft.com/office/officeart/2005/8/layout/list1"/>
    <dgm:cxn modelId="{1F01E08F-8F99-DB45-A889-077A6D73F504}" type="presParOf" srcId="{D297DD6E-673A-7C4D-9C87-63CB345649D7}" destId="{B07B9D85-DC9A-D642-9F5A-0120F52C20F2}" srcOrd="0" destOrd="0" presId="urn:microsoft.com/office/officeart/2005/8/layout/list1"/>
    <dgm:cxn modelId="{D8D31B50-0B73-3542-B0F7-1A24FB65B762}" type="presParOf" srcId="{D297DD6E-673A-7C4D-9C87-63CB345649D7}" destId="{3BC17A75-E0F7-C146-A1FA-7BCBA0AE9EB4}" srcOrd="1" destOrd="0" presId="urn:microsoft.com/office/officeart/2005/8/layout/list1"/>
    <dgm:cxn modelId="{8E59D973-43C6-644C-8199-F8EDBB4FEEF3}" type="presParOf" srcId="{EF3D9233-743E-1D43-A938-22D4179145AE}" destId="{FFF01275-0FD1-EB43-AA10-6A43D3F2BF1A}" srcOrd="21" destOrd="0" presId="urn:microsoft.com/office/officeart/2005/8/layout/list1"/>
    <dgm:cxn modelId="{9E780C9E-652D-FF43-8804-02369D34EFCF}" type="presParOf" srcId="{EF3D9233-743E-1D43-A938-22D4179145AE}" destId="{7C09D964-5470-1D43-A999-92848F88FE6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B8021D-507C-D747-BE66-5C19696401B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7E59C-AC06-AC4D-A6B3-32A38C0BAA60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The dysfunction  of fee-for-service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557E65FA-FC8A-7E4A-85A6-05E80C329D79}" type="parTrans" cxnId="{A6D4E72A-AB82-894D-9477-87D6397BBD9A}">
      <dgm:prSet/>
      <dgm:spPr/>
      <dgm:t>
        <a:bodyPr/>
        <a:lstStyle/>
        <a:p>
          <a:endParaRPr lang="en-US"/>
        </a:p>
      </dgm:t>
    </dgm:pt>
    <dgm:pt modelId="{8E2CCC6C-CFDF-D047-A0B9-3478C907FD7F}" type="sibTrans" cxnId="{A6D4E72A-AB82-894D-9477-87D6397BBD9A}">
      <dgm:prSet/>
      <dgm:spPr/>
      <dgm:t>
        <a:bodyPr/>
        <a:lstStyle/>
        <a:p>
          <a:endParaRPr lang="en-US"/>
        </a:p>
      </dgm:t>
    </dgm:pt>
    <dgm:pt modelId="{84D9CCAD-91FA-F848-9E9F-6F6CF80B57C7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Pays face-to-face visits with physicians, NPs, PAs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6F1C7380-6D9F-7443-8DA4-76388F9F3531}" type="parTrans" cxnId="{2716DB7D-97AF-6446-AE20-ECDDADA1DE83}">
      <dgm:prSet/>
      <dgm:spPr/>
      <dgm:t>
        <a:bodyPr/>
        <a:lstStyle/>
        <a:p>
          <a:endParaRPr lang="en-US"/>
        </a:p>
      </dgm:t>
    </dgm:pt>
    <dgm:pt modelId="{CC7B1967-F508-E641-AACC-6E4E31EDFA9C}" type="sibTrans" cxnId="{2716DB7D-97AF-6446-AE20-ECDDADA1DE83}">
      <dgm:prSet/>
      <dgm:spPr/>
      <dgm:t>
        <a:bodyPr/>
        <a:lstStyle/>
        <a:p>
          <a:endParaRPr lang="en-US"/>
        </a:p>
      </dgm:t>
    </dgm:pt>
    <dgm:pt modelId="{1FDD9C35-B212-074F-8D15-3D57A9E1C3F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Teams are an expense, not a revenue source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CFE1FD70-3088-2B47-9700-9919813A424D}" type="parTrans" cxnId="{89C312C6-3AAC-E34F-B1ED-E1752FD7108F}">
      <dgm:prSet/>
      <dgm:spPr/>
      <dgm:t>
        <a:bodyPr/>
        <a:lstStyle/>
        <a:p>
          <a:endParaRPr lang="en-US"/>
        </a:p>
      </dgm:t>
    </dgm:pt>
    <dgm:pt modelId="{093F1BD6-B713-A145-B292-7473ECC1C5EC}" type="sibTrans" cxnId="{89C312C6-3AAC-E34F-B1ED-E1752FD7108F}">
      <dgm:prSet/>
      <dgm:spPr/>
      <dgm:t>
        <a:bodyPr/>
        <a:lstStyle/>
        <a:p>
          <a:endParaRPr lang="en-US"/>
        </a:p>
      </dgm:t>
    </dgm:pt>
    <dgm:pt modelId="{D9B00EF3-2773-3242-BD22-D3C8802DC5BC}">
      <dgm:prSet phldrT="[Text]" custT="1"/>
      <dgm:spPr>
        <a:solidFill>
          <a:srgbClr val="C8E2FA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Fee-for-service add-ons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6F07E8A8-3740-124B-80A0-CA6A5104272E}" type="parTrans" cxnId="{DD9DCD80-4444-504A-8B85-9380B88FC21A}">
      <dgm:prSet/>
      <dgm:spPr/>
      <dgm:t>
        <a:bodyPr/>
        <a:lstStyle/>
        <a:p>
          <a:endParaRPr lang="en-US"/>
        </a:p>
      </dgm:t>
    </dgm:pt>
    <dgm:pt modelId="{35801E8B-65A7-164A-8264-5022D9317631}" type="sibTrans" cxnId="{DD9DCD80-4444-504A-8B85-9380B88FC21A}">
      <dgm:prSet/>
      <dgm:spPr/>
      <dgm:t>
        <a:bodyPr/>
        <a:lstStyle/>
        <a:p>
          <a:endParaRPr lang="en-US"/>
        </a:p>
      </dgm:t>
    </dgm:pt>
    <dgm:pt modelId="{367B06F6-E218-4F4D-91DC-BA6AA5FF657D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PCMH payments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48A9090C-1970-EB45-9FB6-6971BD29B48C}" type="parTrans" cxnId="{7F5891B3-4E0D-6245-BF69-EF019B762209}">
      <dgm:prSet/>
      <dgm:spPr/>
      <dgm:t>
        <a:bodyPr/>
        <a:lstStyle/>
        <a:p>
          <a:endParaRPr lang="en-US"/>
        </a:p>
      </dgm:t>
    </dgm:pt>
    <dgm:pt modelId="{448A96A2-E1A8-3C49-93AF-B45C63A8D743}" type="sibTrans" cxnId="{7F5891B3-4E0D-6245-BF69-EF019B762209}">
      <dgm:prSet/>
      <dgm:spPr/>
      <dgm:t>
        <a:bodyPr/>
        <a:lstStyle/>
        <a:p>
          <a:endParaRPr lang="en-US"/>
        </a:p>
      </dgm:t>
    </dgm:pt>
    <dgm:pt modelId="{A82C54E5-A285-CC43-B24D-5C877B6348D7}">
      <dgm:prSet phldrT="[Text]" custT="1"/>
      <dgm:spPr>
        <a:solidFill>
          <a:srgbClr val="C8E2FA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Alternative payment models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E94DEEA-FF05-F54D-A6C6-3EEA31F0824F}" type="parTrans" cxnId="{11C33371-72F0-294A-8D8A-2B9349942E3C}">
      <dgm:prSet/>
      <dgm:spPr/>
      <dgm:t>
        <a:bodyPr/>
        <a:lstStyle/>
        <a:p>
          <a:endParaRPr lang="en-US"/>
        </a:p>
      </dgm:t>
    </dgm:pt>
    <dgm:pt modelId="{0E044A67-BEB8-2A45-BE51-211A2482B98F}" type="sibTrans" cxnId="{11C33371-72F0-294A-8D8A-2B9349942E3C}">
      <dgm:prSet/>
      <dgm:spPr/>
      <dgm:t>
        <a:bodyPr/>
        <a:lstStyle/>
        <a:p>
          <a:endParaRPr lang="en-US"/>
        </a:p>
      </dgm:t>
    </dgm:pt>
    <dgm:pt modelId="{F7E76A71-6B77-9845-A02B-A6734558ACCF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Capitation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7C95D29B-6385-374A-9712-A1EC3DC7A411}" type="parTrans" cxnId="{2DCD70C2-521A-FF47-A61A-6409B9D63A75}">
      <dgm:prSet/>
      <dgm:spPr/>
      <dgm:t>
        <a:bodyPr/>
        <a:lstStyle/>
        <a:p>
          <a:endParaRPr lang="en-US"/>
        </a:p>
      </dgm:t>
    </dgm:pt>
    <dgm:pt modelId="{0E740777-14A1-6F42-A1CD-1FE569958CFC}" type="sibTrans" cxnId="{2DCD70C2-521A-FF47-A61A-6409B9D63A75}">
      <dgm:prSet/>
      <dgm:spPr/>
      <dgm:t>
        <a:bodyPr/>
        <a:lstStyle/>
        <a:p>
          <a:endParaRPr lang="en-US"/>
        </a:p>
      </dgm:t>
    </dgm:pt>
    <dgm:pt modelId="{51E2483D-0DB0-D04E-9B8B-44CD5A0763F1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Pay-for-performance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6D9F62C1-3CAA-9B43-A810-B9F6635D700A}" type="parTrans" cxnId="{7E85682F-A379-9B4B-BAFF-9B31FEA51A33}">
      <dgm:prSet/>
      <dgm:spPr/>
      <dgm:t>
        <a:bodyPr/>
        <a:lstStyle/>
        <a:p>
          <a:endParaRPr lang="en-US"/>
        </a:p>
      </dgm:t>
    </dgm:pt>
    <dgm:pt modelId="{B04A062D-9306-5F46-A00E-D3E75CDD35FB}" type="sibTrans" cxnId="{7E85682F-A379-9B4B-BAFF-9B31FEA51A33}">
      <dgm:prSet/>
      <dgm:spPr/>
      <dgm:t>
        <a:bodyPr/>
        <a:lstStyle/>
        <a:p>
          <a:endParaRPr lang="en-US"/>
        </a:p>
      </dgm:t>
    </dgm:pt>
    <dgm:pt modelId="{DAB5C4CC-5BE3-2340-827A-F6D8C618BF75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Global budget, usually in an ACO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2860F9E-13C9-C944-91A7-BBF593ABE7C9}" type="parTrans" cxnId="{DE53C674-30EC-C944-9981-57DBA5610ABE}">
      <dgm:prSet/>
      <dgm:spPr/>
      <dgm:t>
        <a:bodyPr/>
        <a:lstStyle/>
        <a:p>
          <a:endParaRPr lang="en-US"/>
        </a:p>
      </dgm:t>
    </dgm:pt>
    <dgm:pt modelId="{5BA7A26C-4321-DE42-8E7C-C01A607F553A}" type="sibTrans" cxnId="{DE53C674-30EC-C944-9981-57DBA5610ABE}">
      <dgm:prSet/>
      <dgm:spPr/>
      <dgm:t>
        <a:bodyPr/>
        <a:lstStyle/>
        <a:p>
          <a:endParaRPr lang="en-US"/>
        </a:p>
      </dgm:t>
    </dgm:pt>
    <dgm:pt modelId="{4F265D52-57D7-474E-AC95-3DFF65EB4E99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Shared savings from reducing hospitalizations in an ACO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7601A21-A93D-B54F-95C0-3A0469988014}" type="parTrans" cxnId="{0C9BD99B-DC4C-4A42-81B6-C15F231095F5}">
      <dgm:prSet/>
      <dgm:spPr/>
      <dgm:t>
        <a:bodyPr/>
        <a:lstStyle/>
        <a:p>
          <a:endParaRPr lang="en-US"/>
        </a:p>
      </dgm:t>
    </dgm:pt>
    <dgm:pt modelId="{BBE5617E-F6DF-3240-B8B1-95FCC8CBAF64}" type="sibTrans" cxnId="{0C9BD99B-DC4C-4A42-81B6-C15F231095F5}">
      <dgm:prSet/>
      <dgm:spPr/>
      <dgm:t>
        <a:bodyPr/>
        <a:lstStyle/>
        <a:p>
          <a:endParaRPr lang="en-US"/>
        </a:p>
      </dgm:t>
    </dgm:pt>
    <dgm:pt modelId="{974C93CF-A660-6B41-90DE-DC75A031BFBC}" type="pres">
      <dgm:prSet presAssocID="{E5B8021D-507C-D747-BE66-5C19696401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A70F96-183B-2447-BE2B-F069DEEB535C}" type="pres">
      <dgm:prSet presAssocID="{3447E59C-AC06-AC4D-A6B3-32A38C0BAA60}" presName="linNode" presStyleCnt="0"/>
      <dgm:spPr/>
    </dgm:pt>
    <dgm:pt modelId="{5565A1DE-C1E5-C442-BA51-3D85DDC41B78}" type="pres">
      <dgm:prSet presAssocID="{3447E59C-AC06-AC4D-A6B3-32A38C0BAA60}" presName="parentText" presStyleLbl="node1" presStyleIdx="0" presStyleCnt="3" custScaleX="903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1EDCD-D97D-F641-8721-6F0CCE878767}" type="pres">
      <dgm:prSet presAssocID="{3447E59C-AC06-AC4D-A6B3-32A38C0BAA60}" presName="descendantText" presStyleLbl="alignAccFollowNode1" presStyleIdx="0" presStyleCnt="3" custScaleX="147183" custScaleY="11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5E853-A332-8C44-B6DB-3745ABBD9F93}" type="pres">
      <dgm:prSet presAssocID="{8E2CCC6C-CFDF-D047-A0B9-3478C907FD7F}" presName="sp" presStyleCnt="0"/>
      <dgm:spPr/>
    </dgm:pt>
    <dgm:pt modelId="{4B03A743-0915-E447-B961-2AD18E54940A}" type="pres">
      <dgm:prSet presAssocID="{D9B00EF3-2773-3242-BD22-D3C8802DC5BC}" presName="linNode" presStyleCnt="0"/>
      <dgm:spPr/>
    </dgm:pt>
    <dgm:pt modelId="{FE49E109-96D9-4347-B41A-B6AA67E260AA}" type="pres">
      <dgm:prSet presAssocID="{D9B00EF3-2773-3242-BD22-D3C8802DC5B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95821-9AE4-3246-8DA1-D90B32512379}" type="pres">
      <dgm:prSet presAssocID="{D9B00EF3-2773-3242-BD22-D3C8802DC5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67FA9-6436-AF44-9E49-DEBCAA7A80FA}" type="pres">
      <dgm:prSet presAssocID="{35801E8B-65A7-164A-8264-5022D9317631}" presName="sp" presStyleCnt="0"/>
      <dgm:spPr/>
    </dgm:pt>
    <dgm:pt modelId="{ED021CED-12EE-1245-8951-D079561B6E38}" type="pres">
      <dgm:prSet presAssocID="{A82C54E5-A285-CC43-B24D-5C877B6348D7}" presName="linNode" presStyleCnt="0"/>
      <dgm:spPr/>
    </dgm:pt>
    <dgm:pt modelId="{00F6E7E0-56C0-D74F-AC52-085CD7E65271}" type="pres">
      <dgm:prSet presAssocID="{A82C54E5-A285-CC43-B24D-5C877B6348D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108A2-76CA-E749-A75A-C9AD029A47D4}" type="pres">
      <dgm:prSet presAssocID="{A82C54E5-A285-CC43-B24D-5C877B6348D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D70C2-521A-FF47-A61A-6409B9D63A75}" srcId="{A82C54E5-A285-CC43-B24D-5C877B6348D7}" destId="{F7E76A71-6B77-9845-A02B-A6734558ACCF}" srcOrd="0" destOrd="0" parTransId="{7C95D29B-6385-374A-9712-A1EC3DC7A411}" sibTransId="{0E740777-14A1-6F42-A1CD-1FE569958CFC}"/>
    <dgm:cxn modelId="{39A433A1-F15E-BB4C-8490-773FA676CED5}" type="presOf" srcId="{4F265D52-57D7-474E-AC95-3DFF65EB4E99}" destId="{3C7108A2-76CA-E749-A75A-C9AD029A47D4}" srcOrd="0" destOrd="2" presId="urn:microsoft.com/office/officeart/2005/8/layout/vList5"/>
    <dgm:cxn modelId="{A6D4E72A-AB82-894D-9477-87D6397BBD9A}" srcId="{E5B8021D-507C-D747-BE66-5C19696401B9}" destId="{3447E59C-AC06-AC4D-A6B3-32A38C0BAA60}" srcOrd="0" destOrd="0" parTransId="{557E65FA-FC8A-7E4A-85A6-05E80C329D79}" sibTransId="{8E2CCC6C-CFDF-D047-A0B9-3478C907FD7F}"/>
    <dgm:cxn modelId="{EB4C0E6A-BE61-F848-810F-CCCDB33AC8A3}" type="presOf" srcId="{84D9CCAD-91FA-F848-9E9F-6F6CF80B57C7}" destId="{FA21EDCD-D97D-F641-8721-6F0CCE878767}" srcOrd="0" destOrd="0" presId="urn:microsoft.com/office/officeart/2005/8/layout/vList5"/>
    <dgm:cxn modelId="{7E85682F-A379-9B4B-BAFF-9B31FEA51A33}" srcId="{D9B00EF3-2773-3242-BD22-D3C8802DC5BC}" destId="{51E2483D-0DB0-D04E-9B8B-44CD5A0763F1}" srcOrd="1" destOrd="0" parTransId="{6D9F62C1-3CAA-9B43-A810-B9F6635D700A}" sibTransId="{B04A062D-9306-5F46-A00E-D3E75CDD35FB}"/>
    <dgm:cxn modelId="{176C2F47-7342-184D-967C-734C6B47309A}" type="presOf" srcId="{A82C54E5-A285-CC43-B24D-5C877B6348D7}" destId="{00F6E7E0-56C0-D74F-AC52-085CD7E65271}" srcOrd="0" destOrd="0" presId="urn:microsoft.com/office/officeart/2005/8/layout/vList5"/>
    <dgm:cxn modelId="{11C33371-72F0-294A-8D8A-2B9349942E3C}" srcId="{E5B8021D-507C-D747-BE66-5C19696401B9}" destId="{A82C54E5-A285-CC43-B24D-5C877B6348D7}" srcOrd="2" destOrd="0" parTransId="{AE94DEEA-FF05-F54D-A6C6-3EEA31F0824F}" sibTransId="{0E044A67-BEB8-2A45-BE51-211A2482B98F}"/>
    <dgm:cxn modelId="{916806D1-4139-1B49-BE73-5143F2148B3E}" type="presOf" srcId="{D9B00EF3-2773-3242-BD22-D3C8802DC5BC}" destId="{FE49E109-96D9-4347-B41A-B6AA67E260AA}" srcOrd="0" destOrd="0" presId="urn:microsoft.com/office/officeart/2005/8/layout/vList5"/>
    <dgm:cxn modelId="{F0724BFE-3805-2444-BF9A-21032F7CA4D7}" type="presOf" srcId="{E5B8021D-507C-D747-BE66-5C19696401B9}" destId="{974C93CF-A660-6B41-90DE-DC75A031BFBC}" srcOrd="0" destOrd="0" presId="urn:microsoft.com/office/officeart/2005/8/layout/vList5"/>
    <dgm:cxn modelId="{89C312C6-3AAC-E34F-B1ED-E1752FD7108F}" srcId="{3447E59C-AC06-AC4D-A6B3-32A38C0BAA60}" destId="{1FDD9C35-B212-074F-8D15-3D57A9E1C3F3}" srcOrd="1" destOrd="0" parTransId="{CFE1FD70-3088-2B47-9700-9919813A424D}" sibTransId="{093F1BD6-B713-A145-B292-7473ECC1C5EC}"/>
    <dgm:cxn modelId="{2716DB7D-97AF-6446-AE20-ECDDADA1DE83}" srcId="{3447E59C-AC06-AC4D-A6B3-32A38C0BAA60}" destId="{84D9CCAD-91FA-F848-9E9F-6F6CF80B57C7}" srcOrd="0" destOrd="0" parTransId="{6F1C7380-6D9F-7443-8DA4-76388F9F3531}" sibTransId="{CC7B1967-F508-E641-AACC-6E4E31EDFA9C}"/>
    <dgm:cxn modelId="{C6AD2D12-4EC0-1A49-BAD2-3173868865B3}" type="presOf" srcId="{367B06F6-E218-4F4D-91DC-BA6AA5FF657D}" destId="{50A95821-9AE4-3246-8DA1-D90B32512379}" srcOrd="0" destOrd="0" presId="urn:microsoft.com/office/officeart/2005/8/layout/vList5"/>
    <dgm:cxn modelId="{BC9644A7-AB44-744C-BFBE-A061C0A949D1}" type="presOf" srcId="{1FDD9C35-B212-074F-8D15-3D57A9E1C3F3}" destId="{FA21EDCD-D97D-F641-8721-6F0CCE878767}" srcOrd="0" destOrd="1" presId="urn:microsoft.com/office/officeart/2005/8/layout/vList5"/>
    <dgm:cxn modelId="{0C9BD99B-DC4C-4A42-81B6-C15F231095F5}" srcId="{A82C54E5-A285-CC43-B24D-5C877B6348D7}" destId="{4F265D52-57D7-474E-AC95-3DFF65EB4E99}" srcOrd="2" destOrd="0" parTransId="{17601A21-A93D-B54F-95C0-3A0469988014}" sibTransId="{BBE5617E-F6DF-3240-B8B1-95FCC8CBAF64}"/>
    <dgm:cxn modelId="{C9DF34A2-DB5E-6F4A-BCE1-251E1DCFBA5A}" type="presOf" srcId="{DAB5C4CC-5BE3-2340-827A-F6D8C618BF75}" destId="{3C7108A2-76CA-E749-A75A-C9AD029A47D4}" srcOrd="0" destOrd="1" presId="urn:microsoft.com/office/officeart/2005/8/layout/vList5"/>
    <dgm:cxn modelId="{012A8915-B904-EF47-98EA-FCBD55351B4E}" type="presOf" srcId="{F7E76A71-6B77-9845-A02B-A6734558ACCF}" destId="{3C7108A2-76CA-E749-A75A-C9AD029A47D4}" srcOrd="0" destOrd="0" presId="urn:microsoft.com/office/officeart/2005/8/layout/vList5"/>
    <dgm:cxn modelId="{DE53C674-30EC-C944-9981-57DBA5610ABE}" srcId="{A82C54E5-A285-CC43-B24D-5C877B6348D7}" destId="{DAB5C4CC-5BE3-2340-827A-F6D8C618BF75}" srcOrd="1" destOrd="0" parTransId="{02860F9E-13C9-C944-91A7-BBF593ABE7C9}" sibTransId="{5BA7A26C-4321-DE42-8E7C-C01A607F553A}"/>
    <dgm:cxn modelId="{DD9DCD80-4444-504A-8B85-9380B88FC21A}" srcId="{E5B8021D-507C-D747-BE66-5C19696401B9}" destId="{D9B00EF3-2773-3242-BD22-D3C8802DC5BC}" srcOrd="1" destOrd="0" parTransId="{6F07E8A8-3740-124B-80A0-CA6A5104272E}" sibTransId="{35801E8B-65A7-164A-8264-5022D9317631}"/>
    <dgm:cxn modelId="{5225B32E-FE03-DB4F-9FBB-76CFE2C1FAA5}" type="presOf" srcId="{51E2483D-0DB0-D04E-9B8B-44CD5A0763F1}" destId="{50A95821-9AE4-3246-8DA1-D90B32512379}" srcOrd="0" destOrd="1" presId="urn:microsoft.com/office/officeart/2005/8/layout/vList5"/>
    <dgm:cxn modelId="{7F5891B3-4E0D-6245-BF69-EF019B762209}" srcId="{D9B00EF3-2773-3242-BD22-D3C8802DC5BC}" destId="{367B06F6-E218-4F4D-91DC-BA6AA5FF657D}" srcOrd="0" destOrd="0" parTransId="{48A9090C-1970-EB45-9FB6-6971BD29B48C}" sibTransId="{448A96A2-E1A8-3C49-93AF-B45C63A8D743}"/>
    <dgm:cxn modelId="{24E9E343-757B-9E4B-8E20-F3B58973AA83}" type="presOf" srcId="{3447E59C-AC06-AC4D-A6B3-32A38C0BAA60}" destId="{5565A1DE-C1E5-C442-BA51-3D85DDC41B78}" srcOrd="0" destOrd="0" presId="urn:microsoft.com/office/officeart/2005/8/layout/vList5"/>
    <dgm:cxn modelId="{BD799931-1F3B-3647-99A4-4C7E9EE64DC9}" type="presParOf" srcId="{974C93CF-A660-6B41-90DE-DC75A031BFBC}" destId="{90A70F96-183B-2447-BE2B-F069DEEB535C}" srcOrd="0" destOrd="0" presId="urn:microsoft.com/office/officeart/2005/8/layout/vList5"/>
    <dgm:cxn modelId="{ECE6DE33-B125-5946-AF20-29FD82BCB61E}" type="presParOf" srcId="{90A70F96-183B-2447-BE2B-F069DEEB535C}" destId="{5565A1DE-C1E5-C442-BA51-3D85DDC41B78}" srcOrd="0" destOrd="0" presId="urn:microsoft.com/office/officeart/2005/8/layout/vList5"/>
    <dgm:cxn modelId="{1D71353C-E395-7945-B77E-2DF49C6C452C}" type="presParOf" srcId="{90A70F96-183B-2447-BE2B-F069DEEB535C}" destId="{FA21EDCD-D97D-F641-8721-6F0CCE878767}" srcOrd="1" destOrd="0" presId="urn:microsoft.com/office/officeart/2005/8/layout/vList5"/>
    <dgm:cxn modelId="{ACCCE881-1C84-F343-B489-2D0C9F448BC6}" type="presParOf" srcId="{974C93CF-A660-6B41-90DE-DC75A031BFBC}" destId="{74F5E853-A332-8C44-B6DB-3745ABBD9F93}" srcOrd="1" destOrd="0" presId="urn:microsoft.com/office/officeart/2005/8/layout/vList5"/>
    <dgm:cxn modelId="{4D8F4EFB-7A61-584F-8E0A-7B5F49D19C2C}" type="presParOf" srcId="{974C93CF-A660-6B41-90DE-DC75A031BFBC}" destId="{4B03A743-0915-E447-B961-2AD18E54940A}" srcOrd="2" destOrd="0" presId="urn:microsoft.com/office/officeart/2005/8/layout/vList5"/>
    <dgm:cxn modelId="{1618F16C-920A-6942-B4BA-B56590A430B7}" type="presParOf" srcId="{4B03A743-0915-E447-B961-2AD18E54940A}" destId="{FE49E109-96D9-4347-B41A-B6AA67E260AA}" srcOrd="0" destOrd="0" presId="urn:microsoft.com/office/officeart/2005/8/layout/vList5"/>
    <dgm:cxn modelId="{D9F8F0D4-AE7D-294F-9E77-EF5A3E0BA0C9}" type="presParOf" srcId="{4B03A743-0915-E447-B961-2AD18E54940A}" destId="{50A95821-9AE4-3246-8DA1-D90B32512379}" srcOrd="1" destOrd="0" presId="urn:microsoft.com/office/officeart/2005/8/layout/vList5"/>
    <dgm:cxn modelId="{A9A0B6F1-BD23-0749-B361-0BBB8B9B15F3}" type="presParOf" srcId="{974C93CF-A660-6B41-90DE-DC75A031BFBC}" destId="{3C367FA9-6436-AF44-9E49-DEBCAA7A80FA}" srcOrd="3" destOrd="0" presId="urn:microsoft.com/office/officeart/2005/8/layout/vList5"/>
    <dgm:cxn modelId="{527BE670-DEAF-7F4B-AEED-2A671FB3B47A}" type="presParOf" srcId="{974C93CF-A660-6B41-90DE-DC75A031BFBC}" destId="{ED021CED-12EE-1245-8951-D079561B6E38}" srcOrd="4" destOrd="0" presId="urn:microsoft.com/office/officeart/2005/8/layout/vList5"/>
    <dgm:cxn modelId="{3D29313B-5626-2B4B-AF20-442185410CE3}" type="presParOf" srcId="{ED021CED-12EE-1245-8951-D079561B6E38}" destId="{00F6E7E0-56C0-D74F-AC52-085CD7E65271}" srcOrd="0" destOrd="0" presId="urn:microsoft.com/office/officeart/2005/8/layout/vList5"/>
    <dgm:cxn modelId="{0570ABAB-3942-414A-B6E6-1FA47EB86828}" type="presParOf" srcId="{ED021CED-12EE-1245-8951-D079561B6E38}" destId="{3C7108A2-76CA-E749-A75A-C9AD029A47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7EA2A1-79B2-0847-8718-0A8E02D9B068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D3A87-3AA6-D64B-B92D-BBBE3C5909D7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CPT code 99490: physicians, NPs, PAs, clinical nurse specialists </a:t>
          </a:r>
          <a:endParaRPr lang="en-US" sz="2000" dirty="0"/>
        </a:p>
      </dgm:t>
    </dgm:pt>
    <dgm:pt modelId="{57782117-0EEA-664E-977A-7C7EA02468E8}" type="parTrans" cxnId="{A05E9BCE-74B1-4247-AD71-FBB15BD39FA1}">
      <dgm:prSet/>
      <dgm:spPr/>
      <dgm:t>
        <a:bodyPr/>
        <a:lstStyle/>
        <a:p>
          <a:endParaRPr lang="en-US"/>
        </a:p>
      </dgm:t>
    </dgm:pt>
    <dgm:pt modelId="{B98DFBC3-0BCA-8A4C-BC14-CC1C8CBAA309}" type="sibTrans" cxnId="{A05E9BCE-74B1-4247-AD71-FBB15BD39FA1}">
      <dgm:prSet/>
      <dgm:spPr/>
      <dgm:t>
        <a:bodyPr/>
        <a:lstStyle/>
        <a:p>
          <a:endParaRPr lang="en-US"/>
        </a:p>
      </dgm:t>
    </dgm:pt>
    <dgm:pt modelId="{207F93A5-8151-0E4D-8813-99DE57ACA1F2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Eligible patients:  2 or more</a:t>
          </a:r>
          <a:r>
            <a:rPr lang="en-US" sz="2000" b="1" dirty="0" smtClean="0">
              <a:solidFill>
                <a:srgbClr val="050777"/>
              </a:solidFill>
              <a:latin typeface="Arial Narrow"/>
              <a:cs typeface="Arial Narrow"/>
            </a:rPr>
            <a:t> chronic conditions that increase risk of death, exacerbation, or functional decline </a:t>
          </a:r>
          <a:endParaRPr lang="en-US" sz="2000" dirty="0"/>
        </a:p>
      </dgm:t>
    </dgm:pt>
    <dgm:pt modelId="{216FED7D-8D34-A846-986B-D25F54621DFC}" type="parTrans" cxnId="{20A7BE8B-C046-BA4B-B42D-720B28E29FE5}">
      <dgm:prSet/>
      <dgm:spPr/>
      <dgm:t>
        <a:bodyPr/>
        <a:lstStyle/>
        <a:p>
          <a:endParaRPr lang="en-US"/>
        </a:p>
      </dgm:t>
    </dgm:pt>
    <dgm:pt modelId="{49E0EA77-519D-184D-84B1-628CE1D933CD}" type="sibTrans" cxnId="{20A7BE8B-C046-BA4B-B42D-720B28E29FE5}">
      <dgm:prSet/>
      <dgm:spPr/>
      <dgm:t>
        <a:bodyPr/>
        <a:lstStyle/>
        <a:p>
          <a:endParaRPr lang="en-US"/>
        </a:p>
      </dgm:t>
    </dgm:pt>
    <dgm:pt modelId="{C02BE06B-29A6-4040-9F07-C0E3CAD94FA6}">
      <dgm:prSet phldrT="[Text]"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Care plan: problem list, goals, symptom management, medication management, care coordination</a:t>
          </a:r>
          <a:endParaRPr lang="en-US" sz="2000" dirty="0"/>
        </a:p>
      </dgm:t>
    </dgm:pt>
    <dgm:pt modelId="{0EB36000-E840-D244-AEA8-54FECF381029}" type="parTrans" cxnId="{9FB23A59-EFAC-B84B-BA30-3388DF994A7C}">
      <dgm:prSet/>
      <dgm:spPr/>
      <dgm:t>
        <a:bodyPr/>
        <a:lstStyle/>
        <a:p>
          <a:endParaRPr lang="en-US"/>
        </a:p>
      </dgm:t>
    </dgm:pt>
    <dgm:pt modelId="{E086A749-0CE7-A140-A483-E25986C8A0DE}" type="sibTrans" cxnId="{9FB23A59-EFAC-B84B-BA30-3388DF994A7C}">
      <dgm:prSet/>
      <dgm:spPr/>
      <dgm:t>
        <a:bodyPr/>
        <a:lstStyle/>
        <a:p>
          <a:endParaRPr lang="en-US"/>
        </a:p>
      </dgm:t>
    </dgm:pt>
    <dgm:pt modelId="{C7114920-CA83-A749-BD5F-DE5D115A45B9}">
      <dgm:prSet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Lots of work, fee about $45 once a month</a:t>
          </a:r>
          <a:endParaRPr lang="en-US" sz="2000" dirty="0"/>
        </a:p>
      </dgm:t>
    </dgm:pt>
    <dgm:pt modelId="{FF3A1639-ECD9-C545-BB64-DE640260AB11}" type="parTrans" cxnId="{5E795A10-1B93-2049-9172-15CA01B59BED}">
      <dgm:prSet/>
      <dgm:spPr/>
      <dgm:t>
        <a:bodyPr/>
        <a:lstStyle/>
        <a:p>
          <a:endParaRPr lang="en-US"/>
        </a:p>
      </dgm:t>
    </dgm:pt>
    <dgm:pt modelId="{24F2F495-45B2-134B-A0A0-A926FD5828F4}" type="sibTrans" cxnId="{5E795A10-1B93-2049-9172-15CA01B59BED}">
      <dgm:prSet/>
      <dgm:spPr/>
      <dgm:t>
        <a:bodyPr/>
        <a:lstStyle/>
        <a:p>
          <a:endParaRPr lang="en-US"/>
        </a:p>
      </dgm:t>
    </dgm:pt>
    <dgm:pt modelId="{DB4BF1A9-4C27-174A-8B1D-96E8D766F57A}">
      <dgm:prSet custT="1"/>
      <dgm:spPr>
        <a:solidFill>
          <a:srgbClr val="D9D9D9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Provider/team accessible 24/7</a:t>
          </a:r>
        </a:p>
      </dgm:t>
    </dgm:pt>
    <dgm:pt modelId="{A0E86D73-5182-534D-980F-E4E9AB0CF00E}" type="parTrans" cxnId="{06A3C0FB-E819-BB4D-9078-BC20A2B5F0D6}">
      <dgm:prSet/>
      <dgm:spPr/>
      <dgm:t>
        <a:bodyPr/>
        <a:lstStyle/>
        <a:p>
          <a:endParaRPr lang="en-US"/>
        </a:p>
      </dgm:t>
    </dgm:pt>
    <dgm:pt modelId="{76199B43-C9CE-3E45-B924-AF095CB3DDE0}" type="sibTrans" cxnId="{06A3C0FB-E819-BB4D-9078-BC20A2B5F0D6}">
      <dgm:prSet/>
      <dgm:spPr/>
      <dgm:t>
        <a:bodyPr/>
        <a:lstStyle/>
        <a:p>
          <a:endParaRPr lang="en-US"/>
        </a:p>
      </dgm:t>
    </dgm:pt>
    <dgm:pt modelId="{61B1404A-A73B-764E-BC24-E996311739DB}">
      <dgm:prSet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Many practices find the amount of work to be greater than the amount of payment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E7860FA-38D0-BD40-B4D9-5B4CE9D49077}" type="parTrans" cxnId="{4920A876-B6E8-C245-A78C-26B534BB1D55}">
      <dgm:prSet/>
      <dgm:spPr/>
      <dgm:t>
        <a:bodyPr/>
        <a:lstStyle/>
        <a:p>
          <a:endParaRPr lang="en-US"/>
        </a:p>
      </dgm:t>
    </dgm:pt>
    <dgm:pt modelId="{C0DB51E5-6F1F-424C-B03A-F6E3F972E4D7}" type="sibTrans" cxnId="{4920A876-B6E8-C245-A78C-26B534BB1D55}">
      <dgm:prSet/>
      <dgm:spPr/>
      <dgm:t>
        <a:bodyPr/>
        <a:lstStyle/>
        <a:p>
          <a:endParaRPr lang="en-US"/>
        </a:p>
      </dgm:t>
    </dgm:pt>
    <dgm:pt modelId="{93C46A8A-2F57-EB4F-AB38-205C8DC2BE2C}">
      <dgm:prSet custT="1"/>
      <dgm:spPr>
        <a:solidFill>
          <a:srgbClr val="D9D9D9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Complex care manager, 100 patients/month:  $54,000.</a:t>
          </a:r>
        </a:p>
      </dgm:t>
    </dgm:pt>
    <dgm:pt modelId="{F7E9CF3E-322E-354D-843F-4A6B93DD33AD}" type="parTrans" cxnId="{B27F52A2-7DCE-BF4F-903F-EADEEC80F7E0}">
      <dgm:prSet/>
      <dgm:spPr/>
      <dgm:t>
        <a:bodyPr/>
        <a:lstStyle/>
        <a:p>
          <a:endParaRPr lang="en-US"/>
        </a:p>
      </dgm:t>
    </dgm:pt>
    <dgm:pt modelId="{B87A391E-FCA4-864A-ABF2-6315C96D4F0C}" type="sibTrans" cxnId="{B27F52A2-7DCE-BF4F-903F-EADEEC80F7E0}">
      <dgm:prSet/>
      <dgm:spPr/>
      <dgm:t>
        <a:bodyPr/>
        <a:lstStyle/>
        <a:p>
          <a:endParaRPr lang="en-US"/>
        </a:p>
      </dgm:t>
    </dgm:pt>
    <dgm:pt modelId="{C2C43E5B-05F4-2B41-94DD-25ADFDC1A489}" type="pres">
      <dgm:prSet presAssocID="{567EA2A1-79B2-0847-8718-0A8E02D9B0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B51DE0-0DDE-0742-9C19-988DE8D1D836}" type="pres">
      <dgm:prSet presAssocID="{5F5D3A87-3AA6-D64B-B92D-BBBE3C5909D7}" presName="parentText" presStyleLbl="node1" presStyleIdx="0" presStyleCnt="7" custScaleY="56796" custLinFactNeighborY="-71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75A82-EDD0-E143-9342-171D8609CE8D}" type="pres">
      <dgm:prSet presAssocID="{B98DFBC3-0BCA-8A4C-BC14-CC1C8CBAA309}" presName="spacer" presStyleCnt="0"/>
      <dgm:spPr/>
    </dgm:pt>
    <dgm:pt modelId="{4C9372C0-6AC3-D64D-9F0C-2DDADDC0422E}" type="pres">
      <dgm:prSet presAssocID="{207F93A5-8151-0E4D-8813-99DE57ACA1F2}" presName="parentText" presStyleLbl="node1" presStyleIdx="1" presStyleCnt="7" custScaleY="58028" custLinFactNeighborY="-22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B1740-4A50-3643-897F-D6699B9EC4FF}" type="pres">
      <dgm:prSet presAssocID="{49E0EA77-519D-184D-84B1-628CE1D933CD}" presName="spacer" presStyleCnt="0"/>
      <dgm:spPr/>
    </dgm:pt>
    <dgm:pt modelId="{83D71D50-C69F-DC4D-8643-1F9A68AAA29B}" type="pres">
      <dgm:prSet presAssocID="{C02BE06B-29A6-4040-9F07-C0E3CAD94FA6}" presName="parentText" presStyleLbl="node1" presStyleIdx="2" presStyleCnt="7" custScaleY="56657" custLinFactNeighborY="-305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2785D-AE1C-1E45-859F-9CD97E77D219}" type="pres">
      <dgm:prSet presAssocID="{E086A749-0CE7-A140-A483-E25986C8A0DE}" presName="spacer" presStyleCnt="0"/>
      <dgm:spPr/>
    </dgm:pt>
    <dgm:pt modelId="{698F3BB2-8533-0240-B52A-9DEC41D81856}" type="pres">
      <dgm:prSet presAssocID="{DB4BF1A9-4C27-174A-8B1D-96E8D766F57A}" presName="parentText" presStyleLbl="node1" presStyleIdx="3" presStyleCnt="7" custScaleY="40274" custLinFactNeighborX="1250" custLinFactNeighborY="-720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6F7D7-6F14-1B43-8CF2-A3161733314C}" type="pres">
      <dgm:prSet presAssocID="{76199B43-C9CE-3E45-B924-AF095CB3DDE0}" presName="spacer" presStyleCnt="0"/>
      <dgm:spPr/>
    </dgm:pt>
    <dgm:pt modelId="{99784EF8-EFAA-9C47-B939-59D28B3324F3}" type="pres">
      <dgm:prSet presAssocID="{C7114920-CA83-A749-BD5F-DE5D115A45B9}" presName="parentText" presStyleLbl="node1" presStyleIdx="4" presStyleCnt="7" custScaleY="32644" custLinFactNeighborY="-940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A28C4-50CE-4244-A250-9D5F5CE3220C}" type="pres">
      <dgm:prSet presAssocID="{24F2F495-45B2-134B-A0A0-A926FD5828F4}" presName="spacer" presStyleCnt="0"/>
      <dgm:spPr/>
    </dgm:pt>
    <dgm:pt modelId="{FF55A8D0-E003-884B-83C2-D9B92F392FAA}" type="pres">
      <dgm:prSet presAssocID="{93C46A8A-2F57-EB4F-AB38-205C8DC2BE2C}" presName="parentText" presStyleLbl="node1" presStyleIdx="5" presStyleCnt="7" custScaleY="41850" custLinFactNeighborY="-70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707F-DFE7-8C41-9437-D070C48B0D3D}" type="pres">
      <dgm:prSet presAssocID="{B87A391E-FCA4-864A-ABF2-6315C96D4F0C}" presName="spacer" presStyleCnt="0"/>
      <dgm:spPr/>
    </dgm:pt>
    <dgm:pt modelId="{B9BE5426-B0C2-A640-A40E-EE0DEC691169}" type="pres">
      <dgm:prSet presAssocID="{61B1404A-A73B-764E-BC24-E996311739DB}" presName="parentText" presStyleLbl="node1" presStyleIdx="6" presStyleCnt="7" custScaleY="45375" custLinFactNeighborY="-286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3A002-8320-B748-A6AE-DE63A744CC44}" type="presOf" srcId="{C7114920-CA83-A749-BD5F-DE5D115A45B9}" destId="{99784EF8-EFAA-9C47-B939-59D28B3324F3}" srcOrd="0" destOrd="0" presId="urn:microsoft.com/office/officeart/2005/8/layout/vList2"/>
    <dgm:cxn modelId="{A2488DB1-8C93-334F-BB11-C9CBBC28E98F}" type="presOf" srcId="{61B1404A-A73B-764E-BC24-E996311739DB}" destId="{B9BE5426-B0C2-A640-A40E-EE0DEC691169}" srcOrd="0" destOrd="0" presId="urn:microsoft.com/office/officeart/2005/8/layout/vList2"/>
    <dgm:cxn modelId="{4920A876-B6E8-C245-A78C-26B534BB1D55}" srcId="{567EA2A1-79B2-0847-8718-0A8E02D9B068}" destId="{61B1404A-A73B-764E-BC24-E996311739DB}" srcOrd="6" destOrd="0" parTransId="{1E7860FA-38D0-BD40-B4D9-5B4CE9D49077}" sibTransId="{C0DB51E5-6F1F-424C-B03A-F6E3F972E4D7}"/>
    <dgm:cxn modelId="{8CB1AAD0-E946-3F40-977C-3F9AB5272986}" type="presOf" srcId="{C02BE06B-29A6-4040-9F07-C0E3CAD94FA6}" destId="{83D71D50-C69F-DC4D-8643-1F9A68AAA29B}" srcOrd="0" destOrd="0" presId="urn:microsoft.com/office/officeart/2005/8/layout/vList2"/>
    <dgm:cxn modelId="{9FB23A59-EFAC-B84B-BA30-3388DF994A7C}" srcId="{567EA2A1-79B2-0847-8718-0A8E02D9B068}" destId="{C02BE06B-29A6-4040-9F07-C0E3CAD94FA6}" srcOrd="2" destOrd="0" parTransId="{0EB36000-E840-D244-AEA8-54FECF381029}" sibTransId="{E086A749-0CE7-A140-A483-E25986C8A0DE}"/>
    <dgm:cxn modelId="{6C87F83F-E906-0C4D-BEAE-7D64BCC03037}" type="presOf" srcId="{567EA2A1-79B2-0847-8718-0A8E02D9B068}" destId="{C2C43E5B-05F4-2B41-94DD-25ADFDC1A489}" srcOrd="0" destOrd="0" presId="urn:microsoft.com/office/officeart/2005/8/layout/vList2"/>
    <dgm:cxn modelId="{536A1459-B616-C64E-A83E-A6B116B9410F}" type="presOf" srcId="{5F5D3A87-3AA6-D64B-B92D-BBBE3C5909D7}" destId="{D4B51DE0-0DDE-0742-9C19-988DE8D1D836}" srcOrd="0" destOrd="0" presId="urn:microsoft.com/office/officeart/2005/8/layout/vList2"/>
    <dgm:cxn modelId="{A05E9BCE-74B1-4247-AD71-FBB15BD39FA1}" srcId="{567EA2A1-79B2-0847-8718-0A8E02D9B068}" destId="{5F5D3A87-3AA6-D64B-B92D-BBBE3C5909D7}" srcOrd="0" destOrd="0" parTransId="{57782117-0EEA-664E-977A-7C7EA02468E8}" sibTransId="{B98DFBC3-0BCA-8A4C-BC14-CC1C8CBAA309}"/>
    <dgm:cxn modelId="{18931916-E516-2442-8846-3188B42AE822}" type="presOf" srcId="{93C46A8A-2F57-EB4F-AB38-205C8DC2BE2C}" destId="{FF55A8D0-E003-884B-83C2-D9B92F392FAA}" srcOrd="0" destOrd="0" presId="urn:microsoft.com/office/officeart/2005/8/layout/vList2"/>
    <dgm:cxn modelId="{5EB04326-9740-B94A-AC3C-AEAB2F3F1543}" type="presOf" srcId="{207F93A5-8151-0E4D-8813-99DE57ACA1F2}" destId="{4C9372C0-6AC3-D64D-9F0C-2DDADDC0422E}" srcOrd="0" destOrd="0" presId="urn:microsoft.com/office/officeart/2005/8/layout/vList2"/>
    <dgm:cxn modelId="{B27F52A2-7DCE-BF4F-903F-EADEEC80F7E0}" srcId="{567EA2A1-79B2-0847-8718-0A8E02D9B068}" destId="{93C46A8A-2F57-EB4F-AB38-205C8DC2BE2C}" srcOrd="5" destOrd="0" parTransId="{F7E9CF3E-322E-354D-843F-4A6B93DD33AD}" sibTransId="{B87A391E-FCA4-864A-ABF2-6315C96D4F0C}"/>
    <dgm:cxn modelId="{51737773-DC1A-9546-84B4-0A9977E8B1C7}" type="presOf" srcId="{DB4BF1A9-4C27-174A-8B1D-96E8D766F57A}" destId="{698F3BB2-8533-0240-B52A-9DEC41D81856}" srcOrd="0" destOrd="0" presId="urn:microsoft.com/office/officeart/2005/8/layout/vList2"/>
    <dgm:cxn modelId="{5E795A10-1B93-2049-9172-15CA01B59BED}" srcId="{567EA2A1-79B2-0847-8718-0A8E02D9B068}" destId="{C7114920-CA83-A749-BD5F-DE5D115A45B9}" srcOrd="4" destOrd="0" parTransId="{FF3A1639-ECD9-C545-BB64-DE640260AB11}" sibTransId="{24F2F495-45B2-134B-A0A0-A926FD5828F4}"/>
    <dgm:cxn modelId="{06A3C0FB-E819-BB4D-9078-BC20A2B5F0D6}" srcId="{567EA2A1-79B2-0847-8718-0A8E02D9B068}" destId="{DB4BF1A9-4C27-174A-8B1D-96E8D766F57A}" srcOrd="3" destOrd="0" parTransId="{A0E86D73-5182-534D-980F-E4E9AB0CF00E}" sibTransId="{76199B43-C9CE-3E45-B924-AF095CB3DDE0}"/>
    <dgm:cxn modelId="{20A7BE8B-C046-BA4B-B42D-720B28E29FE5}" srcId="{567EA2A1-79B2-0847-8718-0A8E02D9B068}" destId="{207F93A5-8151-0E4D-8813-99DE57ACA1F2}" srcOrd="1" destOrd="0" parTransId="{216FED7D-8D34-A846-986B-D25F54621DFC}" sibTransId="{49E0EA77-519D-184D-84B1-628CE1D933CD}"/>
    <dgm:cxn modelId="{AEC817EE-ED8F-274F-93C8-584E34FFA60B}" type="presParOf" srcId="{C2C43E5B-05F4-2B41-94DD-25ADFDC1A489}" destId="{D4B51DE0-0DDE-0742-9C19-988DE8D1D836}" srcOrd="0" destOrd="0" presId="urn:microsoft.com/office/officeart/2005/8/layout/vList2"/>
    <dgm:cxn modelId="{58121C09-D7BF-6342-87EF-393F72B63BAF}" type="presParOf" srcId="{C2C43E5B-05F4-2B41-94DD-25ADFDC1A489}" destId="{F6175A82-EDD0-E143-9342-171D8609CE8D}" srcOrd="1" destOrd="0" presId="urn:microsoft.com/office/officeart/2005/8/layout/vList2"/>
    <dgm:cxn modelId="{B5BBA7CD-ECA7-A74B-9C1F-8B5A5633DBF3}" type="presParOf" srcId="{C2C43E5B-05F4-2B41-94DD-25ADFDC1A489}" destId="{4C9372C0-6AC3-D64D-9F0C-2DDADDC0422E}" srcOrd="2" destOrd="0" presId="urn:microsoft.com/office/officeart/2005/8/layout/vList2"/>
    <dgm:cxn modelId="{39C1392F-CC04-5746-AE7B-0FF81C193AC1}" type="presParOf" srcId="{C2C43E5B-05F4-2B41-94DD-25ADFDC1A489}" destId="{FC0B1740-4A50-3643-897F-D6699B9EC4FF}" srcOrd="3" destOrd="0" presId="urn:microsoft.com/office/officeart/2005/8/layout/vList2"/>
    <dgm:cxn modelId="{E8688A78-7C37-584E-9371-177ADEB870F4}" type="presParOf" srcId="{C2C43E5B-05F4-2B41-94DD-25ADFDC1A489}" destId="{83D71D50-C69F-DC4D-8643-1F9A68AAA29B}" srcOrd="4" destOrd="0" presId="urn:microsoft.com/office/officeart/2005/8/layout/vList2"/>
    <dgm:cxn modelId="{DDF354AD-F8E9-5B40-82F3-C632E5C8B5C3}" type="presParOf" srcId="{C2C43E5B-05F4-2B41-94DD-25ADFDC1A489}" destId="{18D2785D-AE1C-1E45-859F-9CD97E77D219}" srcOrd="5" destOrd="0" presId="urn:microsoft.com/office/officeart/2005/8/layout/vList2"/>
    <dgm:cxn modelId="{7FAB754E-1A11-3F43-9B0C-147DABE2CB0A}" type="presParOf" srcId="{C2C43E5B-05F4-2B41-94DD-25ADFDC1A489}" destId="{698F3BB2-8533-0240-B52A-9DEC41D81856}" srcOrd="6" destOrd="0" presId="urn:microsoft.com/office/officeart/2005/8/layout/vList2"/>
    <dgm:cxn modelId="{C8066C8E-E5E2-344D-AA27-FB1AAF308B1A}" type="presParOf" srcId="{C2C43E5B-05F4-2B41-94DD-25ADFDC1A489}" destId="{DAB6F7D7-6F14-1B43-8CF2-A3161733314C}" srcOrd="7" destOrd="0" presId="urn:microsoft.com/office/officeart/2005/8/layout/vList2"/>
    <dgm:cxn modelId="{EE0AF2DD-DA9F-4F46-B407-8425913E3797}" type="presParOf" srcId="{C2C43E5B-05F4-2B41-94DD-25ADFDC1A489}" destId="{99784EF8-EFAA-9C47-B939-59D28B3324F3}" srcOrd="8" destOrd="0" presId="urn:microsoft.com/office/officeart/2005/8/layout/vList2"/>
    <dgm:cxn modelId="{7DEADA95-C5B3-3B46-88EE-F82D2E43480E}" type="presParOf" srcId="{C2C43E5B-05F4-2B41-94DD-25ADFDC1A489}" destId="{C45A28C4-50CE-4244-A250-9D5F5CE3220C}" srcOrd="9" destOrd="0" presId="urn:microsoft.com/office/officeart/2005/8/layout/vList2"/>
    <dgm:cxn modelId="{516EDA5B-AB2E-804A-8289-DED7E4D68388}" type="presParOf" srcId="{C2C43E5B-05F4-2B41-94DD-25ADFDC1A489}" destId="{FF55A8D0-E003-884B-83C2-D9B92F392FAA}" srcOrd="10" destOrd="0" presId="urn:microsoft.com/office/officeart/2005/8/layout/vList2"/>
    <dgm:cxn modelId="{71204C05-BA6E-8F40-8517-F8449D6FD594}" type="presParOf" srcId="{C2C43E5B-05F4-2B41-94DD-25ADFDC1A489}" destId="{E6A8707F-DFE7-8C41-9437-D070C48B0D3D}" srcOrd="11" destOrd="0" presId="urn:microsoft.com/office/officeart/2005/8/layout/vList2"/>
    <dgm:cxn modelId="{22E91EFD-5DE7-DF4C-BFFE-EF3EC44F0A86}" type="presParOf" srcId="{C2C43E5B-05F4-2B41-94DD-25ADFDC1A489}" destId="{B9BE5426-B0C2-A640-A40E-EE0DEC69116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BE2ABB-3D42-4842-B42D-89FDA352C389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D56AFC-EC13-D948-A36A-C0E43762BD8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Hospital Discharge Model:</a:t>
          </a:r>
          <a:r>
            <a:rPr lang="en-US" sz="2000" b="1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Transition from inpatient to home </a:t>
          </a:r>
          <a:endParaRPr lang="en-US" sz="2000" dirty="0"/>
        </a:p>
      </dgm:t>
    </dgm:pt>
    <dgm:pt modelId="{FA129E25-BDD7-714B-83B5-A4BF3636FFA9}" type="parTrans" cxnId="{C68B33A0-62D8-DD42-B461-D5C49C4FBA95}">
      <dgm:prSet/>
      <dgm:spPr/>
      <dgm:t>
        <a:bodyPr/>
        <a:lstStyle/>
        <a:p>
          <a:endParaRPr lang="en-US"/>
        </a:p>
      </dgm:t>
    </dgm:pt>
    <dgm:pt modelId="{B54E835D-48A4-3D48-9E0A-63155C8DB406}" type="sibTrans" cxnId="{C68B33A0-62D8-DD42-B461-D5C49C4FBA95}">
      <dgm:prSet/>
      <dgm:spPr/>
      <dgm:t>
        <a:bodyPr/>
        <a:lstStyle/>
        <a:p>
          <a:endParaRPr lang="en-US"/>
        </a:p>
      </dgm:t>
    </dgm:pt>
    <dgm:pt modelId="{ECFDEE5E-C8DC-D249-85B3-5AF277188632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Health Plan Model:</a:t>
          </a:r>
          <a:r>
            <a:rPr lang="en-US" sz="2000" b="1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    Health plan employs CCM team, mainly telephonic</a:t>
          </a:r>
          <a:endParaRPr lang="en-US" sz="2000" b="1" dirty="0">
            <a:solidFill>
              <a:srgbClr val="060A78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MS Mincho" charset="0"/>
            <a:cs typeface="MS Mincho" charset="0"/>
          </a:endParaRPr>
        </a:p>
      </dgm:t>
    </dgm:pt>
    <dgm:pt modelId="{30CEE91A-0659-C94A-8A18-A9FCE5F41B81}" type="parTrans" cxnId="{54D52B3E-8578-754D-9B64-D12D1DEF5603}">
      <dgm:prSet/>
      <dgm:spPr/>
      <dgm:t>
        <a:bodyPr/>
        <a:lstStyle/>
        <a:p>
          <a:endParaRPr lang="en-US"/>
        </a:p>
      </dgm:t>
    </dgm:pt>
    <dgm:pt modelId="{3B3A68F9-7209-A443-B2F0-C6F019BBF097}" type="sibTrans" cxnId="{54D52B3E-8578-754D-9B64-D12D1DEF5603}">
      <dgm:prSet/>
      <dgm:spPr/>
      <dgm:t>
        <a:bodyPr/>
        <a:lstStyle/>
        <a:p>
          <a:endParaRPr lang="en-US"/>
        </a:p>
      </dgm:t>
    </dgm:pt>
    <dgm:pt modelId="{D4B6AE7B-E027-8C40-92B7-86428F87CD8A}">
      <dgm:prSet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Primary Care Model:</a:t>
          </a:r>
          <a:r>
            <a:rPr lang="en-US" sz="2000" b="1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 CCM team embedded in one or more primary  				care practices</a:t>
          </a:r>
          <a:endParaRPr lang="en-US" sz="2000" b="1" dirty="0">
            <a:solidFill>
              <a:srgbClr val="060A78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MS Mincho" charset="0"/>
            <a:cs typeface="MS Mincho" charset="0"/>
          </a:endParaRPr>
        </a:p>
      </dgm:t>
    </dgm:pt>
    <dgm:pt modelId="{CA667609-BDB5-7448-B60F-6CCA0BB541C4}" type="parTrans" cxnId="{5F1996EC-0F53-2E41-BCC9-FA8EA4AF6CD0}">
      <dgm:prSet/>
      <dgm:spPr/>
      <dgm:t>
        <a:bodyPr/>
        <a:lstStyle/>
        <a:p>
          <a:endParaRPr lang="en-US"/>
        </a:p>
      </dgm:t>
    </dgm:pt>
    <dgm:pt modelId="{D5FE6811-83EE-334B-9260-355859C772E9}" type="sibTrans" cxnId="{5F1996EC-0F53-2E41-BCC9-FA8EA4AF6CD0}">
      <dgm:prSet/>
      <dgm:spPr/>
      <dgm:t>
        <a:bodyPr/>
        <a:lstStyle/>
        <a:p>
          <a:endParaRPr lang="en-US"/>
        </a:p>
      </dgm:t>
    </dgm:pt>
    <dgm:pt modelId="{004B766F-69A6-4346-9ECF-815EC3365D2D}">
      <dgm:prSet custT="1"/>
      <dgm:spPr>
        <a:solidFill>
          <a:srgbClr val="D9D9D9"/>
        </a:solidFill>
      </dgm:spPr>
      <dgm:t>
        <a:bodyPr/>
        <a:lstStyle/>
        <a:p>
          <a:r>
            <a:rPr lang="en-US" sz="2000" b="1" dirty="0" err="1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aICU</a:t>
          </a:r>
          <a:r>
            <a:rPr lang="en-US" sz="2000" b="1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Model:</a:t>
          </a:r>
          <a:r>
            <a:rPr lang="en-US" sz="2000" b="1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               All care provided by separate high-risk clinic or high-risk 		               team, patient leaves PCP</a:t>
          </a:r>
          <a:endParaRPr lang="en-US" sz="2000" b="1" dirty="0">
            <a:solidFill>
              <a:srgbClr val="060A78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MS Mincho" charset="0"/>
            <a:cs typeface="MS Mincho" charset="0"/>
          </a:endParaRPr>
        </a:p>
      </dgm:t>
    </dgm:pt>
    <dgm:pt modelId="{FD8070F2-1151-3044-A6F4-D690B47F1490}" type="parTrans" cxnId="{3E397BE3-988B-CA4D-8B07-4EE346D64032}">
      <dgm:prSet/>
      <dgm:spPr/>
      <dgm:t>
        <a:bodyPr/>
        <a:lstStyle/>
        <a:p>
          <a:endParaRPr lang="en-US"/>
        </a:p>
      </dgm:t>
    </dgm:pt>
    <dgm:pt modelId="{660A2E5E-B43F-3A4B-B92B-175B8078B096}" type="sibTrans" cxnId="{3E397BE3-988B-CA4D-8B07-4EE346D64032}">
      <dgm:prSet/>
      <dgm:spPr/>
      <dgm:t>
        <a:bodyPr/>
        <a:lstStyle/>
        <a:p>
          <a:endParaRPr lang="en-US"/>
        </a:p>
      </dgm:t>
    </dgm:pt>
    <dgm:pt modelId="{DAEF6EB8-A3AE-3849-B746-B820E5C3D5F8}">
      <dgm:prSet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ED Model:</a:t>
          </a:r>
          <a:r>
            <a:rPr lang="en-US" sz="2000" b="1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                  Emergency Department-embedded team provides CCM</a:t>
          </a:r>
          <a:endParaRPr lang="en-US" sz="2000" b="1" dirty="0">
            <a:solidFill>
              <a:srgbClr val="060A78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MS Mincho" charset="0"/>
            <a:cs typeface="MS Mincho" charset="0"/>
          </a:endParaRPr>
        </a:p>
      </dgm:t>
    </dgm:pt>
    <dgm:pt modelId="{E406FED7-3F5A-7A4A-A50A-A7A17B9B57AE}" type="parTrans" cxnId="{15A407F3-6411-C146-940F-092981B32453}">
      <dgm:prSet/>
      <dgm:spPr/>
      <dgm:t>
        <a:bodyPr/>
        <a:lstStyle/>
        <a:p>
          <a:endParaRPr lang="en-US"/>
        </a:p>
      </dgm:t>
    </dgm:pt>
    <dgm:pt modelId="{0BFD6A3B-1EE3-4546-BB88-2E987117D11A}" type="sibTrans" cxnId="{15A407F3-6411-C146-940F-092981B32453}">
      <dgm:prSet/>
      <dgm:spPr/>
      <dgm:t>
        <a:bodyPr/>
        <a:lstStyle/>
        <a:p>
          <a:endParaRPr lang="en-US"/>
        </a:p>
      </dgm:t>
    </dgm:pt>
    <dgm:pt modelId="{6BB8AA04-3B93-524C-930B-4E1DB61DB287}">
      <dgm:prSet custT="1"/>
      <dgm:spPr>
        <a:solidFill>
          <a:srgbClr val="D9D9D9"/>
        </a:solidFill>
      </dgm:spPr>
      <dgm:t>
        <a:bodyPr/>
        <a:lstStyle/>
        <a:p>
          <a:r>
            <a:rPr lang="en-US" sz="2000" b="1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Home Care Model:</a:t>
          </a:r>
          <a:r>
            <a:rPr lang="en-US" sz="2000" b="1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    Care entirely in patient’</a:t>
          </a:r>
          <a:r>
            <a:rPr lang="en-US" altLang="ja-JP" sz="2000" b="1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s home</a:t>
          </a:r>
          <a:endParaRPr lang="en-US" sz="2000" dirty="0"/>
        </a:p>
      </dgm:t>
    </dgm:pt>
    <dgm:pt modelId="{982F910A-650E-A34F-89D4-84858B0CEFF5}" type="parTrans" cxnId="{299BA320-8857-2E41-A3AE-E9838B5E168F}">
      <dgm:prSet/>
      <dgm:spPr/>
      <dgm:t>
        <a:bodyPr/>
        <a:lstStyle/>
        <a:p>
          <a:endParaRPr lang="en-US"/>
        </a:p>
      </dgm:t>
    </dgm:pt>
    <dgm:pt modelId="{7A8F5F5A-E313-D946-A58C-41B0A2812870}" type="sibTrans" cxnId="{299BA320-8857-2E41-A3AE-E9838B5E168F}">
      <dgm:prSet/>
      <dgm:spPr/>
      <dgm:t>
        <a:bodyPr/>
        <a:lstStyle/>
        <a:p>
          <a:endParaRPr lang="en-US"/>
        </a:p>
      </dgm:t>
    </dgm:pt>
    <dgm:pt modelId="{26F7D0B6-A5C2-1546-925C-3D2BE8735778}">
      <dgm:prSet custT="1"/>
      <dgm:spPr>
        <a:solidFill>
          <a:srgbClr val="C8E2FA"/>
        </a:solidFill>
      </dgm:spPr>
      <dgm:t>
        <a:bodyPr/>
        <a:lstStyle/>
        <a:p>
          <a:r>
            <a:rPr lang="en-US" sz="2000" b="1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Housing First Model:</a:t>
          </a:r>
          <a:r>
            <a:rPr lang="en-US" sz="2000" b="1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Homeless or precariously housed people receive stable 			housing with social services</a:t>
          </a:r>
          <a:endParaRPr lang="en-US" sz="2000" b="1" dirty="0">
            <a:solidFill>
              <a:srgbClr val="060A78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MS Mincho" charset="0"/>
            <a:cs typeface="MS Mincho" charset="0"/>
          </a:endParaRPr>
        </a:p>
      </dgm:t>
    </dgm:pt>
    <dgm:pt modelId="{442DCE60-CE52-994B-9883-B3034587D92C}" type="parTrans" cxnId="{BBC33E5E-2331-2745-BB32-29983FE8EFD3}">
      <dgm:prSet/>
      <dgm:spPr/>
      <dgm:t>
        <a:bodyPr/>
        <a:lstStyle/>
        <a:p>
          <a:endParaRPr lang="en-US"/>
        </a:p>
      </dgm:t>
    </dgm:pt>
    <dgm:pt modelId="{F79C9C7F-9489-7C4A-A72E-8B385A361F8A}" type="sibTrans" cxnId="{BBC33E5E-2331-2745-BB32-29983FE8EFD3}">
      <dgm:prSet/>
      <dgm:spPr/>
      <dgm:t>
        <a:bodyPr/>
        <a:lstStyle/>
        <a:p>
          <a:endParaRPr lang="en-US"/>
        </a:p>
      </dgm:t>
    </dgm:pt>
    <dgm:pt modelId="{B2AEA046-2172-2741-836E-B7F6536C43B6}">
      <dgm:prSet custT="1"/>
      <dgm:spPr>
        <a:solidFill>
          <a:srgbClr val="D9D9D9"/>
        </a:solidFill>
      </dgm:spPr>
      <dgm:t>
        <a:bodyPr/>
        <a:lstStyle/>
        <a:p>
          <a:r>
            <a:rPr lang="en-US" sz="2000" b="1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Community-Based Model:</a:t>
          </a:r>
          <a:r>
            <a:rPr lang="en-US" sz="2000" b="1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Care provided where patients are</a:t>
          </a:r>
          <a:endParaRPr lang="en-US" sz="2000" dirty="0">
            <a:latin typeface="Arial Narrow" charset="0"/>
            <a:ea typeface="MS Mincho" charset="0"/>
            <a:cs typeface="MS Mincho" charset="0"/>
          </a:endParaRPr>
        </a:p>
      </dgm:t>
    </dgm:pt>
    <dgm:pt modelId="{D21C81EA-9F13-5F46-8C8B-77E00DB52E36}" type="parTrans" cxnId="{0223CF1B-755B-D64B-814E-4F11AD532255}">
      <dgm:prSet/>
      <dgm:spPr/>
      <dgm:t>
        <a:bodyPr/>
        <a:lstStyle/>
        <a:p>
          <a:endParaRPr lang="en-US"/>
        </a:p>
      </dgm:t>
    </dgm:pt>
    <dgm:pt modelId="{88C0F9B3-0404-1443-8956-7142F1C0BCC0}" type="sibTrans" cxnId="{0223CF1B-755B-D64B-814E-4F11AD532255}">
      <dgm:prSet/>
      <dgm:spPr/>
      <dgm:t>
        <a:bodyPr/>
        <a:lstStyle/>
        <a:p>
          <a:endParaRPr lang="en-US"/>
        </a:p>
      </dgm:t>
    </dgm:pt>
    <dgm:pt modelId="{17CEC108-E94C-974A-BE9F-CBE299C0769E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Bodenheimer T, Berry-Millett R. Care Management for Patients with Complex Healthcare Needs, Robert Wood Johnson Foundation, 2009; Bodenheimer T. Strategies to Reduce Costs and Improve Care for High-Utilizing Medicaid Patients: Reflections on Pioneering Programs. Center for Health Care Strategies, October 2013. </a:t>
          </a:r>
        </a:p>
      </dgm:t>
    </dgm:pt>
    <dgm:pt modelId="{80FB1732-9C37-114E-9691-9287DAD9B734}" type="parTrans" cxnId="{CF01E934-61A4-554B-B320-94D7592C5021}">
      <dgm:prSet/>
      <dgm:spPr/>
      <dgm:t>
        <a:bodyPr/>
        <a:lstStyle/>
        <a:p>
          <a:endParaRPr lang="en-US"/>
        </a:p>
      </dgm:t>
    </dgm:pt>
    <dgm:pt modelId="{E2387FF2-2145-2F46-AD22-98403E01B0C7}" type="sibTrans" cxnId="{CF01E934-61A4-554B-B320-94D7592C5021}">
      <dgm:prSet/>
      <dgm:spPr/>
      <dgm:t>
        <a:bodyPr/>
        <a:lstStyle/>
        <a:p>
          <a:endParaRPr lang="en-US"/>
        </a:p>
      </dgm:t>
    </dgm:pt>
    <dgm:pt modelId="{32041ECA-982F-E34F-ADB7-EB587963E606}" type="pres">
      <dgm:prSet presAssocID="{17BE2ABB-3D42-4842-B42D-89FDA352C3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9F2C2A-F1EB-3A47-B4AB-0C220091A1BF}" type="pres">
      <dgm:prSet presAssocID="{ECFDEE5E-C8DC-D249-85B3-5AF277188632}" presName="parentText" presStyleLbl="node1" presStyleIdx="0" presStyleCnt="9" custScaleY="93897" custLinFactY="-1994" custLinFactNeighborX="20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F8BED-169C-A247-8C4B-F127C711AFCC}" type="pres">
      <dgm:prSet presAssocID="{3B3A68F9-7209-A443-B2F0-C6F019BBF097}" presName="spacer" presStyleCnt="0"/>
      <dgm:spPr/>
    </dgm:pt>
    <dgm:pt modelId="{AD59E0C4-0EB0-5146-8BB7-B01D86F56EDB}" type="pres">
      <dgm:prSet presAssocID="{3DD56AFC-EC13-D948-A36A-C0E43762BD85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EA482-A73A-F54D-9128-3F3933EBCB6B}" type="pres">
      <dgm:prSet presAssocID="{B54E835D-48A4-3D48-9E0A-63155C8DB406}" presName="spacer" presStyleCnt="0"/>
      <dgm:spPr/>
    </dgm:pt>
    <dgm:pt modelId="{C8442A78-1B65-5D45-8CC2-42A5741D2E93}" type="pres">
      <dgm:prSet presAssocID="{D4B6AE7B-E027-8C40-92B7-86428F87CD8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A613E-11E9-4F48-BFF0-3B2CEF89C130}" type="pres">
      <dgm:prSet presAssocID="{D5FE6811-83EE-334B-9260-355859C772E9}" presName="spacer" presStyleCnt="0"/>
      <dgm:spPr/>
    </dgm:pt>
    <dgm:pt modelId="{E7D141F2-9BD9-E24C-AA7D-61D093F757E5}" type="pres">
      <dgm:prSet presAssocID="{004B766F-69A6-4346-9ECF-815EC3365D2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CCCC5-8891-DF48-B430-5A639E9482E3}" type="pres">
      <dgm:prSet presAssocID="{660A2E5E-B43F-3A4B-B92B-175B8078B096}" presName="spacer" presStyleCnt="0"/>
      <dgm:spPr/>
    </dgm:pt>
    <dgm:pt modelId="{D25165E0-6E97-AC4A-A6E7-77FBF86A3BC0}" type="pres">
      <dgm:prSet presAssocID="{DAEF6EB8-A3AE-3849-B746-B820E5C3D5F8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ED8BB-582C-A648-A18F-9F64005CF378}" type="pres">
      <dgm:prSet presAssocID="{0BFD6A3B-1EE3-4546-BB88-2E987117D11A}" presName="spacer" presStyleCnt="0"/>
      <dgm:spPr/>
    </dgm:pt>
    <dgm:pt modelId="{22F030BD-A0AB-254A-BF6C-A2056819E91F}" type="pres">
      <dgm:prSet presAssocID="{6BB8AA04-3B93-524C-930B-4E1DB61DB287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B086-4E9D-E64A-8888-45A7D74C22E3}" type="pres">
      <dgm:prSet presAssocID="{7A8F5F5A-E313-D946-A58C-41B0A2812870}" presName="spacer" presStyleCnt="0"/>
      <dgm:spPr/>
    </dgm:pt>
    <dgm:pt modelId="{FC9C7339-8210-404D-A691-285ED9385EF8}" type="pres">
      <dgm:prSet presAssocID="{26F7D0B6-A5C2-1546-925C-3D2BE8735778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FFD1E-4CB4-FE4C-ADDD-488D2FD4EAD4}" type="pres">
      <dgm:prSet presAssocID="{F79C9C7F-9489-7C4A-A72E-8B385A361F8A}" presName="spacer" presStyleCnt="0"/>
      <dgm:spPr/>
    </dgm:pt>
    <dgm:pt modelId="{EB6FF17C-5BBB-824F-A790-D45AE5869258}" type="pres">
      <dgm:prSet presAssocID="{B2AEA046-2172-2741-836E-B7F6536C43B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A6D10-31B7-1844-BF6B-C88945A0C35A}" type="pres">
      <dgm:prSet presAssocID="{88C0F9B3-0404-1443-8956-7142F1C0BCC0}" presName="spacer" presStyleCnt="0"/>
      <dgm:spPr/>
    </dgm:pt>
    <dgm:pt modelId="{64D10B02-3513-3B47-8C10-6023EB0B0DF3}" type="pres">
      <dgm:prSet presAssocID="{17CEC108-E94C-974A-BE9F-CBE299C0769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70ADA-F883-6446-B667-E06C33391D01}" type="presOf" srcId="{17BE2ABB-3D42-4842-B42D-89FDA352C389}" destId="{32041ECA-982F-E34F-ADB7-EB587963E606}" srcOrd="0" destOrd="0" presId="urn:microsoft.com/office/officeart/2005/8/layout/vList2"/>
    <dgm:cxn modelId="{7EFAA8B2-B27B-F24C-A123-78BAF2710251}" type="presOf" srcId="{3DD56AFC-EC13-D948-A36A-C0E43762BD85}" destId="{AD59E0C4-0EB0-5146-8BB7-B01D86F56EDB}" srcOrd="0" destOrd="0" presId="urn:microsoft.com/office/officeart/2005/8/layout/vList2"/>
    <dgm:cxn modelId="{5F1996EC-0F53-2E41-BCC9-FA8EA4AF6CD0}" srcId="{17BE2ABB-3D42-4842-B42D-89FDA352C389}" destId="{D4B6AE7B-E027-8C40-92B7-86428F87CD8A}" srcOrd="2" destOrd="0" parTransId="{CA667609-BDB5-7448-B60F-6CCA0BB541C4}" sibTransId="{D5FE6811-83EE-334B-9260-355859C772E9}"/>
    <dgm:cxn modelId="{9CB835C5-77F2-584B-8066-05D07D5CD039}" type="presOf" srcId="{004B766F-69A6-4346-9ECF-815EC3365D2D}" destId="{E7D141F2-9BD9-E24C-AA7D-61D093F757E5}" srcOrd="0" destOrd="0" presId="urn:microsoft.com/office/officeart/2005/8/layout/vList2"/>
    <dgm:cxn modelId="{3E397BE3-988B-CA4D-8B07-4EE346D64032}" srcId="{17BE2ABB-3D42-4842-B42D-89FDA352C389}" destId="{004B766F-69A6-4346-9ECF-815EC3365D2D}" srcOrd="3" destOrd="0" parTransId="{FD8070F2-1151-3044-A6F4-D690B47F1490}" sibTransId="{660A2E5E-B43F-3A4B-B92B-175B8078B096}"/>
    <dgm:cxn modelId="{D74F9B8C-3677-A44B-B6D5-8804400CA170}" type="presOf" srcId="{17CEC108-E94C-974A-BE9F-CBE299C0769E}" destId="{64D10B02-3513-3B47-8C10-6023EB0B0DF3}" srcOrd="0" destOrd="0" presId="urn:microsoft.com/office/officeart/2005/8/layout/vList2"/>
    <dgm:cxn modelId="{C68B33A0-62D8-DD42-B461-D5C49C4FBA95}" srcId="{17BE2ABB-3D42-4842-B42D-89FDA352C389}" destId="{3DD56AFC-EC13-D948-A36A-C0E43762BD85}" srcOrd="1" destOrd="0" parTransId="{FA129E25-BDD7-714B-83B5-A4BF3636FFA9}" sibTransId="{B54E835D-48A4-3D48-9E0A-63155C8DB406}"/>
    <dgm:cxn modelId="{FDDCE095-30F6-1A44-8862-CD272970011D}" type="presOf" srcId="{B2AEA046-2172-2741-836E-B7F6536C43B6}" destId="{EB6FF17C-5BBB-824F-A790-D45AE5869258}" srcOrd="0" destOrd="0" presId="urn:microsoft.com/office/officeart/2005/8/layout/vList2"/>
    <dgm:cxn modelId="{05F76C41-EDB1-A342-B40F-8A2C67191057}" type="presOf" srcId="{ECFDEE5E-C8DC-D249-85B3-5AF277188632}" destId="{0B9F2C2A-F1EB-3A47-B4AB-0C220091A1BF}" srcOrd="0" destOrd="0" presId="urn:microsoft.com/office/officeart/2005/8/layout/vList2"/>
    <dgm:cxn modelId="{54D52B3E-8578-754D-9B64-D12D1DEF5603}" srcId="{17BE2ABB-3D42-4842-B42D-89FDA352C389}" destId="{ECFDEE5E-C8DC-D249-85B3-5AF277188632}" srcOrd="0" destOrd="0" parTransId="{30CEE91A-0659-C94A-8A18-A9FCE5F41B81}" sibTransId="{3B3A68F9-7209-A443-B2F0-C6F019BBF097}"/>
    <dgm:cxn modelId="{BBC33E5E-2331-2745-BB32-29983FE8EFD3}" srcId="{17BE2ABB-3D42-4842-B42D-89FDA352C389}" destId="{26F7D0B6-A5C2-1546-925C-3D2BE8735778}" srcOrd="6" destOrd="0" parTransId="{442DCE60-CE52-994B-9883-B3034587D92C}" sibTransId="{F79C9C7F-9489-7C4A-A72E-8B385A361F8A}"/>
    <dgm:cxn modelId="{15A407F3-6411-C146-940F-092981B32453}" srcId="{17BE2ABB-3D42-4842-B42D-89FDA352C389}" destId="{DAEF6EB8-A3AE-3849-B746-B820E5C3D5F8}" srcOrd="4" destOrd="0" parTransId="{E406FED7-3F5A-7A4A-A50A-A7A17B9B57AE}" sibTransId="{0BFD6A3B-1EE3-4546-BB88-2E987117D11A}"/>
    <dgm:cxn modelId="{3E645A34-3806-8741-BDB6-1F6279CAF126}" type="presOf" srcId="{D4B6AE7B-E027-8C40-92B7-86428F87CD8A}" destId="{C8442A78-1B65-5D45-8CC2-42A5741D2E93}" srcOrd="0" destOrd="0" presId="urn:microsoft.com/office/officeart/2005/8/layout/vList2"/>
    <dgm:cxn modelId="{04161CA3-8893-DC4D-B1E8-A90EDFE11233}" type="presOf" srcId="{6BB8AA04-3B93-524C-930B-4E1DB61DB287}" destId="{22F030BD-A0AB-254A-BF6C-A2056819E91F}" srcOrd="0" destOrd="0" presId="urn:microsoft.com/office/officeart/2005/8/layout/vList2"/>
    <dgm:cxn modelId="{2FA012C5-0626-6641-B5C1-1E83D2E7329D}" type="presOf" srcId="{26F7D0B6-A5C2-1546-925C-3D2BE8735778}" destId="{FC9C7339-8210-404D-A691-285ED9385EF8}" srcOrd="0" destOrd="0" presId="urn:microsoft.com/office/officeart/2005/8/layout/vList2"/>
    <dgm:cxn modelId="{0223CF1B-755B-D64B-814E-4F11AD532255}" srcId="{17BE2ABB-3D42-4842-B42D-89FDA352C389}" destId="{B2AEA046-2172-2741-836E-B7F6536C43B6}" srcOrd="7" destOrd="0" parTransId="{D21C81EA-9F13-5F46-8C8B-77E00DB52E36}" sibTransId="{88C0F9B3-0404-1443-8956-7142F1C0BCC0}"/>
    <dgm:cxn modelId="{226E0A69-6A85-4E4A-8F9F-A77D1BB5D8EB}" type="presOf" srcId="{DAEF6EB8-A3AE-3849-B746-B820E5C3D5F8}" destId="{D25165E0-6E97-AC4A-A6E7-77FBF86A3BC0}" srcOrd="0" destOrd="0" presId="urn:microsoft.com/office/officeart/2005/8/layout/vList2"/>
    <dgm:cxn modelId="{299BA320-8857-2E41-A3AE-E9838B5E168F}" srcId="{17BE2ABB-3D42-4842-B42D-89FDA352C389}" destId="{6BB8AA04-3B93-524C-930B-4E1DB61DB287}" srcOrd="5" destOrd="0" parTransId="{982F910A-650E-A34F-89D4-84858B0CEFF5}" sibTransId="{7A8F5F5A-E313-D946-A58C-41B0A2812870}"/>
    <dgm:cxn modelId="{CF01E934-61A4-554B-B320-94D7592C5021}" srcId="{17BE2ABB-3D42-4842-B42D-89FDA352C389}" destId="{17CEC108-E94C-974A-BE9F-CBE299C0769E}" srcOrd="8" destOrd="0" parTransId="{80FB1732-9C37-114E-9691-9287DAD9B734}" sibTransId="{E2387FF2-2145-2F46-AD22-98403E01B0C7}"/>
    <dgm:cxn modelId="{B507D345-D0D2-E243-913F-777B422B1203}" type="presParOf" srcId="{32041ECA-982F-E34F-ADB7-EB587963E606}" destId="{0B9F2C2A-F1EB-3A47-B4AB-0C220091A1BF}" srcOrd="0" destOrd="0" presId="urn:microsoft.com/office/officeart/2005/8/layout/vList2"/>
    <dgm:cxn modelId="{8DDEAAFA-223E-ED45-B704-DC4F6B773039}" type="presParOf" srcId="{32041ECA-982F-E34F-ADB7-EB587963E606}" destId="{881F8BED-169C-A247-8C4B-F127C711AFCC}" srcOrd="1" destOrd="0" presId="urn:microsoft.com/office/officeart/2005/8/layout/vList2"/>
    <dgm:cxn modelId="{E6E84DFB-0D8E-0744-BA44-D05BE3F1764C}" type="presParOf" srcId="{32041ECA-982F-E34F-ADB7-EB587963E606}" destId="{AD59E0C4-0EB0-5146-8BB7-B01D86F56EDB}" srcOrd="2" destOrd="0" presId="urn:microsoft.com/office/officeart/2005/8/layout/vList2"/>
    <dgm:cxn modelId="{F4F770E4-F800-CF43-88F5-0833062A24A8}" type="presParOf" srcId="{32041ECA-982F-E34F-ADB7-EB587963E606}" destId="{E23EA482-A73A-F54D-9128-3F3933EBCB6B}" srcOrd="3" destOrd="0" presId="urn:microsoft.com/office/officeart/2005/8/layout/vList2"/>
    <dgm:cxn modelId="{C3731D4A-9BED-0B4E-92D0-3B2706486874}" type="presParOf" srcId="{32041ECA-982F-E34F-ADB7-EB587963E606}" destId="{C8442A78-1B65-5D45-8CC2-42A5741D2E93}" srcOrd="4" destOrd="0" presId="urn:microsoft.com/office/officeart/2005/8/layout/vList2"/>
    <dgm:cxn modelId="{CE4C7134-A4B3-A24A-AD5B-32D169525B73}" type="presParOf" srcId="{32041ECA-982F-E34F-ADB7-EB587963E606}" destId="{EE0A613E-11E9-4F48-BFF0-3B2CEF89C130}" srcOrd="5" destOrd="0" presId="urn:microsoft.com/office/officeart/2005/8/layout/vList2"/>
    <dgm:cxn modelId="{A653FC35-DE53-C346-AB74-5C773482C8E8}" type="presParOf" srcId="{32041ECA-982F-E34F-ADB7-EB587963E606}" destId="{E7D141F2-9BD9-E24C-AA7D-61D093F757E5}" srcOrd="6" destOrd="0" presId="urn:microsoft.com/office/officeart/2005/8/layout/vList2"/>
    <dgm:cxn modelId="{3450A808-C61A-F044-85BD-FB4F733092F0}" type="presParOf" srcId="{32041ECA-982F-E34F-ADB7-EB587963E606}" destId="{D95CCCC5-8891-DF48-B430-5A639E9482E3}" srcOrd="7" destOrd="0" presId="urn:microsoft.com/office/officeart/2005/8/layout/vList2"/>
    <dgm:cxn modelId="{4BD6E5B7-DBFE-8E4D-A8C8-6D7C91B86FCD}" type="presParOf" srcId="{32041ECA-982F-E34F-ADB7-EB587963E606}" destId="{D25165E0-6E97-AC4A-A6E7-77FBF86A3BC0}" srcOrd="8" destOrd="0" presId="urn:microsoft.com/office/officeart/2005/8/layout/vList2"/>
    <dgm:cxn modelId="{815FA10B-17EA-1B46-8111-E1AD73CA07D1}" type="presParOf" srcId="{32041ECA-982F-E34F-ADB7-EB587963E606}" destId="{81EED8BB-582C-A648-A18F-9F64005CF378}" srcOrd="9" destOrd="0" presId="urn:microsoft.com/office/officeart/2005/8/layout/vList2"/>
    <dgm:cxn modelId="{863B757D-6DF1-0E43-BC60-C17A2AF1B022}" type="presParOf" srcId="{32041ECA-982F-E34F-ADB7-EB587963E606}" destId="{22F030BD-A0AB-254A-BF6C-A2056819E91F}" srcOrd="10" destOrd="0" presId="urn:microsoft.com/office/officeart/2005/8/layout/vList2"/>
    <dgm:cxn modelId="{360BCA60-ECFC-F24F-BAFB-A1E261B4F5CD}" type="presParOf" srcId="{32041ECA-982F-E34F-ADB7-EB587963E606}" destId="{7808B086-4E9D-E64A-8888-45A7D74C22E3}" srcOrd="11" destOrd="0" presId="urn:microsoft.com/office/officeart/2005/8/layout/vList2"/>
    <dgm:cxn modelId="{6ABABA2F-2502-CB4E-AED1-DAB919253936}" type="presParOf" srcId="{32041ECA-982F-E34F-ADB7-EB587963E606}" destId="{FC9C7339-8210-404D-A691-285ED9385EF8}" srcOrd="12" destOrd="0" presId="urn:microsoft.com/office/officeart/2005/8/layout/vList2"/>
    <dgm:cxn modelId="{3F059840-3FB2-DE48-8BC9-9D014F8A6129}" type="presParOf" srcId="{32041ECA-982F-E34F-ADB7-EB587963E606}" destId="{494FFD1E-4CB4-FE4C-ADDD-488D2FD4EAD4}" srcOrd="13" destOrd="0" presId="urn:microsoft.com/office/officeart/2005/8/layout/vList2"/>
    <dgm:cxn modelId="{97E6C929-149E-2449-96C7-8B2D0708F3D1}" type="presParOf" srcId="{32041ECA-982F-E34F-ADB7-EB587963E606}" destId="{EB6FF17C-5BBB-824F-A790-D45AE5869258}" srcOrd="14" destOrd="0" presId="urn:microsoft.com/office/officeart/2005/8/layout/vList2"/>
    <dgm:cxn modelId="{5814B6B5-0A78-D943-9810-619EFF996E94}" type="presParOf" srcId="{32041ECA-982F-E34F-ADB7-EB587963E606}" destId="{426A6D10-31B7-1844-BF6B-C88945A0C35A}" srcOrd="15" destOrd="0" presId="urn:microsoft.com/office/officeart/2005/8/layout/vList2"/>
    <dgm:cxn modelId="{37518D54-0A2D-2540-B391-C3483EED6EDB}" type="presParOf" srcId="{32041ECA-982F-E34F-ADB7-EB587963E606}" destId="{64D10B02-3513-3B47-8C10-6023EB0B0DF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4580A0-F2FD-7A4A-90AA-5E218C418E15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BC621E-8D50-BD4E-A60D-DC1DC489EED2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Health resilience specialists are hired by the health plan and embedded in primary care practices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6BB7CB2-1681-E541-A05E-F300C1E5F2A1}" type="parTrans" cxnId="{C775F855-CADF-7641-B21C-0355A653D6DE}">
      <dgm:prSet/>
      <dgm:spPr/>
      <dgm:t>
        <a:bodyPr/>
        <a:lstStyle/>
        <a:p>
          <a:endParaRPr lang="en-US"/>
        </a:p>
      </dgm:t>
    </dgm:pt>
    <dgm:pt modelId="{D222F7D7-254E-FD4C-BEC5-30476C560DCE}" type="sibTrans" cxnId="{C775F855-CADF-7641-B21C-0355A653D6DE}">
      <dgm:prSet/>
      <dgm:spPr/>
      <dgm:t>
        <a:bodyPr/>
        <a:lstStyle/>
        <a:p>
          <a:endParaRPr lang="en-US"/>
        </a:p>
      </dgm:t>
    </dgm:pt>
    <dgm:pt modelId="{C39C2BA7-869E-F243-AB75-55B9C9A89A32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b="1" dirty="0" smtClean="0">
              <a:latin typeface="Arial Narrow"/>
              <a:cs typeface="Arial Narrow"/>
            </a:rPr>
            <a:t>Masters degree in social work or psychology</a:t>
          </a:r>
          <a:endParaRPr lang="en-US" b="1" dirty="0">
            <a:latin typeface="Arial Narrow"/>
            <a:cs typeface="Arial Narrow"/>
          </a:endParaRPr>
        </a:p>
      </dgm:t>
    </dgm:pt>
    <dgm:pt modelId="{02B29322-D780-274A-9946-7EACC51FE0AC}" type="parTrans" cxnId="{7A934135-5282-6E45-A552-9D093AA3E63F}">
      <dgm:prSet/>
      <dgm:spPr/>
      <dgm:t>
        <a:bodyPr/>
        <a:lstStyle/>
        <a:p>
          <a:endParaRPr lang="en-US"/>
        </a:p>
      </dgm:t>
    </dgm:pt>
    <dgm:pt modelId="{76F75098-17D8-F34E-B3B2-3536AA13024F}" type="sibTrans" cxnId="{7A934135-5282-6E45-A552-9D093AA3E63F}">
      <dgm:prSet/>
      <dgm:spPr/>
      <dgm:t>
        <a:bodyPr/>
        <a:lstStyle/>
        <a:p>
          <a:endParaRPr lang="en-US"/>
        </a:p>
      </dgm:t>
    </dgm:pt>
    <dgm:pt modelId="{0C88ECDF-E266-6744-BB8D-CE1A1E525E90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b="1" dirty="0" smtClean="0">
              <a:latin typeface="Arial Narrow"/>
              <a:cs typeface="Arial Narrow"/>
            </a:rPr>
            <a:t>Experience in community work and addiction</a:t>
          </a:r>
          <a:endParaRPr lang="en-US" b="1" dirty="0">
            <a:latin typeface="Arial Narrow"/>
            <a:cs typeface="Arial Narrow"/>
          </a:endParaRPr>
        </a:p>
      </dgm:t>
    </dgm:pt>
    <dgm:pt modelId="{7AC23512-4D20-D841-99BD-97C763470759}" type="parTrans" cxnId="{672F6D25-74DE-7942-BE51-90008EE4370B}">
      <dgm:prSet/>
      <dgm:spPr/>
      <dgm:t>
        <a:bodyPr/>
        <a:lstStyle/>
        <a:p>
          <a:endParaRPr lang="en-US"/>
        </a:p>
      </dgm:t>
    </dgm:pt>
    <dgm:pt modelId="{98DAEF9B-607A-8841-B941-DD9B22D4AD49}" type="sibTrans" cxnId="{672F6D25-74DE-7942-BE51-90008EE4370B}">
      <dgm:prSet/>
      <dgm:spPr/>
      <dgm:t>
        <a:bodyPr/>
        <a:lstStyle/>
        <a:p>
          <a:endParaRPr lang="en-US"/>
        </a:p>
      </dgm:t>
    </dgm:pt>
    <dgm:pt modelId="{2C0F4F2D-9F57-0A44-80FE-6A7A487B3E2A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Most patients have 3 issues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33E16789-BD3E-5142-BE31-F5E4FCB91702}" type="parTrans" cxnId="{63854AEE-6219-6040-A5B8-1FE849A3DC96}">
      <dgm:prSet/>
      <dgm:spPr/>
      <dgm:t>
        <a:bodyPr/>
        <a:lstStyle/>
        <a:p>
          <a:endParaRPr lang="en-US"/>
        </a:p>
      </dgm:t>
    </dgm:pt>
    <dgm:pt modelId="{0EF50908-4D94-AD45-B372-0A7CA2694FE0}" type="sibTrans" cxnId="{63854AEE-6219-6040-A5B8-1FE849A3DC96}">
      <dgm:prSet/>
      <dgm:spPr/>
      <dgm:t>
        <a:bodyPr/>
        <a:lstStyle/>
        <a:p>
          <a:endParaRPr lang="en-US"/>
        </a:p>
      </dgm:t>
    </dgm:pt>
    <dgm:pt modelId="{A9E930DF-C3C1-AA4C-A64B-19263829837B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1600" b="1" dirty="0" smtClean="0"/>
            <a:t>Physical disease (COPD, CHF, HBP, diabetes</a:t>
          </a:r>
          <a:endParaRPr lang="en-US" sz="1600" b="1" dirty="0"/>
        </a:p>
      </dgm:t>
    </dgm:pt>
    <dgm:pt modelId="{CAE91D69-FE32-C24A-9D30-8B57DE865C51}" type="parTrans" cxnId="{751A511E-64C0-FA44-AF02-99FA19866229}">
      <dgm:prSet/>
      <dgm:spPr/>
      <dgm:t>
        <a:bodyPr/>
        <a:lstStyle/>
        <a:p>
          <a:endParaRPr lang="en-US"/>
        </a:p>
      </dgm:t>
    </dgm:pt>
    <dgm:pt modelId="{49F8A30A-8E39-1A41-BC2C-1D25F4425675}" type="sibTrans" cxnId="{751A511E-64C0-FA44-AF02-99FA19866229}">
      <dgm:prSet/>
      <dgm:spPr/>
      <dgm:t>
        <a:bodyPr/>
        <a:lstStyle/>
        <a:p>
          <a:endParaRPr lang="en-US"/>
        </a:p>
      </dgm:t>
    </dgm:pt>
    <dgm:pt modelId="{6A23763D-F72E-674C-BD65-BC8F5FA6A814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1600" b="1" dirty="0" smtClean="0"/>
            <a:t>Mental health issues</a:t>
          </a:r>
          <a:endParaRPr lang="en-US" sz="1600" b="1" dirty="0"/>
        </a:p>
      </dgm:t>
    </dgm:pt>
    <dgm:pt modelId="{CEAD6B75-7E86-2742-95D1-2879F8F5525C}" type="parTrans" cxnId="{31DB47AF-01C7-294A-8422-86A24659E547}">
      <dgm:prSet/>
      <dgm:spPr/>
      <dgm:t>
        <a:bodyPr/>
        <a:lstStyle/>
        <a:p>
          <a:endParaRPr lang="en-US"/>
        </a:p>
      </dgm:t>
    </dgm:pt>
    <dgm:pt modelId="{0C6CB40A-27C3-C749-A06C-2CF165E80D20}" type="sibTrans" cxnId="{31DB47AF-01C7-294A-8422-86A24659E547}">
      <dgm:prSet/>
      <dgm:spPr/>
      <dgm:t>
        <a:bodyPr/>
        <a:lstStyle/>
        <a:p>
          <a:endParaRPr lang="en-US"/>
        </a:p>
      </dgm:t>
    </dgm:pt>
    <dgm:pt modelId="{3F9C30D1-5A94-6F47-9105-B967797651E4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Patients seen in clinic, at home, in community settings; are accompanied to specialist and community referral sites. Not just telephonic care management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8C7FFDB-1095-CD4C-A33D-8999D511D5EF}" type="parTrans" cxnId="{CA3CC5B4-7939-8248-B970-067144EF8350}">
      <dgm:prSet/>
      <dgm:spPr/>
      <dgm:t>
        <a:bodyPr/>
        <a:lstStyle/>
        <a:p>
          <a:endParaRPr lang="en-US"/>
        </a:p>
      </dgm:t>
    </dgm:pt>
    <dgm:pt modelId="{65A3FD32-84F1-BD4D-9123-9A9BBCDBA377}" type="sibTrans" cxnId="{CA3CC5B4-7939-8248-B970-067144EF8350}">
      <dgm:prSet/>
      <dgm:spPr/>
      <dgm:t>
        <a:bodyPr/>
        <a:lstStyle/>
        <a:p>
          <a:endParaRPr lang="en-US"/>
        </a:p>
      </dgm:t>
    </dgm:pt>
    <dgm:pt modelId="{BEF522B0-9D7F-E648-B97C-E2E34F6CAF47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In addition to building trust, the health resilience specialists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AA93CEE4-54FC-3F49-8AF0-19DAC0556F40}" type="parTrans" cxnId="{5EFCE58A-6B40-AB48-A03F-19774CDA2F89}">
      <dgm:prSet/>
      <dgm:spPr/>
      <dgm:t>
        <a:bodyPr/>
        <a:lstStyle/>
        <a:p>
          <a:endParaRPr lang="en-US"/>
        </a:p>
      </dgm:t>
    </dgm:pt>
    <dgm:pt modelId="{B68953A5-8A60-FF47-896F-A46F085493CF}" type="sibTrans" cxnId="{5EFCE58A-6B40-AB48-A03F-19774CDA2F89}">
      <dgm:prSet/>
      <dgm:spPr/>
      <dgm:t>
        <a:bodyPr/>
        <a:lstStyle/>
        <a:p>
          <a:endParaRPr lang="en-US"/>
        </a:p>
      </dgm:t>
    </dgm:pt>
    <dgm:pt modelId="{2B6279CF-88D1-7C41-AF36-393F964AA1D5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1400" b="1" dirty="0" smtClean="0">
              <a:latin typeface="Arial Narrow"/>
              <a:cs typeface="Arial Narrow"/>
            </a:rPr>
            <a:t>Help navigate health and social service systems</a:t>
          </a:r>
          <a:endParaRPr lang="en-US" sz="1400" b="1" dirty="0">
            <a:latin typeface="Arial Narrow"/>
            <a:cs typeface="Arial Narrow"/>
          </a:endParaRPr>
        </a:p>
      </dgm:t>
    </dgm:pt>
    <dgm:pt modelId="{D6976466-2C90-3942-8425-1FF95F031521}" type="parTrans" cxnId="{0AD4B385-B039-7944-ABB1-62B5382014D4}">
      <dgm:prSet/>
      <dgm:spPr/>
      <dgm:t>
        <a:bodyPr/>
        <a:lstStyle/>
        <a:p>
          <a:endParaRPr lang="en-US"/>
        </a:p>
      </dgm:t>
    </dgm:pt>
    <dgm:pt modelId="{CDE291A9-1C7C-B640-B7BA-3B3FAC0AF059}" type="sibTrans" cxnId="{0AD4B385-B039-7944-ABB1-62B5382014D4}">
      <dgm:prSet/>
      <dgm:spPr/>
      <dgm:t>
        <a:bodyPr/>
        <a:lstStyle/>
        <a:p>
          <a:endParaRPr lang="en-US"/>
        </a:p>
      </dgm:t>
    </dgm:pt>
    <dgm:pt modelId="{720BA4E3-11D7-584D-AEF8-E1C389A873CA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1600" b="1" dirty="0" smtClean="0"/>
            <a:t>Addiction, mostly opioids and alcohol</a:t>
          </a:r>
          <a:endParaRPr lang="en-US" sz="1600" b="1" dirty="0"/>
        </a:p>
      </dgm:t>
    </dgm:pt>
    <dgm:pt modelId="{36E066CA-42AE-FE48-AF16-A1D13F22A2F0}" type="parTrans" cxnId="{4082F5D7-5E1D-BE45-8E2E-AF48B66DACB3}">
      <dgm:prSet/>
      <dgm:spPr/>
      <dgm:t>
        <a:bodyPr/>
        <a:lstStyle/>
        <a:p>
          <a:endParaRPr lang="en-US"/>
        </a:p>
      </dgm:t>
    </dgm:pt>
    <dgm:pt modelId="{0DDC7DB8-C256-B646-9933-FB916FA4B405}" type="sibTrans" cxnId="{4082F5D7-5E1D-BE45-8E2E-AF48B66DACB3}">
      <dgm:prSet/>
      <dgm:spPr/>
      <dgm:t>
        <a:bodyPr/>
        <a:lstStyle/>
        <a:p>
          <a:endParaRPr lang="en-US"/>
        </a:p>
      </dgm:t>
    </dgm:pt>
    <dgm:pt modelId="{D19C9DDA-F453-5D40-B716-10CD0A19C9CC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1400" b="1" dirty="0" smtClean="0">
              <a:latin typeface="Arial Narrow"/>
              <a:cs typeface="Arial Narrow"/>
            </a:rPr>
            <a:t>Motivational interviewing</a:t>
          </a:r>
          <a:endParaRPr lang="en-US" sz="1400" b="1" dirty="0">
            <a:latin typeface="Arial Narrow"/>
            <a:cs typeface="Arial Narrow"/>
          </a:endParaRPr>
        </a:p>
      </dgm:t>
    </dgm:pt>
    <dgm:pt modelId="{DCD43A5A-16ED-4840-8850-2E3A7708713D}" type="parTrans" cxnId="{BAA053F3-F020-5343-A3F1-C7D8CAC9D970}">
      <dgm:prSet/>
      <dgm:spPr/>
      <dgm:t>
        <a:bodyPr/>
        <a:lstStyle/>
        <a:p>
          <a:endParaRPr lang="en-US"/>
        </a:p>
      </dgm:t>
    </dgm:pt>
    <dgm:pt modelId="{406617C3-1AA7-364F-863D-B3568CBFFBCD}" type="sibTrans" cxnId="{BAA053F3-F020-5343-A3F1-C7D8CAC9D970}">
      <dgm:prSet/>
      <dgm:spPr/>
      <dgm:t>
        <a:bodyPr/>
        <a:lstStyle/>
        <a:p>
          <a:endParaRPr lang="en-US"/>
        </a:p>
      </dgm:t>
    </dgm:pt>
    <dgm:pt modelId="{2489F1BA-1CCA-B645-897A-4ED33E65ED2E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1400" b="1" dirty="0" smtClean="0">
              <a:latin typeface="Arial Narrow"/>
              <a:cs typeface="Arial Narrow"/>
            </a:rPr>
            <a:t>Health literacy education</a:t>
          </a:r>
          <a:endParaRPr lang="en-US" sz="1400" b="1" dirty="0">
            <a:latin typeface="Arial Narrow"/>
            <a:cs typeface="Arial Narrow"/>
          </a:endParaRPr>
        </a:p>
      </dgm:t>
    </dgm:pt>
    <dgm:pt modelId="{11D5F3D2-30D1-874A-B15C-894D7DC4B460}" type="parTrans" cxnId="{846D9DC0-4BBC-D74C-BBFF-30E9D280826F}">
      <dgm:prSet/>
      <dgm:spPr/>
      <dgm:t>
        <a:bodyPr/>
        <a:lstStyle/>
        <a:p>
          <a:endParaRPr lang="en-US"/>
        </a:p>
      </dgm:t>
    </dgm:pt>
    <dgm:pt modelId="{1CAE2C4A-9EF9-E24A-BAFE-E6497CE3CF20}" type="sibTrans" cxnId="{846D9DC0-4BBC-D74C-BBFF-30E9D280826F}">
      <dgm:prSet/>
      <dgm:spPr/>
      <dgm:t>
        <a:bodyPr/>
        <a:lstStyle/>
        <a:p>
          <a:endParaRPr lang="en-US"/>
        </a:p>
      </dgm:t>
    </dgm:pt>
    <dgm:pt modelId="{47BE6C26-4FB5-0B4B-8160-8A23902DB648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1400" b="1" dirty="0" smtClean="0">
              <a:latin typeface="Arial Narrow"/>
              <a:cs typeface="Arial Narrow"/>
            </a:rPr>
            <a:t>Self-management skill development</a:t>
          </a:r>
          <a:endParaRPr lang="en-US" sz="1400" b="1" dirty="0">
            <a:latin typeface="Arial Narrow"/>
            <a:cs typeface="Arial Narrow"/>
          </a:endParaRPr>
        </a:p>
      </dgm:t>
    </dgm:pt>
    <dgm:pt modelId="{57D5E5AB-CAA8-A242-8A01-9198392CE00E}" type="parTrans" cxnId="{50161666-E047-1344-9721-A82BB88AEA6E}">
      <dgm:prSet/>
      <dgm:spPr/>
      <dgm:t>
        <a:bodyPr/>
        <a:lstStyle/>
        <a:p>
          <a:endParaRPr lang="en-US"/>
        </a:p>
      </dgm:t>
    </dgm:pt>
    <dgm:pt modelId="{3EA04CBE-ED75-D54A-875D-3D734EC8EFAA}" type="sibTrans" cxnId="{50161666-E047-1344-9721-A82BB88AEA6E}">
      <dgm:prSet/>
      <dgm:spPr/>
      <dgm:t>
        <a:bodyPr/>
        <a:lstStyle/>
        <a:p>
          <a:endParaRPr lang="en-US"/>
        </a:p>
      </dgm:t>
    </dgm:pt>
    <dgm:pt modelId="{6E25EBE3-37A9-3E43-A86C-271A9D814CE9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Supervised by RN, behaviorist, pharmacist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467C49D4-5CC4-704C-AD1D-C96B3F5EAA3B}" type="parTrans" cxnId="{1C9DA794-0169-F349-A14C-E006DA7B02E3}">
      <dgm:prSet/>
      <dgm:spPr/>
      <dgm:t>
        <a:bodyPr/>
        <a:lstStyle/>
        <a:p>
          <a:endParaRPr lang="en-US"/>
        </a:p>
      </dgm:t>
    </dgm:pt>
    <dgm:pt modelId="{7FE67A3D-B61E-E04C-8525-C9D6843F70C8}" type="sibTrans" cxnId="{1C9DA794-0169-F349-A14C-E006DA7B02E3}">
      <dgm:prSet/>
      <dgm:spPr/>
      <dgm:t>
        <a:bodyPr/>
        <a:lstStyle/>
        <a:p>
          <a:endParaRPr lang="en-US"/>
        </a:p>
      </dgm:t>
    </dgm:pt>
    <dgm:pt modelId="{11FC479C-E514-A742-A829-F28DC3584681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All meet weekly for to discuss difficult cases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2EE701C-A130-654F-A9D8-127B4AB58E7B}" type="parTrans" cxnId="{6CAA74AA-6643-2140-B505-58BA12C1380F}">
      <dgm:prSet/>
      <dgm:spPr/>
      <dgm:t>
        <a:bodyPr/>
        <a:lstStyle/>
        <a:p>
          <a:endParaRPr lang="en-US"/>
        </a:p>
      </dgm:t>
    </dgm:pt>
    <dgm:pt modelId="{5A1F045C-4C9C-BD41-90AF-547F0F7CA571}" type="sibTrans" cxnId="{6CAA74AA-6643-2140-B505-58BA12C1380F}">
      <dgm:prSet/>
      <dgm:spPr/>
      <dgm:t>
        <a:bodyPr/>
        <a:lstStyle/>
        <a:p>
          <a:endParaRPr lang="en-US"/>
        </a:p>
      </dgm:t>
    </dgm:pt>
    <dgm:pt modelId="{F4FE3028-C9ED-AF4D-94F4-18A88034A0D6}" type="pres">
      <dgm:prSet presAssocID="{C84580A0-F2FD-7A4A-90AA-5E218C418E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78680D-2B55-C745-86BD-286E5112EA1B}" type="pres">
      <dgm:prSet presAssocID="{88BC621E-8D50-BD4E-A60D-DC1DC489EED2}" presName="linNode" presStyleCnt="0"/>
      <dgm:spPr/>
    </dgm:pt>
    <dgm:pt modelId="{1BE3521A-FDDC-C941-B912-309468688DEB}" type="pres">
      <dgm:prSet presAssocID="{88BC621E-8D50-BD4E-A60D-DC1DC489EED2}" presName="parentText" presStyleLbl="node1" presStyleIdx="0" presStyleCnt="5" custScaleX="138206" custScaleY="776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4ACC4-E637-834B-8C1B-7A997EADFCE5}" type="pres">
      <dgm:prSet presAssocID="{88BC621E-8D50-BD4E-A60D-DC1DC489EED2}" presName="descendantText" presStyleLbl="alignAccFollowNode1" presStyleIdx="0" presStyleCnt="4" custScaleX="89951" custLinFactNeighborX="17102" custLinFactNeighborY="-12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ABA1D-16DB-8648-AC0B-CA8C374C9A07}" type="pres">
      <dgm:prSet presAssocID="{D222F7D7-254E-FD4C-BEC5-30476C560DCE}" presName="sp" presStyleCnt="0"/>
      <dgm:spPr/>
    </dgm:pt>
    <dgm:pt modelId="{8CF340E9-7E61-F34D-8478-2027FAE6CB09}" type="pres">
      <dgm:prSet presAssocID="{2C0F4F2D-9F57-0A44-80FE-6A7A487B3E2A}" presName="linNode" presStyleCnt="0"/>
      <dgm:spPr/>
    </dgm:pt>
    <dgm:pt modelId="{6F0E06CC-0352-DC4B-B318-CE55A50BD4CB}" type="pres">
      <dgm:prSet presAssocID="{2C0F4F2D-9F57-0A44-80FE-6A7A487B3E2A}" presName="parentText" presStyleLbl="node1" presStyleIdx="1" presStyleCnt="5" custScaleY="766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D3C6D-2E9E-9346-A5A0-B1B6F93AE34F}" type="pres">
      <dgm:prSet presAssocID="{2C0F4F2D-9F57-0A44-80FE-6A7A487B3E2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95619-13C0-E847-B07E-91D19376B08F}" type="pres">
      <dgm:prSet presAssocID="{0EF50908-4D94-AD45-B372-0A7CA2694FE0}" presName="sp" presStyleCnt="0"/>
      <dgm:spPr/>
    </dgm:pt>
    <dgm:pt modelId="{C3FE7DE4-1653-3249-B011-91F1A6F00911}" type="pres">
      <dgm:prSet presAssocID="{3F9C30D1-5A94-6F47-9105-B967797651E4}" presName="linNode" presStyleCnt="0"/>
      <dgm:spPr/>
    </dgm:pt>
    <dgm:pt modelId="{F4E2C863-503C-0A45-B470-28E268E84824}" type="pres">
      <dgm:prSet presAssocID="{3F9C30D1-5A94-6F47-9105-B967797651E4}" presName="parentText" presStyleLbl="node1" presStyleIdx="2" presStyleCnt="5" custScaleX="277778" custScaleY="736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C0CE-449C-E443-824B-7A801F6FD38D}" type="pres">
      <dgm:prSet presAssocID="{65A3FD32-84F1-BD4D-9123-9A9BBCDBA377}" presName="sp" presStyleCnt="0"/>
      <dgm:spPr/>
    </dgm:pt>
    <dgm:pt modelId="{90265DD9-ADE1-774B-B92B-595213F61244}" type="pres">
      <dgm:prSet presAssocID="{BEF522B0-9D7F-E648-B97C-E2E34F6CAF47}" presName="linNode" presStyleCnt="0"/>
      <dgm:spPr/>
    </dgm:pt>
    <dgm:pt modelId="{614F851D-65F1-864E-9CDB-9DB8F8CA5750}" type="pres">
      <dgm:prSet presAssocID="{BEF522B0-9D7F-E648-B97C-E2E34F6CAF47}" presName="parentText" presStyleLbl="node1" presStyleIdx="3" presStyleCnt="5" custFlipHor="1" custScaleX="923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E2C0D-FAB3-3647-B62F-BAD5EAAE5D9D}" type="pres">
      <dgm:prSet presAssocID="{BEF522B0-9D7F-E648-B97C-E2E34F6CAF47}" presName="descendantText" presStyleLbl="alignAccFollowNode1" presStyleIdx="2" presStyleCnt="4" custScaleY="11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7AA9B-44B1-3042-B784-94C8FDD41DB3}" type="pres">
      <dgm:prSet presAssocID="{B68953A5-8A60-FF47-896F-A46F085493CF}" presName="sp" presStyleCnt="0"/>
      <dgm:spPr/>
    </dgm:pt>
    <dgm:pt modelId="{C69960B0-46F4-5F40-8B4F-AEB30046153F}" type="pres">
      <dgm:prSet presAssocID="{6E25EBE3-37A9-3E43-A86C-271A9D814CE9}" presName="linNode" presStyleCnt="0"/>
      <dgm:spPr/>
    </dgm:pt>
    <dgm:pt modelId="{137DDBE0-9128-EF43-B424-0DF873151BAD}" type="pres">
      <dgm:prSet presAssocID="{6E25EBE3-37A9-3E43-A86C-271A9D814CE9}" presName="parentText" presStyleLbl="node1" presStyleIdx="4" presStyleCnt="5" custScaleY="704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61371-B042-0A4A-AE8B-80DDA0D66D4C}" type="pres">
      <dgm:prSet presAssocID="{6E25EBE3-37A9-3E43-A86C-271A9D814CE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1B0993-C7E5-6F46-BEB3-802335C66633}" type="presOf" srcId="{47BE6C26-4FB5-0B4B-8160-8A23902DB648}" destId="{1B5E2C0D-FAB3-3647-B62F-BAD5EAAE5D9D}" srcOrd="0" destOrd="3" presId="urn:microsoft.com/office/officeart/2005/8/layout/vList5"/>
    <dgm:cxn modelId="{63854AEE-6219-6040-A5B8-1FE849A3DC96}" srcId="{C84580A0-F2FD-7A4A-90AA-5E218C418E15}" destId="{2C0F4F2D-9F57-0A44-80FE-6A7A487B3E2A}" srcOrd="1" destOrd="0" parTransId="{33E16789-BD3E-5142-BE31-F5E4FCB91702}" sibTransId="{0EF50908-4D94-AD45-B372-0A7CA2694FE0}"/>
    <dgm:cxn modelId="{CA3CC5B4-7939-8248-B970-067144EF8350}" srcId="{C84580A0-F2FD-7A4A-90AA-5E218C418E15}" destId="{3F9C30D1-5A94-6F47-9105-B967797651E4}" srcOrd="2" destOrd="0" parTransId="{B8C7FFDB-1095-CD4C-A33D-8999D511D5EF}" sibTransId="{65A3FD32-84F1-BD4D-9123-9A9BBCDBA377}"/>
    <dgm:cxn modelId="{C775F855-CADF-7641-B21C-0355A653D6DE}" srcId="{C84580A0-F2FD-7A4A-90AA-5E218C418E15}" destId="{88BC621E-8D50-BD4E-A60D-DC1DC489EED2}" srcOrd="0" destOrd="0" parTransId="{96BB7CB2-1681-E541-A05E-F300C1E5F2A1}" sibTransId="{D222F7D7-254E-FD4C-BEC5-30476C560DCE}"/>
    <dgm:cxn modelId="{F72AB888-8493-B740-9836-F3C8EA451FA0}" type="presOf" srcId="{3F9C30D1-5A94-6F47-9105-B967797651E4}" destId="{F4E2C863-503C-0A45-B470-28E268E84824}" srcOrd="0" destOrd="0" presId="urn:microsoft.com/office/officeart/2005/8/layout/vList5"/>
    <dgm:cxn modelId="{1757AF7B-FB74-FB4F-99BF-BF0C57AD5F3E}" type="presOf" srcId="{2489F1BA-1CCA-B645-897A-4ED33E65ED2E}" destId="{1B5E2C0D-FAB3-3647-B62F-BAD5EAAE5D9D}" srcOrd="0" destOrd="2" presId="urn:microsoft.com/office/officeart/2005/8/layout/vList5"/>
    <dgm:cxn modelId="{672F6D25-74DE-7942-BE51-90008EE4370B}" srcId="{88BC621E-8D50-BD4E-A60D-DC1DC489EED2}" destId="{0C88ECDF-E266-6744-BB8D-CE1A1E525E90}" srcOrd="1" destOrd="0" parTransId="{7AC23512-4D20-D841-99BD-97C763470759}" sibTransId="{98DAEF9B-607A-8841-B941-DD9B22D4AD49}"/>
    <dgm:cxn modelId="{BAA053F3-F020-5343-A3F1-C7D8CAC9D970}" srcId="{BEF522B0-9D7F-E648-B97C-E2E34F6CAF47}" destId="{D19C9DDA-F453-5D40-B716-10CD0A19C9CC}" srcOrd="1" destOrd="0" parTransId="{DCD43A5A-16ED-4840-8850-2E3A7708713D}" sibTransId="{406617C3-1AA7-364F-863D-B3568CBFFBCD}"/>
    <dgm:cxn modelId="{70A005DD-1825-FA48-B200-E53D9E85573D}" type="presOf" srcId="{2B6279CF-88D1-7C41-AF36-393F964AA1D5}" destId="{1B5E2C0D-FAB3-3647-B62F-BAD5EAAE5D9D}" srcOrd="0" destOrd="0" presId="urn:microsoft.com/office/officeart/2005/8/layout/vList5"/>
    <dgm:cxn modelId="{3D465A7F-8E5C-1844-9A90-15C854DD55A6}" type="presOf" srcId="{D19C9DDA-F453-5D40-B716-10CD0A19C9CC}" destId="{1B5E2C0D-FAB3-3647-B62F-BAD5EAAE5D9D}" srcOrd="0" destOrd="1" presId="urn:microsoft.com/office/officeart/2005/8/layout/vList5"/>
    <dgm:cxn modelId="{4082F5D7-5E1D-BE45-8E2E-AF48B66DACB3}" srcId="{2C0F4F2D-9F57-0A44-80FE-6A7A487B3E2A}" destId="{720BA4E3-11D7-584D-AEF8-E1C389A873CA}" srcOrd="2" destOrd="0" parTransId="{36E066CA-42AE-FE48-AF16-A1D13F22A2F0}" sibTransId="{0DDC7DB8-C256-B646-9933-FB916FA4B405}"/>
    <dgm:cxn modelId="{31DB47AF-01C7-294A-8422-86A24659E547}" srcId="{2C0F4F2D-9F57-0A44-80FE-6A7A487B3E2A}" destId="{6A23763D-F72E-674C-BD65-BC8F5FA6A814}" srcOrd="1" destOrd="0" parTransId="{CEAD6B75-7E86-2742-95D1-2879F8F5525C}" sibTransId="{0C6CB40A-27C3-C749-A06C-2CF165E80D20}"/>
    <dgm:cxn modelId="{7A934135-5282-6E45-A552-9D093AA3E63F}" srcId="{88BC621E-8D50-BD4E-A60D-DC1DC489EED2}" destId="{C39C2BA7-869E-F243-AB75-55B9C9A89A32}" srcOrd="0" destOrd="0" parTransId="{02B29322-D780-274A-9946-7EACC51FE0AC}" sibTransId="{76F75098-17D8-F34E-B3B2-3536AA13024F}"/>
    <dgm:cxn modelId="{1C9DA794-0169-F349-A14C-E006DA7B02E3}" srcId="{C84580A0-F2FD-7A4A-90AA-5E218C418E15}" destId="{6E25EBE3-37A9-3E43-A86C-271A9D814CE9}" srcOrd="4" destOrd="0" parTransId="{467C49D4-5CC4-704C-AD1D-C96B3F5EAA3B}" sibTransId="{7FE67A3D-B61E-E04C-8525-C9D6843F70C8}"/>
    <dgm:cxn modelId="{B4B4D35C-0B23-ED41-9978-298EA8332047}" type="presOf" srcId="{11FC479C-E514-A742-A829-F28DC3584681}" destId="{BC261371-B042-0A4A-AE8B-80DDA0D66D4C}" srcOrd="0" destOrd="0" presId="urn:microsoft.com/office/officeart/2005/8/layout/vList5"/>
    <dgm:cxn modelId="{1F01CC21-B81F-1343-B5D8-8A870E8923D2}" type="presOf" srcId="{A9E930DF-C3C1-AA4C-A64B-19263829837B}" destId="{8F6D3C6D-2E9E-9346-A5A0-B1B6F93AE34F}" srcOrd="0" destOrd="0" presId="urn:microsoft.com/office/officeart/2005/8/layout/vList5"/>
    <dgm:cxn modelId="{B6021762-02AC-6943-BF7B-278FB61ED0C6}" type="presOf" srcId="{BEF522B0-9D7F-E648-B97C-E2E34F6CAF47}" destId="{614F851D-65F1-864E-9CDB-9DB8F8CA5750}" srcOrd="0" destOrd="0" presId="urn:microsoft.com/office/officeart/2005/8/layout/vList5"/>
    <dgm:cxn modelId="{5A360E77-A020-7C4C-814B-8D72734ECD0B}" type="presOf" srcId="{0C88ECDF-E266-6744-BB8D-CE1A1E525E90}" destId="{0DF4ACC4-E637-834B-8C1B-7A997EADFCE5}" srcOrd="0" destOrd="1" presId="urn:microsoft.com/office/officeart/2005/8/layout/vList5"/>
    <dgm:cxn modelId="{5EFCE58A-6B40-AB48-A03F-19774CDA2F89}" srcId="{C84580A0-F2FD-7A4A-90AA-5E218C418E15}" destId="{BEF522B0-9D7F-E648-B97C-E2E34F6CAF47}" srcOrd="3" destOrd="0" parTransId="{AA93CEE4-54FC-3F49-8AF0-19DAC0556F40}" sibTransId="{B68953A5-8A60-FF47-896F-A46F085493CF}"/>
    <dgm:cxn modelId="{94881DC6-4A0D-E64B-8EB8-97AB9287DC48}" type="presOf" srcId="{2C0F4F2D-9F57-0A44-80FE-6A7A487B3E2A}" destId="{6F0E06CC-0352-DC4B-B318-CE55A50BD4CB}" srcOrd="0" destOrd="0" presId="urn:microsoft.com/office/officeart/2005/8/layout/vList5"/>
    <dgm:cxn modelId="{0AD4B385-B039-7944-ABB1-62B5382014D4}" srcId="{BEF522B0-9D7F-E648-B97C-E2E34F6CAF47}" destId="{2B6279CF-88D1-7C41-AF36-393F964AA1D5}" srcOrd="0" destOrd="0" parTransId="{D6976466-2C90-3942-8425-1FF95F031521}" sibTransId="{CDE291A9-1C7C-B640-B7BA-3B3FAC0AF059}"/>
    <dgm:cxn modelId="{52871BE4-9ED2-AB42-9BC4-614A9ED74284}" type="presOf" srcId="{6A23763D-F72E-674C-BD65-BC8F5FA6A814}" destId="{8F6D3C6D-2E9E-9346-A5A0-B1B6F93AE34F}" srcOrd="0" destOrd="1" presId="urn:microsoft.com/office/officeart/2005/8/layout/vList5"/>
    <dgm:cxn modelId="{6CAA74AA-6643-2140-B505-58BA12C1380F}" srcId="{6E25EBE3-37A9-3E43-A86C-271A9D814CE9}" destId="{11FC479C-E514-A742-A829-F28DC3584681}" srcOrd="0" destOrd="0" parTransId="{B2EE701C-A130-654F-A9D8-127B4AB58E7B}" sibTransId="{5A1F045C-4C9C-BD41-90AF-547F0F7CA571}"/>
    <dgm:cxn modelId="{433BD8A4-366C-334B-860F-78E2F319254E}" type="presOf" srcId="{C39C2BA7-869E-F243-AB75-55B9C9A89A32}" destId="{0DF4ACC4-E637-834B-8C1B-7A997EADFCE5}" srcOrd="0" destOrd="0" presId="urn:microsoft.com/office/officeart/2005/8/layout/vList5"/>
    <dgm:cxn modelId="{0A47E9F2-828A-2444-80C9-C91CF77670C0}" type="presOf" srcId="{6E25EBE3-37A9-3E43-A86C-271A9D814CE9}" destId="{137DDBE0-9128-EF43-B424-0DF873151BAD}" srcOrd="0" destOrd="0" presId="urn:microsoft.com/office/officeart/2005/8/layout/vList5"/>
    <dgm:cxn modelId="{9ECEF92D-4CFE-924E-AE17-A205AA7C8F05}" type="presOf" srcId="{720BA4E3-11D7-584D-AEF8-E1C389A873CA}" destId="{8F6D3C6D-2E9E-9346-A5A0-B1B6F93AE34F}" srcOrd="0" destOrd="2" presId="urn:microsoft.com/office/officeart/2005/8/layout/vList5"/>
    <dgm:cxn modelId="{9B840594-7CA9-284B-9DF4-0AB441FF5B52}" type="presOf" srcId="{C84580A0-F2FD-7A4A-90AA-5E218C418E15}" destId="{F4FE3028-C9ED-AF4D-94F4-18A88034A0D6}" srcOrd="0" destOrd="0" presId="urn:microsoft.com/office/officeart/2005/8/layout/vList5"/>
    <dgm:cxn modelId="{846D9DC0-4BBC-D74C-BBFF-30E9D280826F}" srcId="{BEF522B0-9D7F-E648-B97C-E2E34F6CAF47}" destId="{2489F1BA-1CCA-B645-897A-4ED33E65ED2E}" srcOrd="2" destOrd="0" parTransId="{11D5F3D2-30D1-874A-B15C-894D7DC4B460}" sibTransId="{1CAE2C4A-9EF9-E24A-BAFE-E6497CE3CF20}"/>
    <dgm:cxn modelId="{751A511E-64C0-FA44-AF02-99FA19866229}" srcId="{2C0F4F2D-9F57-0A44-80FE-6A7A487B3E2A}" destId="{A9E930DF-C3C1-AA4C-A64B-19263829837B}" srcOrd="0" destOrd="0" parTransId="{CAE91D69-FE32-C24A-9D30-8B57DE865C51}" sibTransId="{49F8A30A-8E39-1A41-BC2C-1D25F4425675}"/>
    <dgm:cxn modelId="{50161666-E047-1344-9721-A82BB88AEA6E}" srcId="{BEF522B0-9D7F-E648-B97C-E2E34F6CAF47}" destId="{47BE6C26-4FB5-0B4B-8160-8A23902DB648}" srcOrd="3" destOrd="0" parTransId="{57D5E5AB-CAA8-A242-8A01-9198392CE00E}" sibTransId="{3EA04CBE-ED75-D54A-875D-3D734EC8EFAA}"/>
    <dgm:cxn modelId="{A35CE834-EA43-BC45-8F09-484582FD23C4}" type="presOf" srcId="{88BC621E-8D50-BD4E-A60D-DC1DC489EED2}" destId="{1BE3521A-FDDC-C941-B912-309468688DEB}" srcOrd="0" destOrd="0" presId="urn:microsoft.com/office/officeart/2005/8/layout/vList5"/>
    <dgm:cxn modelId="{1FE6E561-E582-BE43-B6F0-6F6EF86B27C8}" type="presParOf" srcId="{F4FE3028-C9ED-AF4D-94F4-18A88034A0D6}" destId="{7478680D-2B55-C745-86BD-286E5112EA1B}" srcOrd="0" destOrd="0" presId="urn:microsoft.com/office/officeart/2005/8/layout/vList5"/>
    <dgm:cxn modelId="{A84DCE56-7EE0-604F-ADF1-0DD1D82ACD5A}" type="presParOf" srcId="{7478680D-2B55-C745-86BD-286E5112EA1B}" destId="{1BE3521A-FDDC-C941-B912-309468688DEB}" srcOrd="0" destOrd="0" presId="urn:microsoft.com/office/officeart/2005/8/layout/vList5"/>
    <dgm:cxn modelId="{26E2FAAA-EB1C-634D-89E3-BD0F38809CB7}" type="presParOf" srcId="{7478680D-2B55-C745-86BD-286E5112EA1B}" destId="{0DF4ACC4-E637-834B-8C1B-7A997EADFCE5}" srcOrd="1" destOrd="0" presId="urn:microsoft.com/office/officeart/2005/8/layout/vList5"/>
    <dgm:cxn modelId="{41B27FCC-7049-2345-A938-91D980B7227C}" type="presParOf" srcId="{F4FE3028-C9ED-AF4D-94F4-18A88034A0D6}" destId="{5D4ABA1D-16DB-8648-AC0B-CA8C374C9A07}" srcOrd="1" destOrd="0" presId="urn:microsoft.com/office/officeart/2005/8/layout/vList5"/>
    <dgm:cxn modelId="{A5ABB8CC-A88F-C14E-A8C2-BB71DF802F98}" type="presParOf" srcId="{F4FE3028-C9ED-AF4D-94F4-18A88034A0D6}" destId="{8CF340E9-7E61-F34D-8478-2027FAE6CB09}" srcOrd="2" destOrd="0" presId="urn:microsoft.com/office/officeart/2005/8/layout/vList5"/>
    <dgm:cxn modelId="{A7701C64-8BFD-2741-B78B-895F8D89B438}" type="presParOf" srcId="{8CF340E9-7E61-F34D-8478-2027FAE6CB09}" destId="{6F0E06CC-0352-DC4B-B318-CE55A50BD4CB}" srcOrd="0" destOrd="0" presId="urn:microsoft.com/office/officeart/2005/8/layout/vList5"/>
    <dgm:cxn modelId="{8CC45752-37EF-6C4D-95A1-0E42E5CE114B}" type="presParOf" srcId="{8CF340E9-7E61-F34D-8478-2027FAE6CB09}" destId="{8F6D3C6D-2E9E-9346-A5A0-B1B6F93AE34F}" srcOrd="1" destOrd="0" presId="urn:microsoft.com/office/officeart/2005/8/layout/vList5"/>
    <dgm:cxn modelId="{490981A9-5696-534A-BFAB-44A38388EF85}" type="presParOf" srcId="{F4FE3028-C9ED-AF4D-94F4-18A88034A0D6}" destId="{33F95619-13C0-E847-B07E-91D19376B08F}" srcOrd="3" destOrd="0" presId="urn:microsoft.com/office/officeart/2005/8/layout/vList5"/>
    <dgm:cxn modelId="{B4CE60C0-F058-5D44-A5FC-A4E797643DCC}" type="presParOf" srcId="{F4FE3028-C9ED-AF4D-94F4-18A88034A0D6}" destId="{C3FE7DE4-1653-3249-B011-91F1A6F00911}" srcOrd="4" destOrd="0" presId="urn:microsoft.com/office/officeart/2005/8/layout/vList5"/>
    <dgm:cxn modelId="{143D5B28-B1C5-3844-B14A-B914DB4CC9C5}" type="presParOf" srcId="{C3FE7DE4-1653-3249-B011-91F1A6F00911}" destId="{F4E2C863-503C-0A45-B470-28E268E84824}" srcOrd="0" destOrd="0" presId="urn:microsoft.com/office/officeart/2005/8/layout/vList5"/>
    <dgm:cxn modelId="{06AE044A-ACCD-AD40-AB9D-0D73A8BBC7EF}" type="presParOf" srcId="{F4FE3028-C9ED-AF4D-94F4-18A88034A0D6}" destId="{AF8CC0CE-449C-E443-824B-7A801F6FD38D}" srcOrd="5" destOrd="0" presId="urn:microsoft.com/office/officeart/2005/8/layout/vList5"/>
    <dgm:cxn modelId="{24ED781F-1905-2A45-A58F-E81A071BF7A3}" type="presParOf" srcId="{F4FE3028-C9ED-AF4D-94F4-18A88034A0D6}" destId="{90265DD9-ADE1-774B-B92B-595213F61244}" srcOrd="6" destOrd="0" presId="urn:microsoft.com/office/officeart/2005/8/layout/vList5"/>
    <dgm:cxn modelId="{02982253-07FD-8248-8CB4-ADC5B7046566}" type="presParOf" srcId="{90265DD9-ADE1-774B-B92B-595213F61244}" destId="{614F851D-65F1-864E-9CDB-9DB8F8CA5750}" srcOrd="0" destOrd="0" presId="urn:microsoft.com/office/officeart/2005/8/layout/vList5"/>
    <dgm:cxn modelId="{7D7E718E-4883-F24E-B18A-F1B573403EAC}" type="presParOf" srcId="{90265DD9-ADE1-774B-B92B-595213F61244}" destId="{1B5E2C0D-FAB3-3647-B62F-BAD5EAAE5D9D}" srcOrd="1" destOrd="0" presId="urn:microsoft.com/office/officeart/2005/8/layout/vList5"/>
    <dgm:cxn modelId="{6A997253-7889-0942-8158-02D08403A06C}" type="presParOf" srcId="{F4FE3028-C9ED-AF4D-94F4-18A88034A0D6}" destId="{2A87AA9B-44B1-3042-B784-94C8FDD41DB3}" srcOrd="7" destOrd="0" presId="urn:microsoft.com/office/officeart/2005/8/layout/vList5"/>
    <dgm:cxn modelId="{D0875D94-26A6-F648-9E99-FE3DADC0152B}" type="presParOf" srcId="{F4FE3028-C9ED-AF4D-94F4-18A88034A0D6}" destId="{C69960B0-46F4-5F40-8B4F-AEB30046153F}" srcOrd="8" destOrd="0" presId="urn:microsoft.com/office/officeart/2005/8/layout/vList5"/>
    <dgm:cxn modelId="{E7943674-B389-844B-8316-C0E4DB91B8F7}" type="presParOf" srcId="{C69960B0-46F4-5F40-8B4F-AEB30046153F}" destId="{137DDBE0-9128-EF43-B424-0DF873151BAD}" srcOrd="0" destOrd="0" presId="urn:microsoft.com/office/officeart/2005/8/layout/vList5"/>
    <dgm:cxn modelId="{BE9FEA45-516E-F446-895B-AB47975C916D}" type="presParOf" srcId="{C69960B0-46F4-5F40-8B4F-AEB30046153F}" destId="{BC261371-B042-0A4A-AE8B-80DDA0D66D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E2C637C-A6AC-EE49-B32F-25EDA549E53C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B5B96B34-ABFA-B24C-8A7F-FC704EF6A799}">
      <dgm:prSet phldrT="[Text]" custT="1"/>
      <dgm:spPr>
        <a:solidFill>
          <a:srgbClr val="CCFFCC"/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RNs trained as </a:t>
          </a:r>
          <a:r>
            <a:rPr lang="ja-JP" alt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  <a:cs typeface="ＭＳ Ｐゴシック" charset="0"/>
            </a:rPr>
            <a:t>“</a:t>
          </a:r>
          <a:r>
            <a:rPr lang="en-US" altLang="ja-JP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transition coaches</a:t>
          </a:r>
          <a:r>
            <a:rPr lang="ja-JP" alt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  <a:cs typeface="ＭＳ Ｐゴシック" charset="0"/>
            </a:rPr>
            <a:t>”</a:t>
          </a:r>
          <a:r>
            <a:rPr lang="en-US" altLang="ja-JP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 to teach patients/families skills to care for themselves</a:t>
          </a:r>
          <a:endParaRPr lang="en-US" sz="2400" dirty="0"/>
        </a:p>
      </dgm:t>
    </dgm:pt>
    <dgm:pt modelId="{FEF35538-4938-3C43-AECA-C2B4706BD851}" type="parTrans" cxnId="{BB84D5FB-9D20-9343-A607-5F96576E3676}">
      <dgm:prSet/>
      <dgm:spPr/>
      <dgm:t>
        <a:bodyPr/>
        <a:lstStyle/>
        <a:p>
          <a:endParaRPr lang="en-US"/>
        </a:p>
      </dgm:t>
    </dgm:pt>
    <dgm:pt modelId="{A0632AEA-6C39-B04B-A235-1795CF2AA60B}" type="sibTrans" cxnId="{BB84D5FB-9D20-9343-A607-5F96576E3676}">
      <dgm:prSet/>
      <dgm:spPr/>
      <dgm:t>
        <a:bodyPr/>
        <a:lstStyle/>
        <a:p>
          <a:endParaRPr lang="en-US"/>
        </a:p>
      </dgm:t>
    </dgm:pt>
    <dgm:pt modelId="{F3B5A3FD-AAAF-264D-A571-D4CD7D8A173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1 hospital visit, 1 home visit post-discharge, 3 post-discharge phone calls</a:t>
          </a:r>
          <a:endParaRPr lang="en-US" sz="24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4EDA281A-F905-6943-9087-1CFF98E0C3EF}" type="parTrans" cxnId="{4A7C78AD-30AE-A645-BC97-B359D95511D9}">
      <dgm:prSet/>
      <dgm:spPr/>
      <dgm:t>
        <a:bodyPr/>
        <a:lstStyle/>
        <a:p>
          <a:endParaRPr lang="en-US"/>
        </a:p>
      </dgm:t>
    </dgm:pt>
    <dgm:pt modelId="{B80E3542-96F8-4D45-970E-663158429183}" type="sibTrans" cxnId="{4A7C78AD-30AE-A645-BC97-B359D95511D9}">
      <dgm:prSet/>
      <dgm:spPr/>
      <dgm:t>
        <a:bodyPr/>
        <a:lstStyle/>
        <a:p>
          <a:endParaRPr lang="en-US"/>
        </a:p>
      </dgm:t>
    </dgm:pt>
    <dgm:pt modelId="{E09E1813-03E9-314D-B4EB-EBE1FC612257}">
      <dgm:prSet custT="1"/>
      <dgm:spPr>
        <a:solidFill>
          <a:srgbClr val="CCFFCC"/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Significantly lower readmission rates and lower hospital costs compared with controls</a:t>
          </a:r>
          <a:endParaRPr lang="en-US" sz="24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B598277E-436E-C94C-81F5-C45D66FEBCAA}" type="parTrans" cxnId="{9123607D-D360-AF4A-9364-0FB2EF4D1F25}">
      <dgm:prSet/>
      <dgm:spPr/>
      <dgm:t>
        <a:bodyPr/>
        <a:lstStyle/>
        <a:p>
          <a:endParaRPr lang="en-US"/>
        </a:p>
      </dgm:t>
    </dgm:pt>
    <dgm:pt modelId="{B5FA4640-A06E-5147-871B-D5D338813A3B}" type="sibTrans" cxnId="{9123607D-D360-AF4A-9364-0FB2EF4D1F25}">
      <dgm:prSet/>
      <dgm:spPr/>
      <dgm:t>
        <a:bodyPr/>
        <a:lstStyle/>
        <a:p>
          <a:endParaRPr lang="en-US"/>
        </a:p>
      </dgm:t>
    </dgm:pt>
    <dgm:pt modelId="{D5208E1D-1461-FC4A-AF89-0FAB7E9AB7EB}" type="pres">
      <dgm:prSet presAssocID="{1E2C637C-A6AC-EE49-B32F-25EDA549E53C}" presName="Name0" presStyleCnt="0">
        <dgm:presLayoutVars>
          <dgm:dir/>
          <dgm:resizeHandles val="exact"/>
        </dgm:presLayoutVars>
      </dgm:prSet>
      <dgm:spPr/>
    </dgm:pt>
    <dgm:pt modelId="{A74EB353-FAF0-8E4B-AC2E-AF2AB34D1DA3}" type="pres">
      <dgm:prSet presAssocID="{1E2C637C-A6AC-EE49-B32F-25EDA549E53C}" presName="bkgdShp" presStyleLbl="alignAccFollowNode1" presStyleIdx="0" presStyleCnt="1"/>
      <dgm:spPr/>
    </dgm:pt>
    <dgm:pt modelId="{8F3D91B2-E35A-A347-9C49-017961421E9F}" type="pres">
      <dgm:prSet presAssocID="{1E2C637C-A6AC-EE49-B32F-25EDA549E53C}" presName="linComp" presStyleCnt="0"/>
      <dgm:spPr/>
    </dgm:pt>
    <dgm:pt modelId="{7C178E26-55B8-FA4B-8102-D7C9850B0323}" type="pres">
      <dgm:prSet presAssocID="{B5B96B34-ABFA-B24C-8A7F-FC704EF6A799}" presName="compNode" presStyleCnt="0"/>
      <dgm:spPr/>
    </dgm:pt>
    <dgm:pt modelId="{B4FE4AFA-A63D-5F45-A8C5-68A1AB7B702F}" type="pres">
      <dgm:prSet presAssocID="{B5B96B34-ABFA-B24C-8A7F-FC704EF6A7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528CF-2612-F44D-A5D9-301CD78E21E9}" type="pres">
      <dgm:prSet presAssocID="{B5B96B34-ABFA-B24C-8A7F-FC704EF6A799}" presName="invisiNode" presStyleLbl="node1" presStyleIdx="0" presStyleCnt="3"/>
      <dgm:spPr/>
    </dgm:pt>
    <dgm:pt modelId="{A891D8E6-6515-2942-9130-1855BB082DF0}" type="pres">
      <dgm:prSet presAssocID="{B5B96B34-ABFA-B24C-8A7F-FC704EF6A79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2CC208E-2F7A-8D49-A21B-4E7F447DF8A3}" type="pres">
      <dgm:prSet presAssocID="{A0632AEA-6C39-B04B-A235-1795CF2AA6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5D828D-58F6-C047-9F3C-6A5CFA8833DF}" type="pres">
      <dgm:prSet presAssocID="{F3B5A3FD-AAAF-264D-A571-D4CD7D8A1735}" presName="compNode" presStyleCnt="0"/>
      <dgm:spPr/>
    </dgm:pt>
    <dgm:pt modelId="{58B52EB5-23E3-E047-B892-A4E08B3E86E9}" type="pres">
      <dgm:prSet presAssocID="{F3B5A3FD-AAAF-264D-A571-D4CD7D8A17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77509-D1E4-D64F-AC44-F81B149BA3BD}" type="pres">
      <dgm:prSet presAssocID="{F3B5A3FD-AAAF-264D-A571-D4CD7D8A1735}" presName="invisiNode" presStyleLbl="node1" presStyleIdx="1" presStyleCnt="3"/>
      <dgm:spPr/>
    </dgm:pt>
    <dgm:pt modelId="{6B58CF76-47A2-544E-854D-649449AE05CC}" type="pres">
      <dgm:prSet presAssocID="{F3B5A3FD-AAAF-264D-A571-D4CD7D8A173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AA9489E-5935-3C4E-8B2D-896E5D798783}" type="pres">
      <dgm:prSet presAssocID="{B80E3542-96F8-4D45-970E-66315842918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AE6D127-1F9F-9A46-BFC9-4C218A3828FC}" type="pres">
      <dgm:prSet presAssocID="{E09E1813-03E9-314D-B4EB-EBE1FC612257}" presName="compNode" presStyleCnt="0"/>
      <dgm:spPr/>
    </dgm:pt>
    <dgm:pt modelId="{1233080D-9BC5-0A42-8CB3-54E24ACE401A}" type="pres">
      <dgm:prSet presAssocID="{E09E1813-03E9-314D-B4EB-EBE1FC6122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529E2-DE97-E84D-8D40-70CEDCB4C992}" type="pres">
      <dgm:prSet presAssocID="{E09E1813-03E9-314D-B4EB-EBE1FC612257}" presName="invisiNode" presStyleLbl="node1" presStyleIdx="2" presStyleCnt="3"/>
      <dgm:spPr/>
    </dgm:pt>
    <dgm:pt modelId="{2CDE1C0D-0187-BA42-BCAF-54EBFA4ACE76}" type="pres">
      <dgm:prSet presAssocID="{E09E1813-03E9-314D-B4EB-EBE1FC612257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4A7C78AD-30AE-A645-BC97-B359D95511D9}" srcId="{1E2C637C-A6AC-EE49-B32F-25EDA549E53C}" destId="{F3B5A3FD-AAAF-264D-A571-D4CD7D8A1735}" srcOrd="1" destOrd="0" parTransId="{4EDA281A-F905-6943-9087-1CFF98E0C3EF}" sibTransId="{B80E3542-96F8-4D45-970E-663158429183}"/>
    <dgm:cxn modelId="{73D129B0-24AB-7E49-B2CB-AF8B490B87CD}" type="presOf" srcId="{B80E3542-96F8-4D45-970E-663158429183}" destId="{DAA9489E-5935-3C4E-8B2D-896E5D798783}" srcOrd="0" destOrd="0" presId="urn:microsoft.com/office/officeart/2005/8/layout/pList2"/>
    <dgm:cxn modelId="{B9B9E283-5599-9E4B-A53C-5B7CA66E217C}" type="presOf" srcId="{E09E1813-03E9-314D-B4EB-EBE1FC612257}" destId="{1233080D-9BC5-0A42-8CB3-54E24ACE401A}" srcOrd="0" destOrd="0" presId="urn:microsoft.com/office/officeart/2005/8/layout/pList2"/>
    <dgm:cxn modelId="{BB84D5FB-9D20-9343-A607-5F96576E3676}" srcId="{1E2C637C-A6AC-EE49-B32F-25EDA549E53C}" destId="{B5B96B34-ABFA-B24C-8A7F-FC704EF6A799}" srcOrd="0" destOrd="0" parTransId="{FEF35538-4938-3C43-AECA-C2B4706BD851}" sibTransId="{A0632AEA-6C39-B04B-A235-1795CF2AA60B}"/>
    <dgm:cxn modelId="{9C404B55-7806-1543-A47C-EEB4B33ADA8E}" type="presOf" srcId="{1E2C637C-A6AC-EE49-B32F-25EDA549E53C}" destId="{D5208E1D-1461-FC4A-AF89-0FAB7E9AB7EB}" srcOrd="0" destOrd="0" presId="urn:microsoft.com/office/officeart/2005/8/layout/pList2"/>
    <dgm:cxn modelId="{55F17F24-AFE9-AA40-ACB8-68FAD7FE8016}" type="presOf" srcId="{F3B5A3FD-AAAF-264D-A571-D4CD7D8A1735}" destId="{58B52EB5-23E3-E047-B892-A4E08B3E86E9}" srcOrd="0" destOrd="0" presId="urn:microsoft.com/office/officeart/2005/8/layout/pList2"/>
    <dgm:cxn modelId="{A1B61216-D466-2242-84E0-0AFC5B6FB0DE}" type="presOf" srcId="{B5B96B34-ABFA-B24C-8A7F-FC704EF6A799}" destId="{B4FE4AFA-A63D-5F45-A8C5-68A1AB7B702F}" srcOrd="0" destOrd="0" presId="urn:microsoft.com/office/officeart/2005/8/layout/pList2"/>
    <dgm:cxn modelId="{9123607D-D360-AF4A-9364-0FB2EF4D1F25}" srcId="{1E2C637C-A6AC-EE49-B32F-25EDA549E53C}" destId="{E09E1813-03E9-314D-B4EB-EBE1FC612257}" srcOrd="2" destOrd="0" parTransId="{B598277E-436E-C94C-81F5-C45D66FEBCAA}" sibTransId="{B5FA4640-A06E-5147-871B-D5D338813A3B}"/>
    <dgm:cxn modelId="{F4051A2A-4D53-2644-80A6-8CBD285AF61A}" type="presOf" srcId="{A0632AEA-6C39-B04B-A235-1795CF2AA60B}" destId="{C2CC208E-2F7A-8D49-A21B-4E7F447DF8A3}" srcOrd="0" destOrd="0" presId="urn:microsoft.com/office/officeart/2005/8/layout/pList2"/>
    <dgm:cxn modelId="{4CBCDB1E-E603-5246-8346-94824A2E35E9}" type="presParOf" srcId="{D5208E1D-1461-FC4A-AF89-0FAB7E9AB7EB}" destId="{A74EB353-FAF0-8E4B-AC2E-AF2AB34D1DA3}" srcOrd="0" destOrd="0" presId="urn:microsoft.com/office/officeart/2005/8/layout/pList2"/>
    <dgm:cxn modelId="{26BE4BBE-DEBC-814A-9E7A-9B6664D012D7}" type="presParOf" srcId="{D5208E1D-1461-FC4A-AF89-0FAB7E9AB7EB}" destId="{8F3D91B2-E35A-A347-9C49-017961421E9F}" srcOrd="1" destOrd="0" presId="urn:microsoft.com/office/officeart/2005/8/layout/pList2"/>
    <dgm:cxn modelId="{19D4A663-4D74-A346-A8A5-4404A79F91D3}" type="presParOf" srcId="{8F3D91B2-E35A-A347-9C49-017961421E9F}" destId="{7C178E26-55B8-FA4B-8102-D7C9850B0323}" srcOrd="0" destOrd="0" presId="urn:microsoft.com/office/officeart/2005/8/layout/pList2"/>
    <dgm:cxn modelId="{1F6E189F-08D7-F946-87EF-031191EBFCFE}" type="presParOf" srcId="{7C178E26-55B8-FA4B-8102-D7C9850B0323}" destId="{B4FE4AFA-A63D-5F45-A8C5-68A1AB7B702F}" srcOrd="0" destOrd="0" presId="urn:microsoft.com/office/officeart/2005/8/layout/pList2"/>
    <dgm:cxn modelId="{9E198B98-076E-1543-93F2-1D77F9087CE6}" type="presParOf" srcId="{7C178E26-55B8-FA4B-8102-D7C9850B0323}" destId="{D83528CF-2612-F44D-A5D9-301CD78E21E9}" srcOrd="1" destOrd="0" presId="urn:microsoft.com/office/officeart/2005/8/layout/pList2"/>
    <dgm:cxn modelId="{44EB7790-9C29-494F-875D-0193293882F7}" type="presParOf" srcId="{7C178E26-55B8-FA4B-8102-D7C9850B0323}" destId="{A891D8E6-6515-2942-9130-1855BB082DF0}" srcOrd="2" destOrd="0" presId="urn:microsoft.com/office/officeart/2005/8/layout/pList2"/>
    <dgm:cxn modelId="{1FA6D2F1-C6BD-734B-BEE9-0A6C5E56265A}" type="presParOf" srcId="{8F3D91B2-E35A-A347-9C49-017961421E9F}" destId="{C2CC208E-2F7A-8D49-A21B-4E7F447DF8A3}" srcOrd="1" destOrd="0" presId="urn:microsoft.com/office/officeart/2005/8/layout/pList2"/>
    <dgm:cxn modelId="{4CA95F4A-5E4D-B549-A26F-AB1714454062}" type="presParOf" srcId="{8F3D91B2-E35A-A347-9C49-017961421E9F}" destId="{6A5D828D-58F6-C047-9F3C-6A5CFA8833DF}" srcOrd="2" destOrd="0" presId="urn:microsoft.com/office/officeart/2005/8/layout/pList2"/>
    <dgm:cxn modelId="{407846EB-3501-6548-B8CB-7D4F07D691CF}" type="presParOf" srcId="{6A5D828D-58F6-C047-9F3C-6A5CFA8833DF}" destId="{58B52EB5-23E3-E047-B892-A4E08B3E86E9}" srcOrd="0" destOrd="0" presId="urn:microsoft.com/office/officeart/2005/8/layout/pList2"/>
    <dgm:cxn modelId="{64D9F7FC-0D08-484F-B22D-2DB83C4AF33B}" type="presParOf" srcId="{6A5D828D-58F6-C047-9F3C-6A5CFA8833DF}" destId="{EDA77509-D1E4-D64F-AC44-F81B149BA3BD}" srcOrd="1" destOrd="0" presId="urn:microsoft.com/office/officeart/2005/8/layout/pList2"/>
    <dgm:cxn modelId="{1E858D5C-4B14-244E-8039-CBAF8DA18A97}" type="presParOf" srcId="{6A5D828D-58F6-C047-9F3C-6A5CFA8833DF}" destId="{6B58CF76-47A2-544E-854D-649449AE05CC}" srcOrd="2" destOrd="0" presId="urn:microsoft.com/office/officeart/2005/8/layout/pList2"/>
    <dgm:cxn modelId="{6C970E4D-E0D3-6B4D-A856-3F0732FBDE3C}" type="presParOf" srcId="{8F3D91B2-E35A-A347-9C49-017961421E9F}" destId="{DAA9489E-5935-3C4E-8B2D-896E5D798783}" srcOrd="3" destOrd="0" presId="urn:microsoft.com/office/officeart/2005/8/layout/pList2"/>
    <dgm:cxn modelId="{FFADCA33-B669-C74C-8FAC-E89B46732C40}" type="presParOf" srcId="{8F3D91B2-E35A-A347-9C49-017961421E9F}" destId="{7AE6D127-1F9F-9A46-BFC9-4C218A3828FC}" srcOrd="4" destOrd="0" presId="urn:microsoft.com/office/officeart/2005/8/layout/pList2"/>
    <dgm:cxn modelId="{0C991F14-2647-4D40-A4F0-53552511770C}" type="presParOf" srcId="{7AE6D127-1F9F-9A46-BFC9-4C218A3828FC}" destId="{1233080D-9BC5-0A42-8CB3-54E24ACE401A}" srcOrd="0" destOrd="0" presId="urn:microsoft.com/office/officeart/2005/8/layout/pList2"/>
    <dgm:cxn modelId="{0E156AD1-992E-034D-9953-17D4B2DB7A26}" type="presParOf" srcId="{7AE6D127-1F9F-9A46-BFC9-4C218A3828FC}" destId="{03D529E2-DE97-E84D-8D40-70CEDCB4C992}" srcOrd="1" destOrd="0" presId="urn:microsoft.com/office/officeart/2005/8/layout/pList2"/>
    <dgm:cxn modelId="{280FBB53-E6C6-014C-B417-0573FC4FE797}" type="presParOf" srcId="{7AE6D127-1F9F-9A46-BFC9-4C218A3828FC}" destId="{2CDE1C0D-0187-BA42-BCAF-54EBFA4ACE7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7CE99F6-9999-D84A-BE24-E2D62DC7656D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1641E5-C6A8-8841-87F5-0334FBD885BD}">
      <dgm:prSet phldrT="[Text]"/>
      <dgm:spPr>
        <a:solidFill>
          <a:srgbClr val="C8E2FA"/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NP/SW care management team working with PCPs and geriatrician</a:t>
          </a:r>
          <a:endParaRPr lang="en-US" dirty="0"/>
        </a:p>
      </dgm:t>
    </dgm:pt>
    <dgm:pt modelId="{A77300DC-9D5B-3B48-94B7-74D97C3BB81C}" type="parTrans" cxnId="{2B330929-3B90-8E47-BCFA-A17BF337FEDC}">
      <dgm:prSet/>
      <dgm:spPr/>
      <dgm:t>
        <a:bodyPr/>
        <a:lstStyle/>
        <a:p>
          <a:endParaRPr lang="en-US"/>
        </a:p>
      </dgm:t>
    </dgm:pt>
    <dgm:pt modelId="{788EB1FB-C98A-7444-B500-50580F986B94}" type="sibTrans" cxnId="{2B330929-3B90-8E47-BCFA-A17BF337FEDC}">
      <dgm:prSet/>
      <dgm:spPr/>
      <dgm:t>
        <a:bodyPr/>
        <a:lstStyle/>
        <a:p>
          <a:endParaRPr lang="en-US"/>
        </a:p>
      </dgm:t>
    </dgm:pt>
    <dgm:pt modelId="{CA94333E-26E9-E044-9659-39580123B8CA}">
      <dgm:prSet phldrT="[Text]"/>
      <dgm:spPr>
        <a:solidFill>
          <a:srgbClr val="C8E2FA"/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In-clinic, home and phone contacts</a:t>
          </a:r>
          <a:endParaRPr lang="en-US" dirty="0"/>
        </a:p>
      </dgm:t>
    </dgm:pt>
    <dgm:pt modelId="{A1FF76B7-52A2-574F-B971-B7CD9455D234}" type="parTrans" cxnId="{849AB506-3692-074F-B8BA-CB3DB49DDDBA}">
      <dgm:prSet/>
      <dgm:spPr/>
      <dgm:t>
        <a:bodyPr/>
        <a:lstStyle/>
        <a:p>
          <a:endParaRPr lang="en-US"/>
        </a:p>
      </dgm:t>
    </dgm:pt>
    <dgm:pt modelId="{F70113EA-F0E4-CB47-AE71-8FE5B7E54F37}" type="sibTrans" cxnId="{849AB506-3692-074F-B8BA-CB3DB49DDDBA}">
      <dgm:prSet/>
      <dgm:spPr/>
      <dgm:t>
        <a:bodyPr/>
        <a:lstStyle/>
        <a:p>
          <a:endParaRPr lang="en-US"/>
        </a:p>
      </dgm:t>
    </dgm:pt>
    <dgm:pt modelId="{1D227E10-CFBC-C14A-A3A1-8A1F53B1DEDE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Extensive training of care management team</a:t>
          </a:r>
          <a:endParaRPr lang="en-US" dirty="0"/>
        </a:p>
      </dgm:t>
    </dgm:pt>
    <dgm:pt modelId="{F345027D-1721-AB4A-9825-D56D110C3CAE}" type="parTrans" cxnId="{DCB8266F-116E-1D46-AE54-9D54C228FF07}">
      <dgm:prSet/>
      <dgm:spPr/>
      <dgm:t>
        <a:bodyPr/>
        <a:lstStyle/>
        <a:p>
          <a:endParaRPr lang="en-US"/>
        </a:p>
      </dgm:t>
    </dgm:pt>
    <dgm:pt modelId="{B8205EAE-1020-1B45-AC5E-4552028449F5}" type="sibTrans" cxnId="{DCB8266F-116E-1D46-AE54-9D54C228FF07}">
      <dgm:prSet/>
      <dgm:spPr/>
      <dgm:t>
        <a:bodyPr/>
        <a:lstStyle/>
        <a:p>
          <a:endParaRPr lang="en-US"/>
        </a:p>
      </dgm:t>
    </dgm:pt>
    <dgm:pt modelId="{96297C00-4D2D-D440-8BF7-444224AC14BC}">
      <dgm:prSet phldrT="[Text]"/>
      <dgm:spPr>
        <a:solidFill>
          <a:srgbClr val="C8E2FA"/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Small case load for care management team</a:t>
          </a:r>
          <a:endParaRPr lang="en-US" dirty="0"/>
        </a:p>
      </dgm:t>
    </dgm:pt>
    <dgm:pt modelId="{4B63EA5E-4A06-804C-ABC8-BA1645D49DA8}" type="parTrans" cxnId="{C6004B96-1F87-014E-9E3A-2A361A715DDD}">
      <dgm:prSet/>
      <dgm:spPr/>
      <dgm:t>
        <a:bodyPr/>
        <a:lstStyle/>
        <a:p>
          <a:endParaRPr lang="en-US"/>
        </a:p>
      </dgm:t>
    </dgm:pt>
    <dgm:pt modelId="{A69E1310-558B-B641-825C-AE985E337B83}" type="sibTrans" cxnId="{C6004B96-1F87-014E-9E3A-2A361A715DDD}">
      <dgm:prSet/>
      <dgm:spPr/>
      <dgm:t>
        <a:bodyPr/>
        <a:lstStyle/>
        <a:p>
          <a:endParaRPr lang="en-US"/>
        </a:p>
      </dgm:t>
    </dgm:pt>
    <dgm:pt modelId="{6C1730AE-C25E-1241-AF22-51BAC8F41F3C}">
      <dgm:prSet phldrT="[Text]"/>
      <dgm:spPr>
        <a:solidFill>
          <a:srgbClr val="C8E2FA"/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Higher-risk subgroup: lower ED/hospitalization rates year 2, lower total costs year 3 compared with controls</a:t>
          </a:r>
          <a:endParaRPr lang="en-US" dirty="0"/>
        </a:p>
      </dgm:t>
    </dgm:pt>
    <dgm:pt modelId="{8B89D35B-B408-ED45-9C3D-CD00CC2614B6}" type="parTrans" cxnId="{315A53E0-285D-5B4E-81F3-79055808190E}">
      <dgm:prSet/>
      <dgm:spPr/>
      <dgm:t>
        <a:bodyPr/>
        <a:lstStyle/>
        <a:p>
          <a:endParaRPr lang="en-US"/>
        </a:p>
      </dgm:t>
    </dgm:pt>
    <dgm:pt modelId="{2EE77491-001A-4C46-8EAC-509C7DD0DB5B}" type="sibTrans" cxnId="{315A53E0-285D-5B4E-81F3-79055808190E}">
      <dgm:prSet/>
      <dgm:spPr/>
      <dgm:t>
        <a:bodyPr/>
        <a:lstStyle/>
        <a:p>
          <a:endParaRPr lang="en-US"/>
        </a:p>
      </dgm:t>
    </dgm:pt>
    <dgm:pt modelId="{2100823F-FB60-1F4F-AE45-F35F90DACB7C}" type="pres">
      <dgm:prSet presAssocID="{07CE99F6-9999-D84A-BE24-E2D62DC765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5D982-7750-514E-9F4E-8D6FF349BB97}" type="pres">
      <dgm:prSet presAssocID="{DC1641E5-C6A8-8841-87F5-0334FBD885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E4E9D-FC51-F64E-9843-39B3F77B3F7B}" type="pres">
      <dgm:prSet presAssocID="{788EB1FB-C98A-7444-B500-50580F986B94}" presName="sibTrans" presStyleCnt="0"/>
      <dgm:spPr/>
    </dgm:pt>
    <dgm:pt modelId="{66CAB82D-6E98-AE43-B9F9-067F24C4F1CA}" type="pres">
      <dgm:prSet presAssocID="{CA94333E-26E9-E044-9659-39580123B8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E092C-9618-D046-89C3-28527E876250}" type="pres">
      <dgm:prSet presAssocID="{F70113EA-F0E4-CB47-AE71-8FE5B7E54F37}" presName="sibTrans" presStyleCnt="0"/>
      <dgm:spPr/>
    </dgm:pt>
    <dgm:pt modelId="{63B62636-79EF-7444-AD6A-5D9692E97C9C}" type="pres">
      <dgm:prSet presAssocID="{1D227E10-CFBC-C14A-A3A1-8A1F53B1DEDE}" presName="node" presStyleLbl="node1" presStyleIdx="2" presStyleCnt="5" custScaleX="99658" custLinFactNeighborX="1599" custLinFactNeighborY="3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54B8C-61BD-A043-B611-B7AD011FF274}" type="pres">
      <dgm:prSet presAssocID="{B8205EAE-1020-1B45-AC5E-4552028449F5}" presName="sibTrans" presStyleCnt="0"/>
      <dgm:spPr/>
    </dgm:pt>
    <dgm:pt modelId="{AAD63874-7CE0-6545-9C01-484942EEF8F5}" type="pres">
      <dgm:prSet presAssocID="{96297C00-4D2D-D440-8BF7-444224AC14BC}" presName="node" presStyleLbl="node1" presStyleIdx="3" presStyleCnt="5" custScaleX="77779" custScaleY="127159" custLinFactNeighborX="-49629" custLinFactNeighborY="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3BF9-8456-3A43-B546-68E33EAC5EDD}" type="pres">
      <dgm:prSet presAssocID="{A69E1310-558B-B641-825C-AE985E337B83}" presName="sibTrans" presStyleCnt="0"/>
      <dgm:spPr/>
    </dgm:pt>
    <dgm:pt modelId="{F3680514-D03A-AF45-A035-A8EA81F9AC19}" type="pres">
      <dgm:prSet presAssocID="{6C1730AE-C25E-1241-AF22-51BAC8F41F3C}" presName="node" presStyleLbl="node1" presStyleIdx="4" presStyleCnt="5" custScaleX="127037" custScaleY="127160" custLinFactNeighborX="-54445" custLinFactNeighborY="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8266F-116E-1D46-AE54-9D54C228FF07}" srcId="{07CE99F6-9999-D84A-BE24-E2D62DC7656D}" destId="{1D227E10-CFBC-C14A-A3A1-8A1F53B1DEDE}" srcOrd="2" destOrd="0" parTransId="{F345027D-1721-AB4A-9825-D56D110C3CAE}" sibTransId="{B8205EAE-1020-1B45-AC5E-4552028449F5}"/>
    <dgm:cxn modelId="{5BC41A53-584E-EE4B-9666-830FBC93BD92}" type="presOf" srcId="{DC1641E5-C6A8-8841-87F5-0334FBD885BD}" destId="{C7F5D982-7750-514E-9F4E-8D6FF349BB97}" srcOrd="0" destOrd="0" presId="urn:microsoft.com/office/officeart/2005/8/layout/default"/>
    <dgm:cxn modelId="{A365AF5D-C346-104E-AB0F-EA8D5638EEDE}" type="presOf" srcId="{07CE99F6-9999-D84A-BE24-E2D62DC7656D}" destId="{2100823F-FB60-1F4F-AE45-F35F90DACB7C}" srcOrd="0" destOrd="0" presId="urn:microsoft.com/office/officeart/2005/8/layout/default"/>
    <dgm:cxn modelId="{C6004B96-1F87-014E-9E3A-2A361A715DDD}" srcId="{07CE99F6-9999-D84A-BE24-E2D62DC7656D}" destId="{96297C00-4D2D-D440-8BF7-444224AC14BC}" srcOrd="3" destOrd="0" parTransId="{4B63EA5E-4A06-804C-ABC8-BA1645D49DA8}" sibTransId="{A69E1310-558B-B641-825C-AE985E337B83}"/>
    <dgm:cxn modelId="{2B330929-3B90-8E47-BCFA-A17BF337FEDC}" srcId="{07CE99F6-9999-D84A-BE24-E2D62DC7656D}" destId="{DC1641E5-C6A8-8841-87F5-0334FBD885BD}" srcOrd="0" destOrd="0" parTransId="{A77300DC-9D5B-3B48-94B7-74D97C3BB81C}" sibTransId="{788EB1FB-C98A-7444-B500-50580F986B94}"/>
    <dgm:cxn modelId="{77BA1863-125C-1C46-9914-CC12BB01FB63}" type="presOf" srcId="{96297C00-4D2D-D440-8BF7-444224AC14BC}" destId="{AAD63874-7CE0-6545-9C01-484942EEF8F5}" srcOrd="0" destOrd="0" presId="urn:microsoft.com/office/officeart/2005/8/layout/default"/>
    <dgm:cxn modelId="{849AB506-3692-074F-B8BA-CB3DB49DDDBA}" srcId="{07CE99F6-9999-D84A-BE24-E2D62DC7656D}" destId="{CA94333E-26E9-E044-9659-39580123B8CA}" srcOrd="1" destOrd="0" parTransId="{A1FF76B7-52A2-574F-B971-B7CD9455D234}" sibTransId="{F70113EA-F0E4-CB47-AE71-8FE5B7E54F37}"/>
    <dgm:cxn modelId="{4BBDC255-73AA-7744-8782-06FE908A8C73}" type="presOf" srcId="{1D227E10-CFBC-C14A-A3A1-8A1F53B1DEDE}" destId="{63B62636-79EF-7444-AD6A-5D9692E97C9C}" srcOrd="0" destOrd="0" presId="urn:microsoft.com/office/officeart/2005/8/layout/default"/>
    <dgm:cxn modelId="{315A53E0-285D-5B4E-81F3-79055808190E}" srcId="{07CE99F6-9999-D84A-BE24-E2D62DC7656D}" destId="{6C1730AE-C25E-1241-AF22-51BAC8F41F3C}" srcOrd="4" destOrd="0" parTransId="{8B89D35B-B408-ED45-9C3D-CD00CC2614B6}" sibTransId="{2EE77491-001A-4C46-8EAC-509C7DD0DB5B}"/>
    <dgm:cxn modelId="{9371C36F-7A35-744E-A60B-A3C771EB74A0}" type="presOf" srcId="{CA94333E-26E9-E044-9659-39580123B8CA}" destId="{66CAB82D-6E98-AE43-B9F9-067F24C4F1CA}" srcOrd="0" destOrd="0" presId="urn:microsoft.com/office/officeart/2005/8/layout/default"/>
    <dgm:cxn modelId="{B3F54007-8D3C-564D-9E54-6ECDEA70B922}" type="presOf" srcId="{6C1730AE-C25E-1241-AF22-51BAC8F41F3C}" destId="{F3680514-D03A-AF45-A035-A8EA81F9AC19}" srcOrd="0" destOrd="0" presId="urn:microsoft.com/office/officeart/2005/8/layout/default"/>
    <dgm:cxn modelId="{2B6BF7B3-8438-DA49-BDE9-2BD3CF7397BF}" type="presParOf" srcId="{2100823F-FB60-1F4F-AE45-F35F90DACB7C}" destId="{C7F5D982-7750-514E-9F4E-8D6FF349BB97}" srcOrd="0" destOrd="0" presId="urn:microsoft.com/office/officeart/2005/8/layout/default"/>
    <dgm:cxn modelId="{3D890164-71EE-1B44-8F0A-4F70AC39CA32}" type="presParOf" srcId="{2100823F-FB60-1F4F-AE45-F35F90DACB7C}" destId="{1E6E4E9D-FC51-F64E-9843-39B3F77B3F7B}" srcOrd="1" destOrd="0" presId="urn:microsoft.com/office/officeart/2005/8/layout/default"/>
    <dgm:cxn modelId="{C9797D57-51D2-214A-9E39-82B11AC5EA98}" type="presParOf" srcId="{2100823F-FB60-1F4F-AE45-F35F90DACB7C}" destId="{66CAB82D-6E98-AE43-B9F9-067F24C4F1CA}" srcOrd="2" destOrd="0" presId="urn:microsoft.com/office/officeart/2005/8/layout/default"/>
    <dgm:cxn modelId="{541DD615-3856-DB4E-A073-713CBED95F47}" type="presParOf" srcId="{2100823F-FB60-1F4F-AE45-F35F90DACB7C}" destId="{EA4E092C-9618-D046-89C3-28527E876250}" srcOrd="3" destOrd="0" presId="urn:microsoft.com/office/officeart/2005/8/layout/default"/>
    <dgm:cxn modelId="{032337AA-FEFE-8B4A-B07A-EA6E9F5877E3}" type="presParOf" srcId="{2100823F-FB60-1F4F-AE45-F35F90DACB7C}" destId="{63B62636-79EF-7444-AD6A-5D9692E97C9C}" srcOrd="4" destOrd="0" presId="urn:microsoft.com/office/officeart/2005/8/layout/default"/>
    <dgm:cxn modelId="{10C28A96-A2CF-3544-8703-FE8625E5EA1E}" type="presParOf" srcId="{2100823F-FB60-1F4F-AE45-F35F90DACB7C}" destId="{19254B8C-61BD-A043-B611-B7AD011FF274}" srcOrd="5" destOrd="0" presId="urn:microsoft.com/office/officeart/2005/8/layout/default"/>
    <dgm:cxn modelId="{DBD5A497-866F-714E-9A9A-76993C8A62EE}" type="presParOf" srcId="{2100823F-FB60-1F4F-AE45-F35F90DACB7C}" destId="{AAD63874-7CE0-6545-9C01-484942EEF8F5}" srcOrd="6" destOrd="0" presId="urn:microsoft.com/office/officeart/2005/8/layout/default"/>
    <dgm:cxn modelId="{AE2C3967-CA6C-9E41-85AA-BD2219527FCB}" type="presParOf" srcId="{2100823F-FB60-1F4F-AE45-F35F90DACB7C}" destId="{14E43BF9-8456-3A43-B546-68E33EAC5EDD}" srcOrd="7" destOrd="0" presId="urn:microsoft.com/office/officeart/2005/8/layout/default"/>
    <dgm:cxn modelId="{7342CAC7-8D63-604B-804C-0AFC0692A984}" type="presParOf" srcId="{2100823F-FB60-1F4F-AE45-F35F90DACB7C}" destId="{F3680514-D03A-AF45-A035-A8EA81F9AC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071E5D-D3F8-3447-AF0A-776B2A7B2166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EDED4-1D3C-CF43-9000-6A2DDE1C7F16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Complex patients cared for by separate high-risk clinic (</a:t>
          </a:r>
          <a:r>
            <a:rPr lang="en-US" sz="2400" b="1" dirty="0" err="1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aICU</a:t>
          </a:r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) with a team of physician, RN, SW, perhaps pharmacist, health coaches</a:t>
          </a:r>
          <a:endParaRPr lang="en-US" sz="2400" dirty="0"/>
        </a:p>
      </dgm:t>
    </dgm:pt>
    <dgm:pt modelId="{7397F2DA-7E21-B74E-8A0A-972337A7232E}" type="parTrans" cxnId="{DCF32708-A74E-C942-BF64-A434F5B73790}">
      <dgm:prSet/>
      <dgm:spPr/>
      <dgm:t>
        <a:bodyPr/>
        <a:lstStyle/>
        <a:p>
          <a:endParaRPr lang="en-US"/>
        </a:p>
      </dgm:t>
    </dgm:pt>
    <dgm:pt modelId="{1C4B7EB8-A3BE-7046-9405-1DEB25ADD1D5}" type="sibTrans" cxnId="{DCF32708-A74E-C942-BF64-A434F5B73790}">
      <dgm:prSet/>
      <dgm:spPr/>
      <dgm:t>
        <a:bodyPr/>
        <a:lstStyle/>
        <a:p>
          <a:endParaRPr lang="en-US"/>
        </a:p>
      </dgm:t>
    </dgm:pt>
    <dgm:pt modelId="{793EE0FC-1968-C842-913D-7B780D4F1DB4}">
      <dgm:prSet phldrT="[Text]" custT="1"/>
      <dgm:spPr>
        <a:solidFill>
          <a:srgbClr val="C8E2FA">
            <a:alpha val="90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Primary care physicians often happy that complex patients leave for the </a:t>
          </a:r>
          <a:r>
            <a:rPr lang="en-US" sz="2400" b="1" dirty="0" err="1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aICU</a:t>
          </a:r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 because these patients take a lot of time</a:t>
          </a:r>
          <a:endParaRPr lang="en-US" sz="2400" dirty="0"/>
        </a:p>
      </dgm:t>
    </dgm:pt>
    <dgm:pt modelId="{7F424FF8-46AB-BA41-B971-BE6489D01672}" type="parTrans" cxnId="{1A5D2AA1-5A62-0147-8BDB-E589034A36E8}">
      <dgm:prSet/>
      <dgm:spPr/>
      <dgm:t>
        <a:bodyPr/>
        <a:lstStyle/>
        <a:p>
          <a:endParaRPr lang="en-US"/>
        </a:p>
      </dgm:t>
    </dgm:pt>
    <dgm:pt modelId="{E140C9EF-592A-3946-9B46-8576EC690FDA}" type="sibTrans" cxnId="{1A5D2AA1-5A62-0147-8BDB-E589034A36E8}">
      <dgm:prSet/>
      <dgm:spPr/>
      <dgm:t>
        <a:bodyPr/>
        <a:lstStyle/>
        <a:p>
          <a:endParaRPr lang="en-US"/>
        </a:p>
      </dgm:t>
    </dgm:pt>
    <dgm:pt modelId="{B359A0ED-2680-0B48-8EB0-526912A15968}">
      <dgm:prSet custT="1"/>
      <dgm:spPr>
        <a:solidFill>
          <a:srgbClr val="C8E2FA">
            <a:alpha val="90000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If patients have PCP, they leave PCP; most are satisfied because the </a:t>
          </a:r>
          <a:r>
            <a:rPr lang="en-US" sz="2400" b="1" dirty="0" err="1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aICU</a:t>
          </a:r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 provides much more care and is accessible</a:t>
          </a:r>
          <a:endParaRPr lang="en-US" sz="24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13D2B894-ACD6-C445-B640-C203BC555E2F}" type="parTrans" cxnId="{6D473B77-C679-CA4D-B0F9-1DBAED1D1C14}">
      <dgm:prSet/>
      <dgm:spPr/>
      <dgm:t>
        <a:bodyPr/>
        <a:lstStyle/>
        <a:p>
          <a:endParaRPr lang="en-US"/>
        </a:p>
      </dgm:t>
    </dgm:pt>
    <dgm:pt modelId="{C56C04E2-BDBD-5440-978D-CC4B76AFFC46}" type="sibTrans" cxnId="{6D473B77-C679-CA4D-B0F9-1DBAED1D1C14}">
      <dgm:prSet/>
      <dgm:spPr/>
      <dgm:t>
        <a:bodyPr/>
        <a:lstStyle/>
        <a:p>
          <a:endParaRPr lang="en-US"/>
        </a:p>
      </dgm:t>
    </dgm:pt>
    <dgm:pt modelId="{BDCF5AC6-C8FA-2F46-901C-BDFA241D5F29}">
      <dgm:prSet custT="1"/>
      <dgm:spPr>
        <a:solidFill>
          <a:srgbClr val="C8E2FA">
            <a:alpha val="90000"/>
          </a:srgb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Rather than a separate </a:t>
          </a:r>
          <a:r>
            <a:rPr lang="en-US" sz="2400" b="1" dirty="0" err="1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aICU</a:t>
          </a:r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 there might be a </a:t>
          </a:r>
        </a:p>
        <a:p>
          <a:pPr algn="l">
            <a:spcAft>
              <a:spcPts val="0"/>
            </a:spcAft>
          </a:pPr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high-risk team in the primary care practice; </a:t>
          </a:r>
        </a:p>
        <a:p>
          <a:pPr algn="l">
            <a:spcAft>
              <a:spcPts val="0"/>
            </a:spcAft>
          </a:pPr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patients leave their PCP to be on that team</a:t>
          </a:r>
          <a:endParaRPr lang="en-US" sz="24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10968D94-29D6-5C4A-AC7A-2E7ADE22788D}" type="parTrans" cxnId="{91F1CF67-EB92-3B44-8B27-2DD0BFF15AEC}">
      <dgm:prSet/>
      <dgm:spPr/>
      <dgm:t>
        <a:bodyPr/>
        <a:lstStyle/>
        <a:p>
          <a:endParaRPr lang="en-US"/>
        </a:p>
      </dgm:t>
    </dgm:pt>
    <dgm:pt modelId="{671575C2-5126-E941-9D4E-4C685D0E8570}" type="sibTrans" cxnId="{91F1CF67-EB92-3B44-8B27-2DD0BFF15AEC}">
      <dgm:prSet/>
      <dgm:spPr/>
      <dgm:t>
        <a:bodyPr/>
        <a:lstStyle/>
        <a:p>
          <a:endParaRPr lang="en-US"/>
        </a:p>
      </dgm:t>
    </dgm:pt>
    <dgm:pt modelId="{83BB1119-4584-994E-BEE2-93C28FC27A2F}" type="pres">
      <dgm:prSet presAssocID="{F5071E5D-D3F8-3447-AF0A-776B2A7B21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12465A8-8F82-1B46-A366-BE0D08A38D1E}" type="pres">
      <dgm:prSet presAssocID="{F5071E5D-D3F8-3447-AF0A-776B2A7B2166}" presName="pyramid" presStyleLbl="node1" presStyleIdx="0" presStyleCnt="1" custLinFactNeighborX="-1424" custLinFactNeighborY="-354"/>
      <dgm:spPr>
        <a:solidFill>
          <a:srgbClr val="CCFFCC"/>
        </a:solidFill>
      </dgm:spPr>
      <dgm:t>
        <a:bodyPr/>
        <a:lstStyle/>
        <a:p>
          <a:endParaRPr lang="en-US"/>
        </a:p>
      </dgm:t>
    </dgm:pt>
    <dgm:pt modelId="{EBDA60AE-A0C6-DC48-8890-6E056C1A9EFB}" type="pres">
      <dgm:prSet presAssocID="{F5071E5D-D3F8-3447-AF0A-776B2A7B2166}" presName="theList" presStyleCnt="0"/>
      <dgm:spPr/>
    </dgm:pt>
    <dgm:pt modelId="{833BC0DA-BAC8-A04A-89B1-228FE9BDE5A7}" type="pres">
      <dgm:prSet presAssocID="{8A5EDED4-1D3C-CF43-9000-6A2DDE1C7F16}" presName="aNode" presStyleLbl="fgAcc1" presStyleIdx="0" presStyleCnt="4" custScaleX="161539" custLinFactY="-36046" custLinFactNeighborX="-4834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E377D-75F7-1443-8489-9A9BD4A13938}" type="pres">
      <dgm:prSet presAssocID="{8A5EDED4-1D3C-CF43-9000-6A2DDE1C7F16}" presName="aSpace" presStyleCnt="0"/>
      <dgm:spPr/>
    </dgm:pt>
    <dgm:pt modelId="{EF7D8E26-4C98-EF40-B6BF-8AA2746F52E2}" type="pres">
      <dgm:prSet presAssocID="{B359A0ED-2680-0B48-8EB0-526912A15968}" presName="aNode" presStyleLbl="fgAcc1" presStyleIdx="1" presStyleCnt="4" custScaleX="172543" custScaleY="111901" custLinFactY="-26244" custLinFactNeighborX="-2708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F77CC-6997-FF49-8120-0AB920749D90}" type="pres">
      <dgm:prSet presAssocID="{B359A0ED-2680-0B48-8EB0-526912A15968}" presName="aSpace" presStyleCnt="0"/>
      <dgm:spPr/>
    </dgm:pt>
    <dgm:pt modelId="{0666F951-314F-6144-AD75-E3FD23181978}" type="pres">
      <dgm:prSet presAssocID="{793EE0FC-1968-C842-913D-7B780D4F1DB4}" presName="aNode" presStyleLbl="fgAcc1" presStyleIdx="2" presStyleCnt="4" custScaleX="190385" custLinFactY="-9503" custLinFactNeighborX="-32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C31B6-E7D5-BC4D-9847-6342599CF8B7}" type="pres">
      <dgm:prSet presAssocID="{793EE0FC-1968-C842-913D-7B780D4F1DB4}" presName="aSpace" presStyleCnt="0"/>
      <dgm:spPr/>
    </dgm:pt>
    <dgm:pt modelId="{8956DAE5-47C2-1048-8EA7-AF5DDD7B5035}" type="pres">
      <dgm:prSet presAssocID="{BDCF5AC6-C8FA-2F46-901C-BDFA241D5F29}" presName="aNode" presStyleLbl="fgAcc1" presStyleIdx="3" presStyleCnt="4" custScaleX="163782" custLinFactNeighborX="4808" custLinFactNeighborY="-48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44E9E-EF71-7E48-AC61-75F5A65EBF62}" type="pres">
      <dgm:prSet presAssocID="{BDCF5AC6-C8FA-2F46-901C-BDFA241D5F29}" presName="aSpace" presStyleCnt="0"/>
      <dgm:spPr/>
    </dgm:pt>
  </dgm:ptLst>
  <dgm:cxnLst>
    <dgm:cxn modelId="{58917D1F-9E55-1A4D-B3E1-2F33A562072D}" type="presOf" srcId="{B359A0ED-2680-0B48-8EB0-526912A15968}" destId="{EF7D8E26-4C98-EF40-B6BF-8AA2746F52E2}" srcOrd="0" destOrd="0" presId="urn:microsoft.com/office/officeart/2005/8/layout/pyramid2"/>
    <dgm:cxn modelId="{DCF32708-A74E-C942-BF64-A434F5B73790}" srcId="{F5071E5D-D3F8-3447-AF0A-776B2A7B2166}" destId="{8A5EDED4-1D3C-CF43-9000-6A2DDE1C7F16}" srcOrd="0" destOrd="0" parTransId="{7397F2DA-7E21-B74E-8A0A-972337A7232E}" sibTransId="{1C4B7EB8-A3BE-7046-9405-1DEB25ADD1D5}"/>
    <dgm:cxn modelId="{91F1CF67-EB92-3B44-8B27-2DD0BFF15AEC}" srcId="{F5071E5D-D3F8-3447-AF0A-776B2A7B2166}" destId="{BDCF5AC6-C8FA-2F46-901C-BDFA241D5F29}" srcOrd="3" destOrd="0" parTransId="{10968D94-29D6-5C4A-AC7A-2E7ADE22788D}" sibTransId="{671575C2-5126-E941-9D4E-4C685D0E8570}"/>
    <dgm:cxn modelId="{88342D24-93B5-D244-A684-FD280D0B89C9}" type="presOf" srcId="{793EE0FC-1968-C842-913D-7B780D4F1DB4}" destId="{0666F951-314F-6144-AD75-E3FD23181978}" srcOrd="0" destOrd="0" presId="urn:microsoft.com/office/officeart/2005/8/layout/pyramid2"/>
    <dgm:cxn modelId="{AE79B01A-3D39-0B4B-8C38-51C0F6A3C653}" type="presOf" srcId="{F5071E5D-D3F8-3447-AF0A-776B2A7B2166}" destId="{83BB1119-4584-994E-BEE2-93C28FC27A2F}" srcOrd="0" destOrd="0" presId="urn:microsoft.com/office/officeart/2005/8/layout/pyramid2"/>
    <dgm:cxn modelId="{6D473B77-C679-CA4D-B0F9-1DBAED1D1C14}" srcId="{F5071E5D-D3F8-3447-AF0A-776B2A7B2166}" destId="{B359A0ED-2680-0B48-8EB0-526912A15968}" srcOrd="1" destOrd="0" parTransId="{13D2B894-ACD6-C445-B640-C203BC555E2F}" sibTransId="{C56C04E2-BDBD-5440-978D-CC4B76AFFC46}"/>
    <dgm:cxn modelId="{1A5D2AA1-5A62-0147-8BDB-E589034A36E8}" srcId="{F5071E5D-D3F8-3447-AF0A-776B2A7B2166}" destId="{793EE0FC-1968-C842-913D-7B780D4F1DB4}" srcOrd="2" destOrd="0" parTransId="{7F424FF8-46AB-BA41-B971-BE6489D01672}" sibTransId="{E140C9EF-592A-3946-9B46-8576EC690FDA}"/>
    <dgm:cxn modelId="{00ECA418-0FB1-2246-8877-CCED6060ACF8}" type="presOf" srcId="{BDCF5AC6-C8FA-2F46-901C-BDFA241D5F29}" destId="{8956DAE5-47C2-1048-8EA7-AF5DDD7B5035}" srcOrd="0" destOrd="0" presId="urn:microsoft.com/office/officeart/2005/8/layout/pyramid2"/>
    <dgm:cxn modelId="{F9FB2E02-9B23-D241-A7B0-7AD1DF803D97}" type="presOf" srcId="{8A5EDED4-1D3C-CF43-9000-6A2DDE1C7F16}" destId="{833BC0DA-BAC8-A04A-89B1-228FE9BDE5A7}" srcOrd="0" destOrd="0" presId="urn:microsoft.com/office/officeart/2005/8/layout/pyramid2"/>
    <dgm:cxn modelId="{0C8B03CE-B4AB-514D-9FF6-46CDA2EDF3C2}" type="presParOf" srcId="{83BB1119-4584-994E-BEE2-93C28FC27A2F}" destId="{312465A8-8F82-1B46-A366-BE0D08A38D1E}" srcOrd="0" destOrd="0" presId="urn:microsoft.com/office/officeart/2005/8/layout/pyramid2"/>
    <dgm:cxn modelId="{17DEF15C-A2C0-2D46-A7FC-AC01E5C2C3BA}" type="presParOf" srcId="{83BB1119-4584-994E-BEE2-93C28FC27A2F}" destId="{EBDA60AE-A0C6-DC48-8890-6E056C1A9EFB}" srcOrd="1" destOrd="0" presId="urn:microsoft.com/office/officeart/2005/8/layout/pyramid2"/>
    <dgm:cxn modelId="{ED5D9868-AB29-F346-8E6A-97770C5675D8}" type="presParOf" srcId="{EBDA60AE-A0C6-DC48-8890-6E056C1A9EFB}" destId="{833BC0DA-BAC8-A04A-89B1-228FE9BDE5A7}" srcOrd="0" destOrd="0" presId="urn:microsoft.com/office/officeart/2005/8/layout/pyramid2"/>
    <dgm:cxn modelId="{1A02425E-3C4B-604E-B7E2-6016A82B047D}" type="presParOf" srcId="{EBDA60AE-A0C6-DC48-8890-6E056C1A9EFB}" destId="{560E377D-75F7-1443-8489-9A9BD4A13938}" srcOrd="1" destOrd="0" presId="urn:microsoft.com/office/officeart/2005/8/layout/pyramid2"/>
    <dgm:cxn modelId="{E68389F1-1201-944D-98E7-969EE55491F5}" type="presParOf" srcId="{EBDA60AE-A0C6-DC48-8890-6E056C1A9EFB}" destId="{EF7D8E26-4C98-EF40-B6BF-8AA2746F52E2}" srcOrd="2" destOrd="0" presId="urn:microsoft.com/office/officeart/2005/8/layout/pyramid2"/>
    <dgm:cxn modelId="{DE05C614-389C-4D45-BF6C-6AA59C59999E}" type="presParOf" srcId="{EBDA60AE-A0C6-DC48-8890-6E056C1A9EFB}" destId="{295F77CC-6997-FF49-8120-0AB920749D90}" srcOrd="3" destOrd="0" presId="urn:microsoft.com/office/officeart/2005/8/layout/pyramid2"/>
    <dgm:cxn modelId="{A3B98B96-42E8-074B-A5F6-D915413B1074}" type="presParOf" srcId="{EBDA60AE-A0C6-DC48-8890-6E056C1A9EFB}" destId="{0666F951-314F-6144-AD75-E3FD23181978}" srcOrd="4" destOrd="0" presId="urn:microsoft.com/office/officeart/2005/8/layout/pyramid2"/>
    <dgm:cxn modelId="{D3EF5B63-6E75-1149-9AC5-742C75A66C98}" type="presParOf" srcId="{EBDA60AE-A0C6-DC48-8890-6E056C1A9EFB}" destId="{474C31B6-E7D5-BC4D-9847-6342599CF8B7}" srcOrd="5" destOrd="0" presId="urn:microsoft.com/office/officeart/2005/8/layout/pyramid2"/>
    <dgm:cxn modelId="{1263F147-4253-7741-97C6-DAADFF70C4C5}" type="presParOf" srcId="{EBDA60AE-A0C6-DC48-8890-6E056C1A9EFB}" destId="{8956DAE5-47C2-1048-8EA7-AF5DDD7B5035}" srcOrd="6" destOrd="0" presId="urn:microsoft.com/office/officeart/2005/8/layout/pyramid2"/>
    <dgm:cxn modelId="{A1479EF7-7CD6-0344-AFEB-5166BE4FD6E9}" type="presParOf" srcId="{EBDA60AE-A0C6-DC48-8890-6E056C1A9EFB}" destId="{B9644E9E-EF71-7E48-AC61-75F5A65EBF62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782F273-6507-4144-83E3-8B6FC9B5EE07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663C5-0E7F-5B43-A9B2-C8DC51D8A48F}">
      <dgm:prSet phldrT="[Text]" custT="1"/>
      <dgm:spPr>
        <a:solidFill>
          <a:srgbClr val="D9D9D9"/>
        </a:solidFill>
      </dgm:spPr>
      <dgm:t>
        <a:bodyPr/>
        <a:lstStyle/>
        <a:p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Separate clinic only for complex patients</a:t>
          </a:r>
          <a:endParaRPr lang="en-US" sz="2400" dirty="0"/>
        </a:p>
      </dgm:t>
    </dgm:pt>
    <dgm:pt modelId="{3260AA7B-E5A0-3A4B-9FF1-53CC440750CA}" type="parTrans" cxnId="{2059E372-8A44-3549-AB51-93996012B0AF}">
      <dgm:prSet/>
      <dgm:spPr/>
      <dgm:t>
        <a:bodyPr/>
        <a:lstStyle/>
        <a:p>
          <a:endParaRPr lang="en-US"/>
        </a:p>
      </dgm:t>
    </dgm:pt>
    <dgm:pt modelId="{6BC4EF99-251D-BB4A-AF6A-96DED822F985}" type="sibTrans" cxnId="{2059E372-8A44-3549-AB51-93996012B0AF}">
      <dgm:prSet/>
      <dgm:spPr/>
      <dgm:t>
        <a:bodyPr/>
        <a:lstStyle/>
        <a:p>
          <a:endParaRPr lang="en-US"/>
        </a:p>
      </dgm:t>
    </dgm:pt>
    <dgm:pt modelId="{4D6C1A3D-278B-034A-AE53-55ADEE15700D}">
      <dgm:prSet phldrT="[Text]" custT="1"/>
      <dgm:spPr>
        <a:solidFill>
          <a:srgbClr val="D9D9D9"/>
        </a:solidFill>
      </dgm:spPr>
      <dgm:t>
        <a:bodyPr/>
        <a:lstStyle/>
        <a:p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Patients can choose to stay with PCP or leave PCP and receive all care at Stanford Coordinated Care</a:t>
          </a:r>
          <a:endParaRPr lang="en-US" sz="2400" dirty="0"/>
        </a:p>
      </dgm:t>
    </dgm:pt>
    <dgm:pt modelId="{AF5A6602-8BB0-BB43-96C9-A5FDDEAA01BF}" type="parTrans" cxnId="{0B9C192C-8B78-2147-AD45-D5AF7B309A1F}">
      <dgm:prSet/>
      <dgm:spPr/>
      <dgm:t>
        <a:bodyPr/>
        <a:lstStyle/>
        <a:p>
          <a:endParaRPr lang="en-US"/>
        </a:p>
      </dgm:t>
    </dgm:pt>
    <dgm:pt modelId="{60A89C43-B679-AC49-B2DD-D08C370F7C88}" type="sibTrans" cxnId="{0B9C192C-8B78-2147-AD45-D5AF7B309A1F}">
      <dgm:prSet/>
      <dgm:spPr/>
      <dgm:t>
        <a:bodyPr/>
        <a:lstStyle/>
        <a:p>
          <a:endParaRPr lang="en-US"/>
        </a:p>
      </dgm:t>
    </dgm:pt>
    <dgm:pt modelId="{429D899D-EE7D-0F42-BBCA-03C281E0A882}">
      <dgm:prSet phldrT="[Text]"/>
      <dgm:spPr/>
      <dgm:t>
        <a:bodyPr/>
        <a:lstStyle/>
        <a:p>
          <a:endParaRPr lang="en-US" dirty="0"/>
        </a:p>
      </dgm:t>
    </dgm:pt>
    <dgm:pt modelId="{DE918273-5E22-7F44-8D56-69E1541E3D8B}" type="parTrans" cxnId="{D3D3949C-4887-CD41-A4F6-98E533BF251C}">
      <dgm:prSet/>
      <dgm:spPr/>
      <dgm:t>
        <a:bodyPr/>
        <a:lstStyle/>
        <a:p>
          <a:endParaRPr lang="en-US"/>
        </a:p>
      </dgm:t>
    </dgm:pt>
    <dgm:pt modelId="{362EE077-020E-9F4F-8B6E-E5FC020B10AD}" type="sibTrans" cxnId="{D3D3949C-4887-CD41-A4F6-98E533BF251C}">
      <dgm:prSet/>
      <dgm:spPr/>
      <dgm:t>
        <a:bodyPr/>
        <a:lstStyle/>
        <a:p>
          <a:endParaRPr lang="en-US"/>
        </a:p>
      </dgm:t>
    </dgm:pt>
    <dgm:pt modelId="{555372EC-FC53-0748-9745-22C528F291E0}">
      <dgm:prSet custT="1"/>
      <dgm:spPr>
        <a:solidFill>
          <a:srgbClr val="D9D9D9"/>
        </a:solidFill>
      </dgm:spPr>
      <dgm:t>
        <a:bodyPr/>
        <a:lstStyle/>
        <a:p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RN goes to practices of patients keeping their PCP</a:t>
          </a:r>
          <a:endParaRPr lang="en-US" sz="24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gm:t>
    </dgm:pt>
    <dgm:pt modelId="{2B5571FD-6345-6E4F-B770-7EBBC4BCB9FF}" type="parTrans" cxnId="{FEF2A92F-BBD8-2142-BABE-7F697078CB8D}">
      <dgm:prSet/>
      <dgm:spPr/>
      <dgm:t>
        <a:bodyPr/>
        <a:lstStyle/>
        <a:p>
          <a:endParaRPr lang="en-US"/>
        </a:p>
      </dgm:t>
    </dgm:pt>
    <dgm:pt modelId="{C20F633A-3F1C-6042-8AF9-2890825188E6}" type="sibTrans" cxnId="{FEF2A92F-BBD8-2142-BABE-7F697078CB8D}">
      <dgm:prSet/>
      <dgm:spPr/>
      <dgm:t>
        <a:bodyPr/>
        <a:lstStyle/>
        <a:p>
          <a:endParaRPr lang="en-US"/>
        </a:p>
      </dgm:t>
    </dgm:pt>
    <dgm:pt modelId="{F646E4F3-D9ED-D847-996E-E45A8073970A}">
      <dgm:prSet custT="1"/>
      <dgm:spPr>
        <a:solidFill>
          <a:srgbClr val="D9D9D9"/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Care coordinators are health coaches, join visit as scribe, post-visit and between-visit to ensure understanding, set goals, teach yellow/red flags, help patients navigate the system, go with patients to specialists </a:t>
          </a:r>
          <a:endParaRPr lang="en-US" sz="2000" dirty="0">
            <a:solidFill>
              <a:srgbClr val="050777"/>
            </a:solidFill>
            <a:latin typeface="Arial" charset="0"/>
            <a:ea typeface="ＭＳ Ｐゴシック" charset="0"/>
          </a:endParaRPr>
        </a:p>
      </dgm:t>
    </dgm:pt>
    <dgm:pt modelId="{1A333662-2610-9E4C-B519-33EF8507F7E0}" type="parTrans" cxnId="{9F04000C-BD0A-3040-91AD-FFE4847E7B79}">
      <dgm:prSet/>
      <dgm:spPr/>
      <dgm:t>
        <a:bodyPr/>
        <a:lstStyle/>
        <a:p>
          <a:endParaRPr lang="en-US"/>
        </a:p>
      </dgm:t>
    </dgm:pt>
    <dgm:pt modelId="{4898AE3D-F807-1647-94A7-E20014F8C24A}" type="sibTrans" cxnId="{9F04000C-BD0A-3040-91AD-FFE4847E7B79}">
      <dgm:prSet/>
      <dgm:spPr/>
      <dgm:t>
        <a:bodyPr/>
        <a:lstStyle/>
        <a:p>
          <a:endParaRPr lang="en-US"/>
        </a:p>
      </dgm:t>
    </dgm:pt>
    <dgm:pt modelId="{A1C32EEA-2D07-5147-8EF8-5046A3B1668E}">
      <dgm:prSet custT="1"/>
      <dgm:spPr>
        <a:solidFill>
          <a:srgbClr val="D9D9D9"/>
        </a:solidFill>
      </dgm:spPr>
      <dgm:t>
        <a:bodyPr/>
        <a:lstStyle/>
        <a:p>
          <a:r>
            <a:rPr lang="en-US" sz="2400" b="1" dirty="0" err="1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aICU</a:t>
          </a:r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 team is 3 MDs, RN, LCSW, pharmacist, physical therapist/chronic pain expert, 3 care coordinators</a:t>
          </a:r>
          <a:endParaRPr lang="en-US" sz="2400" dirty="0"/>
        </a:p>
      </dgm:t>
    </dgm:pt>
    <dgm:pt modelId="{6434F010-59D5-5643-BCE4-1023DBE18208}" type="parTrans" cxnId="{34868E64-75C3-074B-A379-92E46D8C9D92}">
      <dgm:prSet/>
      <dgm:spPr/>
      <dgm:t>
        <a:bodyPr/>
        <a:lstStyle/>
        <a:p>
          <a:endParaRPr lang="en-US"/>
        </a:p>
      </dgm:t>
    </dgm:pt>
    <dgm:pt modelId="{03DA4824-E7EE-AE4F-9380-8046A1E2FE96}" type="sibTrans" cxnId="{34868E64-75C3-074B-A379-92E46D8C9D92}">
      <dgm:prSet/>
      <dgm:spPr/>
      <dgm:t>
        <a:bodyPr/>
        <a:lstStyle/>
        <a:p>
          <a:endParaRPr lang="en-US"/>
        </a:p>
      </dgm:t>
    </dgm:pt>
    <dgm:pt modelId="{563BFEBB-5B61-8645-90FC-F41C3C2E859E}" type="pres">
      <dgm:prSet presAssocID="{8782F273-6507-4144-83E3-8B6FC9B5EE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64386D-6A94-9848-B28A-F7A6056E3577}" type="pres">
      <dgm:prSet presAssocID="{F65663C5-0E7F-5B43-A9B2-C8DC51D8A48F}" presName="parentText" presStyleLbl="node1" presStyleIdx="0" presStyleCnt="5" custScaleY="228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7BEC9-2239-6D46-9469-CDF74AD94642}" type="pres">
      <dgm:prSet presAssocID="{6BC4EF99-251D-BB4A-AF6A-96DED822F985}" presName="spacer" presStyleCnt="0"/>
      <dgm:spPr/>
    </dgm:pt>
    <dgm:pt modelId="{A75AB35E-0782-3546-B627-18E3537E7B56}" type="pres">
      <dgm:prSet presAssocID="{4D6C1A3D-278B-034A-AE53-55ADEE15700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CFADA-3A13-F44D-AAE5-E29AB2399CDD}" type="pres">
      <dgm:prSet presAssocID="{4D6C1A3D-278B-034A-AE53-55ADEE15700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CB2A8-F608-9B4D-8C81-EF0924139518}" type="pres">
      <dgm:prSet presAssocID="{A1C32EEA-2D07-5147-8EF8-5046A3B1668E}" presName="parentText" presStyleLbl="node1" presStyleIdx="2" presStyleCnt="5" custScaleY="103868" custLinFactY="-46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287F9-9F72-7B43-ABC0-C4303F163664}" type="pres">
      <dgm:prSet presAssocID="{03DA4824-E7EE-AE4F-9380-8046A1E2FE96}" presName="spacer" presStyleCnt="0"/>
      <dgm:spPr/>
    </dgm:pt>
    <dgm:pt modelId="{E5700077-2422-FE42-9A51-4A94D8280B64}" type="pres">
      <dgm:prSet presAssocID="{555372EC-FC53-0748-9745-22C528F291E0}" presName="parentText" presStyleLbl="node1" presStyleIdx="3" presStyleCnt="5" custScaleY="39700" custLinFactY="-339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0BF46-A009-5142-BAEE-40B04B335EFC}" type="pres">
      <dgm:prSet presAssocID="{C20F633A-3F1C-6042-8AF9-2890825188E6}" presName="spacer" presStyleCnt="0"/>
      <dgm:spPr/>
    </dgm:pt>
    <dgm:pt modelId="{61F584CD-A3C7-F341-AD91-2A305932B147}" type="pres">
      <dgm:prSet presAssocID="{F646E4F3-D9ED-D847-996E-E45A8073970A}" presName="parentText" presStyleLbl="node1" presStyleIdx="4" presStyleCnt="5" custLinFactY="-26208" custLinFactNeighborX="-9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4B1D3-43BA-D843-8577-8D0E5E2ADC2C}" type="presOf" srcId="{8782F273-6507-4144-83E3-8B6FC9B5EE07}" destId="{563BFEBB-5B61-8645-90FC-F41C3C2E859E}" srcOrd="0" destOrd="0" presId="urn:microsoft.com/office/officeart/2005/8/layout/vList2"/>
    <dgm:cxn modelId="{540A75A5-3EEF-084B-860E-E043BEED38D0}" type="presOf" srcId="{A1C32EEA-2D07-5147-8EF8-5046A3B1668E}" destId="{DB0CB2A8-F608-9B4D-8C81-EF0924139518}" srcOrd="0" destOrd="0" presId="urn:microsoft.com/office/officeart/2005/8/layout/vList2"/>
    <dgm:cxn modelId="{8BAFC0DC-E3D9-9144-9802-C8E41E699120}" type="presOf" srcId="{555372EC-FC53-0748-9745-22C528F291E0}" destId="{E5700077-2422-FE42-9A51-4A94D8280B64}" srcOrd="0" destOrd="0" presId="urn:microsoft.com/office/officeart/2005/8/layout/vList2"/>
    <dgm:cxn modelId="{D3D3949C-4887-CD41-A4F6-98E533BF251C}" srcId="{4D6C1A3D-278B-034A-AE53-55ADEE15700D}" destId="{429D899D-EE7D-0F42-BBCA-03C281E0A882}" srcOrd="0" destOrd="0" parTransId="{DE918273-5E22-7F44-8D56-69E1541E3D8B}" sibTransId="{362EE077-020E-9F4F-8B6E-E5FC020B10AD}"/>
    <dgm:cxn modelId="{FEF2A92F-BBD8-2142-BABE-7F697078CB8D}" srcId="{8782F273-6507-4144-83E3-8B6FC9B5EE07}" destId="{555372EC-FC53-0748-9745-22C528F291E0}" srcOrd="3" destOrd="0" parTransId="{2B5571FD-6345-6E4F-B770-7EBBC4BCB9FF}" sibTransId="{C20F633A-3F1C-6042-8AF9-2890825188E6}"/>
    <dgm:cxn modelId="{0B9C192C-8B78-2147-AD45-D5AF7B309A1F}" srcId="{8782F273-6507-4144-83E3-8B6FC9B5EE07}" destId="{4D6C1A3D-278B-034A-AE53-55ADEE15700D}" srcOrd="1" destOrd="0" parTransId="{AF5A6602-8BB0-BB43-96C9-A5FDDEAA01BF}" sibTransId="{60A89C43-B679-AC49-B2DD-D08C370F7C88}"/>
    <dgm:cxn modelId="{34868E64-75C3-074B-A379-92E46D8C9D92}" srcId="{8782F273-6507-4144-83E3-8B6FC9B5EE07}" destId="{A1C32EEA-2D07-5147-8EF8-5046A3B1668E}" srcOrd="2" destOrd="0" parTransId="{6434F010-59D5-5643-BCE4-1023DBE18208}" sibTransId="{03DA4824-E7EE-AE4F-9380-8046A1E2FE96}"/>
    <dgm:cxn modelId="{ED9AF47A-85E9-6741-B827-5A89D49870A3}" type="presOf" srcId="{4D6C1A3D-278B-034A-AE53-55ADEE15700D}" destId="{A75AB35E-0782-3546-B627-18E3537E7B56}" srcOrd="0" destOrd="0" presId="urn:microsoft.com/office/officeart/2005/8/layout/vList2"/>
    <dgm:cxn modelId="{9F04000C-BD0A-3040-91AD-FFE4847E7B79}" srcId="{8782F273-6507-4144-83E3-8B6FC9B5EE07}" destId="{F646E4F3-D9ED-D847-996E-E45A8073970A}" srcOrd="4" destOrd="0" parTransId="{1A333662-2610-9E4C-B519-33EF8507F7E0}" sibTransId="{4898AE3D-F807-1647-94A7-E20014F8C24A}"/>
    <dgm:cxn modelId="{2059E372-8A44-3549-AB51-93996012B0AF}" srcId="{8782F273-6507-4144-83E3-8B6FC9B5EE07}" destId="{F65663C5-0E7F-5B43-A9B2-C8DC51D8A48F}" srcOrd="0" destOrd="0" parTransId="{3260AA7B-E5A0-3A4B-9FF1-53CC440750CA}" sibTransId="{6BC4EF99-251D-BB4A-AF6A-96DED822F985}"/>
    <dgm:cxn modelId="{7F15B84E-6F04-5846-974B-E8A73BD89CAE}" type="presOf" srcId="{F646E4F3-D9ED-D847-996E-E45A8073970A}" destId="{61F584CD-A3C7-F341-AD91-2A305932B147}" srcOrd="0" destOrd="0" presId="urn:microsoft.com/office/officeart/2005/8/layout/vList2"/>
    <dgm:cxn modelId="{7CD89D1F-64D2-254B-A87F-CFD8A617FF2B}" type="presOf" srcId="{429D899D-EE7D-0F42-BBCA-03C281E0A882}" destId="{FFBCFADA-3A13-F44D-AAE5-E29AB2399CDD}" srcOrd="0" destOrd="0" presId="urn:microsoft.com/office/officeart/2005/8/layout/vList2"/>
    <dgm:cxn modelId="{BB5EBB96-8BB7-C546-963B-3B09F4887CA5}" type="presOf" srcId="{F65663C5-0E7F-5B43-A9B2-C8DC51D8A48F}" destId="{2D64386D-6A94-9848-B28A-F7A6056E3577}" srcOrd="0" destOrd="0" presId="urn:microsoft.com/office/officeart/2005/8/layout/vList2"/>
    <dgm:cxn modelId="{B7C9F92B-9F6C-FF4B-9033-44A02A1EA64C}" type="presParOf" srcId="{563BFEBB-5B61-8645-90FC-F41C3C2E859E}" destId="{2D64386D-6A94-9848-B28A-F7A6056E3577}" srcOrd="0" destOrd="0" presId="urn:microsoft.com/office/officeart/2005/8/layout/vList2"/>
    <dgm:cxn modelId="{3E66410D-D8B0-6746-A8F0-EA7AAE740187}" type="presParOf" srcId="{563BFEBB-5B61-8645-90FC-F41C3C2E859E}" destId="{CDF7BEC9-2239-6D46-9469-CDF74AD94642}" srcOrd="1" destOrd="0" presId="urn:microsoft.com/office/officeart/2005/8/layout/vList2"/>
    <dgm:cxn modelId="{7CCE406A-B3A7-A34C-8687-B117E0082601}" type="presParOf" srcId="{563BFEBB-5B61-8645-90FC-F41C3C2E859E}" destId="{A75AB35E-0782-3546-B627-18E3537E7B56}" srcOrd="2" destOrd="0" presId="urn:microsoft.com/office/officeart/2005/8/layout/vList2"/>
    <dgm:cxn modelId="{19518113-F5F8-EC47-B8B5-B0417357CE1D}" type="presParOf" srcId="{563BFEBB-5B61-8645-90FC-F41C3C2E859E}" destId="{FFBCFADA-3A13-F44D-AAE5-E29AB2399CDD}" srcOrd="3" destOrd="0" presId="urn:microsoft.com/office/officeart/2005/8/layout/vList2"/>
    <dgm:cxn modelId="{12C98E01-A5A6-794F-B312-A8343EDF6580}" type="presParOf" srcId="{563BFEBB-5B61-8645-90FC-F41C3C2E859E}" destId="{DB0CB2A8-F608-9B4D-8C81-EF0924139518}" srcOrd="4" destOrd="0" presId="urn:microsoft.com/office/officeart/2005/8/layout/vList2"/>
    <dgm:cxn modelId="{B0EF19E0-462B-8549-A872-C1A90343E01D}" type="presParOf" srcId="{563BFEBB-5B61-8645-90FC-F41C3C2E859E}" destId="{E27287F9-9F72-7B43-ABC0-C4303F163664}" srcOrd="5" destOrd="0" presId="urn:microsoft.com/office/officeart/2005/8/layout/vList2"/>
    <dgm:cxn modelId="{BE811102-16DC-6C48-99B3-0E124552B48E}" type="presParOf" srcId="{563BFEBB-5B61-8645-90FC-F41C3C2E859E}" destId="{E5700077-2422-FE42-9A51-4A94D8280B64}" srcOrd="6" destOrd="0" presId="urn:microsoft.com/office/officeart/2005/8/layout/vList2"/>
    <dgm:cxn modelId="{94D4152E-7A62-494C-9241-D45B14D703AA}" type="presParOf" srcId="{563BFEBB-5B61-8645-90FC-F41C3C2E859E}" destId="{2440BF46-A009-5142-BAEE-40B04B335EFC}" srcOrd="7" destOrd="0" presId="urn:microsoft.com/office/officeart/2005/8/layout/vList2"/>
    <dgm:cxn modelId="{A76CEECE-6248-3149-BB3D-90B9B1C23E3A}" type="presParOf" srcId="{563BFEBB-5B61-8645-90FC-F41C3C2E859E}" destId="{61F584CD-A3C7-F341-AD91-2A305932B1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B9B2F6-D695-7E45-8B36-44696B3603D4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B04CF9-6CC1-E840-BE23-7BDDFBE7464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endParaRPr lang="en-US" sz="2000" dirty="0" smtClean="0"/>
        </a:p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Referral coordinator in primary care practice checks with a health plan to see if it has approved a CT scan for a patient</a:t>
          </a:r>
          <a:r>
            <a:rPr lang="en-US" sz="2000" dirty="0" smtClean="0"/>
            <a:t>.</a:t>
          </a:r>
        </a:p>
        <a:p>
          <a:pPr algn="ctr"/>
          <a:endParaRPr lang="en-US" sz="2000" dirty="0"/>
        </a:p>
      </dgm:t>
    </dgm:pt>
    <dgm:pt modelId="{8B9AEA55-A792-7B49-A8A0-55F811A85715}" type="parTrans" cxnId="{86A5768A-3F21-974A-BD77-155DA80F8BAE}">
      <dgm:prSet/>
      <dgm:spPr/>
      <dgm:t>
        <a:bodyPr/>
        <a:lstStyle/>
        <a:p>
          <a:endParaRPr lang="en-US"/>
        </a:p>
      </dgm:t>
    </dgm:pt>
    <dgm:pt modelId="{5F00B238-CEB2-EB4B-A0EC-48E4355F8651}" type="sibTrans" cxnId="{86A5768A-3F21-974A-BD77-155DA80F8BAE}">
      <dgm:prSet/>
      <dgm:spPr/>
      <dgm:t>
        <a:bodyPr/>
        <a:lstStyle/>
        <a:p>
          <a:endParaRPr lang="en-US"/>
        </a:p>
      </dgm:t>
    </dgm:pt>
    <dgm:pt modelId="{3D161C44-21BE-9143-8A36-3455651B878F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A social worker has a discussion with a high-utilizing patient about alternatives to calling 911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3A793868-8F6E-2C45-83B5-B5AF6CD71393}" type="parTrans" cxnId="{659F9DA0-9844-5740-B0CA-041D762DC42E}">
      <dgm:prSet/>
      <dgm:spPr/>
      <dgm:t>
        <a:bodyPr/>
        <a:lstStyle/>
        <a:p>
          <a:endParaRPr lang="en-US"/>
        </a:p>
      </dgm:t>
    </dgm:pt>
    <dgm:pt modelId="{628A4FC1-2FE1-E848-AE7C-AACD47E81A1F}" type="sibTrans" cxnId="{659F9DA0-9844-5740-B0CA-041D762DC42E}">
      <dgm:prSet/>
      <dgm:spPr/>
      <dgm:t>
        <a:bodyPr/>
        <a:lstStyle/>
        <a:p>
          <a:endParaRPr lang="en-US"/>
        </a:p>
      </dgm:t>
    </dgm:pt>
    <dgm:pt modelId="{AE753582-F1DC-9044-A7EA-B0FF7F2334A9}">
      <dgm:prSet phldrT="[Text]" custT="1"/>
      <dgm:spPr>
        <a:solidFill>
          <a:srgbClr val="D9D9D9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Spanish-speaking MA goes to specialist visit with Latino patient to translate 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F123D4B4-EA44-134F-BA23-BBC2281FDB3B}" type="parTrans" cxnId="{0767301C-77B0-2740-AB9E-CD855B729DC7}">
      <dgm:prSet/>
      <dgm:spPr/>
      <dgm:t>
        <a:bodyPr/>
        <a:lstStyle/>
        <a:p>
          <a:endParaRPr lang="en-US"/>
        </a:p>
      </dgm:t>
    </dgm:pt>
    <dgm:pt modelId="{E57BBB5A-AF1A-8045-9B6B-D1DA0A3FBC3A}" type="sibTrans" cxnId="{0767301C-77B0-2740-AB9E-CD855B729DC7}">
      <dgm:prSet/>
      <dgm:spPr/>
      <dgm:t>
        <a:bodyPr/>
        <a:lstStyle/>
        <a:p>
          <a:endParaRPr lang="en-US"/>
        </a:p>
      </dgm:t>
    </dgm:pt>
    <dgm:pt modelId="{FFD1F965-FB62-4C45-A0B7-B7E7D8FA4050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RN discusses alternatives to using opioids for a chronic pain patient and offers substance use referrals  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DB96FBA9-6630-3849-85D1-0015AA5B43DC}" type="parTrans" cxnId="{AB664718-ADA4-044B-A362-BE8CA5CAD50A}">
      <dgm:prSet/>
      <dgm:spPr/>
      <dgm:t>
        <a:bodyPr/>
        <a:lstStyle/>
        <a:p>
          <a:endParaRPr lang="en-US"/>
        </a:p>
      </dgm:t>
    </dgm:pt>
    <dgm:pt modelId="{C023FF01-34D7-E64D-B7E0-E7A7CFC0FD37}" type="sibTrans" cxnId="{AB664718-ADA4-044B-A362-BE8CA5CAD50A}">
      <dgm:prSet/>
      <dgm:spPr/>
      <dgm:t>
        <a:bodyPr/>
        <a:lstStyle/>
        <a:p>
          <a:endParaRPr lang="en-US"/>
        </a:p>
      </dgm:t>
    </dgm:pt>
    <dgm:pt modelId="{7E9D0A77-CA40-764B-8B91-01DB124A9B5F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MA uses a referral log to contact specialists who have not returned consultation reports to see if the patient attended the appointment and to get the report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C4516DDE-EF4E-1649-A61D-6067AB93100B}" type="parTrans" cxnId="{A3EB4EE6-3935-8445-9E6C-4DB10AB2B4A8}">
      <dgm:prSet/>
      <dgm:spPr/>
      <dgm:t>
        <a:bodyPr/>
        <a:lstStyle/>
        <a:p>
          <a:endParaRPr lang="en-US"/>
        </a:p>
      </dgm:t>
    </dgm:pt>
    <dgm:pt modelId="{51AFFD3F-8127-614E-84C7-FF16C788742D}" type="sibTrans" cxnId="{A3EB4EE6-3935-8445-9E6C-4DB10AB2B4A8}">
      <dgm:prSet/>
      <dgm:spPr/>
      <dgm:t>
        <a:bodyPr/>
        <a:lstStyle/>
        <a:p>
          <a:endParaRPr lang="en-US"/>
        </a:p>
      </dgm:t>
    </dgm:pt>
    <dgm:pt modelId="{491F7594-F98D-9544-A98F-FCDAD2A55EEF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MA health coach engages a patient to discuss medication adherence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C1E61583-EA60-E04F-A039-81F3D8565C6D}" type="parTrans" cxnId="{0D22D295-822A-4F4F-B257-13BCC0865F44}">
      <dgm:prSet/>
      <dgm:spPr/>
      <dgm:t>
        <a:bodyPr/>
        <a:lstStyle/>
        <a:p>
          <a:endParaRPr lang="en-US"/>
        </a:p>
      </dgm:t>
    </dgm:pt>
    <dgm:pt modelId="{034170E6-15B4-0A4B-8A62-C5E77C55CDFD}" type="sibTrans" cxnId="{0D22D295-822A-4F4F-B257-13BCC0865F44}">
      <dgm:prSet/>
      <dgm:spPr/>
      <dgm:t>
        <a:bodyPr/>
        <a:lstStyle/>
        <a:p>
          <a:endParaRPr lang="en-US"/>
        </a:p>
      </dgm:t>
    </dgm:pt>
    <dgm:pt modelId="{577E44EF-1338-A047-8446-06E32D3EDC5F}" type="pres">
      <dgm:prSet presAssocID="{BBB9B2F6-D695-7E45-8B36-44696B3603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ECEE51-C1B6-DE4C-A7C7-9708AA0C8D39}" type="pres">
      <dgm:prSet presAssocID="{BAB04CF9-6CC1-E840-BE23-7BDDFBE74645}" presName="linNode" presStyleCnt="0"/>
      <dgm:spPr/>
    </dgm:pt>
    <dgm:pt modelId="{B1144231-A595-F847-BEBC-7EB5CC130100}" type="pres">
      <dgm:prSet presAssocID="{BAB04CF9-6CC1-E840-BE23-7BDDFBE74645}" presName="parentText" presStyleLbl="node1" presStyleIdx="0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48F44-ACBD-7B4B-99C8-C2F6D3D13616}" type="pres">
      <dgm:prSet presAssocID="{5F00B238-CEB2-EB4B-A0EC-48E4355F8651}" presName="sp" presStyleCnt="0"/>
      <dgm:spPr/>
    </dgm:pt>
    <dgm:pt modelId="{34ED5110-EED7-E144-82C3-A7E549930938}" type="pres">
      <dgm:prSet presAssocID="{3D161C44-21BE-9143-8A36-3455651B878F}" presName="linNode" presStyleCnt="0"/>
      <dgm:spPr/>
    </dgm:pt>
    <dgm:pt modelId="{936C0AD4-14E5-ED4F-A1B3-5FED9F0183ED}" type="pres">
      <dgm:prSet presAssocID="{3D161C44-21BE-9143-8A36-3455651B878F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687C1-0392-5144-8FB8-9CDDEAD9E5E1}" type="pres">
      <dgm:prSet presAssocID="{628A4FC1-2FE1-E848-AE7C-AACD47E81A1F}" presName="sp" presStyleCnt="0"/>
      <dgm:spPr/>
    </dgm:pt>
    <dgm:pt modelId="{AC27D4A7-4160-594E-BA54-C151DD4F47F3}" type="pres">
      <dgm:prSet presAssocID="{AE753582-F1DC-9044-A7EA-B0FF7F2334A9}" presName="linNode" presStyleCnt="0"/>
      <dgm:spPr/>
    </dgm:pt>
    <dgm:pt modelId="{549BC2A0-FF66-D141-8722-9F2E050636A3}" type="pres">
      <dgm:prSet presAssocID="{AE753582-F1DC-9044-A7EA-B0FF7F2334A9}" presName="parentText" presStyleLbl="node1" presStyleIdx="2" presStyleCnt="6" custScaleX="277778" custLinFactNeighborX="2590" custLinFactNeighborY="4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E5573-0061-8E4E-93A8-BA4005380D72}" type="pres">
      <dgm:prSet presAssocID="{E57BBB5A-AF1A-8045-9B6B-D1DA0A3FBC3A}" presName="sp" presStyleCnt="0"/>
      <dgm:spPr/>
    </dgm:pt>
    <dgm:pt modelId="{0006E397-EDF3-214D-B023-DAC21E76C866}" type="pres">
      <dgm:prSet presAssocID="{FFD1F965-FB62-4C45-A0B7-B7E7D8FA4050}" presName="linNode" presStyleCnt="0"/>
      <dgm:spPr/>
    </dgm:pt>
    <dgm:pt modelId="{4EBD4CE1-84B6-CD42-AF40-CFF3162B60B6}" type="pres">
      <dgm:prSet presAssocID="{FFD1F965-FB62-4C45-A0B7-B7E7D8FA4050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0432C-99A5-0745-970A-FB78CBF1C556}" type="pres">
      <dgm:prSet presAssocID="{C023FF01-34D7-E64D-B7E0-E7A7CFC0FD37}" presName="sp" presStyleCnt="0"/>
      <dgm:spPr/>
    </dgm:pt>
    <dgm:pt modelId="{24E0BDC6-B04E-354F-A447-9A124FA3E010}" type="pres">
      <dgm:prSet presAssocID="{7E9D0A77-CA40-764B-8B91-01DB124A9B5F}" presName="linNode" presStyleCnt="0"/>
      <dgm:spPr/>
    </dgm:pt>
    <dgm:pt modelId="{EE0CFA1B-5B00-AB47-9337-D4489FA63AD7}" type="pres">
      <dgm:prSet presAssocID="{7E9D0A77-CA40-764B-8B91-01DB124A9B5F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E279F-8664-9A46-B7F0-5AD14613080E}" type="pres">
      <dgm:prSet presAssocID="{51AFFD3F-8127-614E-84C7-FF16C788742D}" presName="sp" presStyleCnt="0"/>
      <dgm:spPr/>
    </dgm:pt>
    <dgm:pt modelId="{9A2592E3-6B4B-484B-A966-AC98C13F610F}" type="pres">
      <dgm:prSet presAssocID="{491F7594-F98D-9544-A98F-FCDAD2A55EEF}" presName="linNode" presStyleCnt="0"/>
      <dgm:spPr/>
    </dgm:pt>
    <dgm:pt modelId="{53301413-E557-F14A-BE31-92901D244E0B}" type="pres">
      <dgm:prSet presAssocID="{491F7594-F98D-9544-A98F-FCDAD2A55EEF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C8430-280C-C141-A63B-8FBDE68113F8}" type="presOf" srcId="{7E9D0A77-CA40-764B-8B91-01DB124A9B5F}" destId="{EE0CFA1B-5B00-AB47-9337-D4489FA63AD7}" srcOrd="0" destOrd="0" presId="urn:microsoft.com/office/officeart/2005/8/layout/vList5"/>
    <dgm:cxn modelId="{86A5768A-3F21-974A-BD77-155DA80F8BAE}" srcId="{BBB9B2F6-D695-7E45-8B36-44696B3603D4}" destId="{BAB04CF9-6CC1-E840-BE23-7BDDFBE74645}" srcOrd="0" destOrd="0" parTransId="{8B9AEA55-A792-7B49-A8A0-55F811A85715}" sibTransId="{5F00B238-CEB2-EB4B-A0EC-48E4355F8651}"/>
    <dgm:cxn modelId="{A3EB4EE6-3935-8445-9E6C-4DB10AB2B4A8}" srcId="{BBB9B2F6-D695-7E45-8B36-44696B3603D4}" destId="{7E9D0A77-CA40-764B-8B91-01DB124A9B5F}" srcOrd="4" destOrd="0" parTransId="{C4516DDE-EF4E-1649-A61D-6067AB93100B}" sibTransId="{51AFFD3F-8127-614E-84C7-FF16C788742D}"/>
    <dgm:cxn modelId="{FFCBACA7-908E-D04D-9DD3-EF4F50CC5F06}" type="presOf" srcId="{AE753582-F1DC-9044-A7EA-B0FF7F2334A9}" destId="{549BC2A0-FF66-D141-8722-9F2E050636A3}" srcOrd="0" destOrd="0" presId="urn:microsoft.com/office/officeart/2005/8/layout/vList5"/>
    <dgm:cxn modelId="{659F9DA0-9844-5740-B0CA-041D762DC42E}" srcId="{BBB9B2F6-D695-7E45-8B36-44696B3603D4}" destId="{3D161C44-21BE-9143-8A36-3455651B878F}" srcOrd="1" destOrd="0" parTransId="{3A793868-8F6E-2C45-83B5-B5AF6CD71393}" sibTransId="{628A4FC1-2FE1-E848-AE7C-AACD47E81A1F}"/>
    <dgm:cxn modelId="{0D22D295-822A-4F4F-B257-13BCC0865F44}" srcId="{BBB9B2F6-D695-7E45-8B36-44696B3603D4}" destId="{491F7594-F98D-9544-A98F-FCDAD2A55EEF}" srcOrd="5" destOrd="0" parTransId="{C1E61583-EA60-E04F-A039-81F3D8565C6D}" sibTransId="{034170E6-15B4-0A4B-8A62-C5E77C55CDFD}"/>
    <dgm:cxn modelId="{EAFA760E-5394-DA49-8705-3D025C0FCC59}" type="presOf" srcId="{BBB9B2F6-D695-7E45-8B36-44696B3603D4}" destId="{577E44EF-1338-A047-8446-06E32D3EDC5F}" srcOrd="0" destOrd="0" presId="urn:microsoft.com/office/officeart/2005/8/layout/vList5"/>
    <dgm:cxn modelId="{80FE0784-F970-8F49-85DB-1C6B67664CF5}" type="presOf" srcId="{491F7594-F98D-9544-A98F-FCDAD2A55EEF}" destId="{53301413-E557-F14A-BE31-92901D244E0B}" srcOrd="0" destOrd="0" presId="urn:microsoft.com/office/officeart/2005/8/layout/vList5"/>
    <dgm:cxn modelId="{2CCE3C15-ED88-3140-8117-EBDC4C11EDD7}" type="presOf" srcId="{3D161C44-21BE-9143-8A36-3455651B878F}" destId="{936C0AD4-14E5-ED4F-A1B3-5FED9F0183ED}" srcOrd="0" destOrd="0" presId="urn:microsoft.com/office/officeart/2005/8/layout/vList5"/>
    <dgm:cxn modelId="{0767301C-77B0-2740-AB9E-CD855B729DC7}" srcId="{BBB9B2F6-D695-7E45-8B36-44696B3603D4}" destId="{AE753582-F1DC-9044-A7EA-B0FF7F2334A9}" srcOrd="2" destOrd="0" parTransId="{F123D4B4-EA44-134F-BA23-BBC2281FDB3B}" sibTransId="{E57BBB5A-AF1A-8045-9B6B-D1DA0A3FBC3A}"/>
    <dgm:cxn modelId="{34A6F592-5AE4-9A4B-BC4A-A3D22781F8F7}" type="presOf" srcId="{BAB04CF9-6CC1-E840-BE23-7BDDFBE74645}" destId="{B1144231-A595-F847-BEBC-7EB5CC130100}" srcOrd="0" destOrd="0" presId="urn:microsoft.com/office/officeart/2005/8/layout/vList5"/>
    <dgm:cxn modelId="{3C47A5D9-ED7A-5741-AF55-F0DB65D0B486}" type="presOf" srcId="{FFD1F965-FB62-4C45-A0B7-B7E7D8FA4050}" destId="{4EBD4CE1-84B6-CD42-AF40-CFF3162B60B6}" srcOrd="0" destOrd="0" presId="urn:microsoft.com/office/officeart/2005/8/layout/vList5"/>
    <dgm:cxn modelId="{AB664718-ADA4-044B-A362-BE8CA5CAD50A}" srcId="{BBB9B2F6-D695-7E45-8B36-44696B3603D4}" destId="{FFD1F965-FB62-4C45-A0B7-B7E7D8FA4050}" srcOrd="3" destOrd="0" parTransId="{DB96FBA9-6630-3849-85D1-0015AA5B43DC}" sibTransId="{C023FF01-34D7-E64D-B7E0-E7A7CFC0FD37}"/>
    <dgm:cxn modelId="{E427DC2C-C64F-BA44-888A-6EA9889B4A1E}" type="presParOf" srcId="{577E44EF-1338-A047-8446-06E32D3EDC5F}" destId="{E1ECEE51-C1B6-DE4C-A7C7-9708AA0C8D39}" srcOrd="0" destOrd="0" presId="urn:microsoft.com/office/officeart/2005/8/layout/vList5"/>
    <dgm:cxn modelId="{15A007B5-2F6C-4D44-B3C6-4E4AEBBC590C}" type="presParOf" srcId="{E1ECEE51-C1B6-DE4C-A7C7-9708AA0C8D39}" destId="{B1144231-A595-F847-BEBC-7EB5CC130100}" srcOrd="0" destOrd="0" presId="urn:microsoft.com/office/officeart/2005/8/layout/vList5"/>
    <dgm:cxn modelId="{1055C504-9E80-7A43-8A5E-D11C4C48184E}" type="presParOf" srcId="{577E44EF-1338-A047-8446-06E32D3EDC5F}" destId="{F8B48F44-ACBD-7B4B-99C8-C2F6D3D13616}" srcOrd="1" destOrd="0" presId="urn:microsoft.com/office/officeart/2005/8/layout/vList5"/>
    <dgm:cxn modelId="{BE535AD9-04FE-C34D-9081-3EA7647C48DD}" type="presParOf" srcId="{577E44EF-1338-A047-8446-06E32D3EDC5F}" destId="{34ED5110-EED7-E144-82C3-A7E549930938}" srcOrd="2" destOrd="0" presId="urn:microsoft.com/office/officeart/2005/8/layout/vList5"/>
    <dgm:cxn modelId="{D34AA671-8C04-B842-A507-5F2A9D85C3FE}" type="presParOf" srcId="{34ED5110-EED7-E144-82C3-A7E549930938}" destId="{936C0AD4-14E5-ED4F-A1B3-5FED9F0183ED}" srcOrd="0" destOrd="0" presId="urn:microsoft.com/office/officeart/2005/8/layout/vList5"/>
    <dgm:cxn modelId="{65C84E60-1680-2B46-9D7E-ABF92766FC99}" type="presParOf" srcId="{577E44EF-1338-A047-8446-06E32D3EDC5F}" destId="{943687C1-0392-5144-8FB8-9CDDEAD9E5E1}" srcOrd="3" destOrd="0" presId="urn:microsoft.com/office/officeart/2005/8/layout/vList5"/>
    <dgm:cxn modelId="{84447C6A-81AA-F24F-B80C-93F8B8874E34}" type="presParOf" srcId="{577E44EF-1338-A047-8446-06E32D3EDC5F}" destId="{AC27D4A7-4160-594E-BA54-C151DD4F47F3}" srcOrd="4" destOrd="0" presId="urn:microsoft.com/office/officeart/2005/8/layout/vList5"/>
    <dgm:cxn modelId="{C4860878-BF8E-C345-AA87-18266F9F6F49}" type="presParOf" srcId="{AC27D4A7-4160-594E-BA54-C151DD4F47F3}" destId="{549BC2A0-FF66-D141-8722-9F2E050636A3}" srcOrd="0" destOrd="0" presId="urn:microsoft.com/office/officeart/2005/8/layout/vList5"/>
    <dgm:cxn modelId="{56610BB3-6552-354E-B2BF-C6B40868A413}" type="presParOf" srcId="{577E44EF-1338-A047-8446-06E32D3EDC5F}" destId="{E79E5573-0061-8E4E-93A8-BA4005380D72}" srcOrd="5" destOrd="0" presId="urn:microsoft.com/office/officeart/2005/8/layout/vList5"/>
    <dgm:cxn modelId="{E1711802-464B-1344-838C-A11729384AD2}" type="presParOf" srcId="{577E44EF-1338-A047-8446-06E32D3EDC5F}" destId="{0006E397-EDF3-214D-B023-DAC21E76C866}" srcOrd="6" destOrd="0" presId="urn:microsoft.com/office/officeart/2005/8/layout/vList5"/>
    <dgm:cxn modelId="{D1C7DE01-13F1-7146-B480-75A33FDC68ED}" type="presParOf" srcId="{0006E397-EDF3-214D-B023-DAC21E76C866}" destId="{4EBD4CE1-84B6-CD42-AF40-CFF3162B60B6}" srcOrd="0" destOrd="0" presId="urn:microsoft.com/office/officeart/2005/8/layout/vList5"/>
    <dgm:cxn modelId="{B97A757C-3EEE-3D4F-88FA-560F74F88C6C}" type="presParOf" srcId="{577E44EF-1338-A047-8446-06E32D3EDC5F}" destId="{D6E0432C-99A5-0745-970A-FB78CBF1C556}" srcOrd="7" destOrd="0" presId="urn:microsoft.com/office/officeart/2005/8/layout/vList5"/>
    <dgm:cxn modelId="{58664027-715B-414E-8DC1-0D0014DA47F8}" type="presParOf" srcId="{577E44EF-1338-A047-8446-06E32D3EDC5F}" destId="{24E0BDC6-B04E-354F-A447-9A124FA3E010}" srcOrd="8" destOrd="0" presId="urn:microsoft.com/office/officeart/2005/8/layout/vList5"/>
    <dgm:cxn modelId="{3433BD9C-581E-DE4C-A4D7-55D97FE48E83}" type="presParOf" srcId="{24E0BDC6-B04E-354F-A447-9A124FA3E010}" destId="{EE0CFA1B-5B00-AB47-9337-D4489FA63AD7}" srcOrd="0" destOrd="0" presId="urn:microsoft.com/office/officeart/2005/8/layout/vList5"/>
    <dgm:cxn modelId="{5E3D0A47-DB46-924F-81CD-87A4C6CF8B10}" type="presParOf" srcId="{577E44EF-1338-A047-8446-06E32D3EDC5F}" destId="{C00E279F-8664-9A46-B7F0-5AD14613080E}" srcOrd="9" destOrd="0" presId="urn:microsoft.com/office/officeart/2005/8/layout/vList5"/>
    <dgm:cxn modelId="{25D0938F-15E5-9643-93E7-1386C4E94E73}" type="presParOf" srcId="{577E44EF-1338-A047-8446-06E32D3EDC5F}" destId="{9A2592E3-6B4B-484B-A966-AC98C13F610F}" srcOrd="10" destOrd="0" presId="urn:microsoft.com/office/officeart/2005/8/layout/vList5"/>
    <dgm:cxn modelId="{7FC10859-91FB-F34D-9C7C-DB41B5B414CB}" type="presParOf" srcId="{9A2592E3-6B4B-484B-A966-AC98C13F610F}" destId="{53301413-E557-F14A-BE31-92901D244E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01C875-3F9A-1840-BEB9-6F6CE7BB5936}" type="doc">
      <dgm:prSet loTypeId="urn:microsoft.com/office/officeart/2008/layout/Pictu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352709-C423-D247-A11E-A10139F544FE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Multiple clinical measures (like A1c, BP), functional measures (ADLs), utilization measures (ED visits, admits), and patient experience measures </a:t>
          </a:r>
          <a:endParaRPr lang="en-US" dirty="0"/>
        </a:p>
      </dgm:t>
    </dgm:pt>
    <dgm:pt modelId="{D1DAA276-BE4A-8843-9212-1598AA655F0A}" type="parTrans" cxnId="{68315003-30B3-484D-9F8D-F9BBC06669ED}">
      <dgm:prSet/>
      <dgm:spPr/>
      <dgm:t>
        <a:bodyPr/>
        <a:lstStyle/>
        <a:p>
          <a:endParaRPr lang="en-US"/>
        </a:p>
      </dgm:t>
    </dgm:pt>
    <dgm:pt modelId="{4DAE8990-FFCC-2E41-9A48-9231F8B0984A}" type="sibTrans" cxnId="{68315003-30B3-484D-9F8D-F9BBC06669ED}">
      <dgm:prSet/>
      <dgm:spPr/>
      <dgm:t>
        <a:bodyPr/>
        <a:lstStyle/>
        <a:p>
          <a:endParaRPr lang="en-US"/>
        </a:p>
      </dgm:t>
    </dgm:pt>
    <dgm:pt modelId="{D3E8948B-A354-AD4E-B5C4-AD35DAC11BFD}">
      <dgm:prSet custT="1"/>
      <dgm:spPr>
        <a:solidFill>
          <a:srgbClr val="D9D9D9"/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Metrics on big wall chart with red/yellow/green dots (red=bad, green=good). Goal: </a:t>
          </a:r>
          <a:r>
            <a:rPr lang="ja-JP" alt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“</a:t>
          </a:r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get the red out</a:t>
          </a:r>
          <a:r>
            <a:rPr lang="ja-JP" alt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”</a:t>
          </a:r>
          <a:endParaRPr lang="en-US" altLang="ja-JP" sz="2400" b="1" dirty="0" smtClean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/>
            <a:ea typeface="ＭＳ Ｐゴシック" charset="0"/>
            <a:cs typeface="Arial Narrow"/>
          </a:endParaRPr>
        </a:p>
      </dgm:t>
    </dgm:pt>
    <dgm:pt modelId="{73D8013C-DD75-FE42-B75E-D08320974C41}" type="parTrans" cxnId="{D93D853B-2264-B04A-BDED-DC119FCE0411}">
      <dgm:prSet/>
      <dgm:spPr/>
      <dgm:t>
        <a:bodyPr/>
        <a:lstStyle/>
        <a:p>
          <a:endParaRPr lang="en-US"/>
        </a:p>
      </dgm:t>
    </dgm:pt>
    <dgm:pt modelId="{47323CBB-407F-DF41-8F10-CF642EB23787}" type="sibTrans" cxnId="{D93D853B-2264-B04A-BDED-DC119FCE0411}">
      <dgm:prSet/>
      <dgm:spPr/>
      <dgm:t>
        <a:bodyPr/>
        <a:lstStyle/>
        <a:p>
          <a:endParaRPr lang="en-US"/>
        </a:p>
      </dgm:t>
    </dgm:pt>
    <dgm:pt modelId="{7F97FB30-7495-5A41-BC69-169E0915FB03}">
      <dgm:prSet custT="1"/>
      <dgm:spPr>
        <a:solidFill>
          <a:srgbClr val="D9D9D9"/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CCM team meets to discuss patients, see if improvement or not on the red/yellow/green wall chart</a:t>
          </a:r>
          <a:endParaRPr lang="en-US" sz="24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/>
            <a:ea typeface="ＭＳ Ｐゴシック" charset="0"/>
            <a:cs typeface="Arial Narrow"/>
          </a:endParaRPr>
        </a:p>
      </dgm:t>
    </dgm:pt>
    <dgm:pt modelId="{9C575C55-2076-D549-B94C-B3051F1EDE08}" type="parTrans" cxnId="{794325B5-A659-4B45-80F0-9F9B6B1AE0F7}">
      <dgm:prSet/>
      <dgm:spPr/>
      <dgm:t>
        <a:bodyPr/>
        <a:lstStyle/>
        <a:p>
          <a:endParaRPr lang="en-US"/>
        </a:p>
      </dgm:t>
    </dgm:pt>
    <dgm:pt modelId="{327A379A-09BC-8548-B74C-BD42A117BCBC}" type="sibTrans" cxnId="{794325B5-A659-4B45-80F0-9F9B6B1AE0F7}">
      <dgm:prSet/>
      <dgm:spPr/>
      <dgm:t>
        <a:bodyPr/>
        <a:lstStyle/>
        <a:p>
          <a:endParaRPr lang="en-US"/>
        </a:p>
      </dgm:t>
    </dgm:pt>
    <dgm:pt modelId="{5C8472AB-05CD-4742-8550-C430C8BA6CA7}">
      <dgm:prSet custT="1"/>
      <dgm:spPr>
        <a:solidFill>
          <a:srgbClr val="D9D9D9"/>
        </a:solidFill>
      </dgm:spPr>
      <dgm:t>
        <a:bodyPr/>
        <a:lstStyle/>
        <a:p>
          <a:pPr algn="l"/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Early data: ED visits down 39%, hospital admits down 25%. Patient and staff satisfaction 99%, HEDIS quality measures 99</a:t>
          </a:r>
          <a:r>
            <a:rPr lang="en-US" sz="2400" b="1" baseline="300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th</a:t>
          </a:r>
          <a:r>
            <a:rPr lang="en-US" sz="24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 percentile</a:t>
          </a:r>
          <a:endParaRPr lang="en-US" sz="2400" b="1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/>
            <a:ea typeface="ＭＳ Ｐゴシック" charset="0"/>
            <a:cs typeface="Arial Narrow"/>
          </a:endParaRPr>
        </a:p>
      </dgm:t>
    </dgm:pt>
    <dgm:pt modelId="{AA6022B5-A7EB-5744-A537-EAC9F14DDAE2}" type="parTrans" cxnId="{9BFDCDE6-E997-C744-B975-D52955F6960F}">
      <dgm:prSet/>
      <dgm:spPr/>
      <dgm:t>
        <a:bodyPr/>
        <a:lstStyle/>
        <a:p>
          <a:endParaRPr lang="en-US"/>
        </a:p>
      </dgm:t>
    </dgm:pt>
    <dgm:pt modelId="{C0D8357B-E214-6648-B9AC-390E3E894E8B}" type="sibTrans" cxnId="{9BFDCDE6-E997-C744-B975-D52955F6960F}">
      <dgm:prSet/>
      <dgm:spPr/>
      <dgm:t>
        <a:bodyPr/>
        <a:lstStyle/>
        <a:p>
          <a:endParaRPr lang="en-US"/>
        </a:p>
      </dgm:t>
    </dgm:pt>
    <dgm:pt modelId="{DB5811A2-8E3C-D046-813E-C853C5FC700C}" type="pres">
      <dgm:prSet presAssocID="{8E01C875-3F9A-1840-BEB9-6F6CE7BB593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845F7B-B5A5-504A-8F1E-8720095FDEFB}" type="pres">
      <dgm:prSet presAssocID="{F7352709-C423-D247-A11E-A10139F544FE}" presName="root" presStyleCnt="0">
        <dgm:presLayoutVars>
          <dgm:chMax/>
          <dgm:chPref val="4"/>
        </dgm:presLayoutVars>
      </dgm:prSet>
      <dgm:spPr/>
    </dgm:pt>
    <dgm:pt modelId="{FD4024D4-5F0E-4247-B2CC-EE8421352018}" type="pres">
      <dgm:prSet presAssocID="{F7352709-C423-D247-A11E-A10139F544FE}" presName="rootComposite" presStyleCnt="0">
        <dgm:presLayoutVars/>
      </dgm:prSet>
      <dgm:spPr/>
    </dgm:pt>
    <dgm:pt modelId="{6477C77F-BEF9-954B-92FA-990C1BC22679}" type="pres">
      <dgm:prSet presAssocID="{F7352709-C423-D247-A11E-A10139F544F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B51F5D9-AB59-0446-9E23-FD31C6007000}" type="pres">
      <dgm:prSet presAssocID="{F7352709-C423-D247-A11E-A10139F544FE}" presName="childShape" presStyleCnt="0">
        <dgm:presLayoutVars>
          <dgm:chMax val="0"/>
          <dgm:chPref val="0"/>
        </dgm:presLayoutVars>
      </dgm:prSet>
      <dgm:spPr/>
    </dgm:pt>
    <dgm:pt modelId="{62733C51-17F6-ED47-A8B8-D30726DD1AF4}" type="pres">
      <dgm:prSet presAssocID="{D3E8948B-A354-AD4E-B5C4-AD35DAC11BFD}" presName="childComposite" presStyleCnt="0">
        <dgm:presLayoutVars>
          <dgm:chMax val="0"/>
          <dgm:chPref val="0"/>
        </dgm:presLayoutVars>
      </dgm:prSet>
      <dgm:spPr/>
    </dgm:pt>
    <dgm:pt modelId="{489881EE-7647-9842-8486-028E891E5078}" type="pres">
      <dgm:prSet presAssocID="{D3E8948B-A354-AD4E-B5C4-AD35DAC11BFD}" presName="Image" presStyleLbl="node1" presStyleIdx="0" presStyleCnt="3" custScaleX="127964" custScaleY="103314" custLinFactNeighborX="-99857" custLinFactNeighborY="939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DDC6DE6-70C6-B04E-AF8C-FE97F3BDE466}" type="pres">
      <dgm:prSet presAssocID="{D3E8948B-A354-AD4E-B5C4-AD35DAC11BFD}" presName="childText" presStyleLbl="lnNode1" presStyleIdx="0" presStyleCnt="3" custScaleX="100149" custLinFactNeighborX="-3897" custLinFactNeighborY="10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1D30F-FDA8-014B-93A3-B911924F8BAE}" type="pres">
      <dgm:prSet presAssocID="{7F97FB30-7495-5A41-BC69-169E0915FB03}" presName="childComposite" presStyleCnt="0">
        <dgm:presLayoutVars>
          <dgm:chMax val="0"/>
          <dgm:chPref val="0"/>
        </dgm:presLayoutVars>
      </dgm:prSet>
      <dgm:spPr/>
    </dgm:pt>
    <dgm:pt modelId="{CD3B69C9-FB5F-0140-A97D-FA582F7B8A6D}" type="pres">
      <dgm:prSet presAssocID="{7F97FB30-7495-5A41-BC69-169E0915FB03}" presName="Image" presStyleLbl="node1" presStyleIdx="1" presStyleCnt="3" custScaleX="117673" custLinFactNeighborX="-42781" custLinFactNeighborY="823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D113E68F-F2D7-464F-8163-6C687E9E31B9}" type="pres">
      <dgm:prSet presAssocID="{7F97FB30-7495-5A41-BC69-169E0915FB03}" presName="childText" presStyleLbl="lnNode1" presStyleIdx="1" presStyleCnt="3" custScaleX="99693" custLinFactNeighborX="-5562" custLinFactNeighborY="1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C7123-99A0-2646-84CB-3BBA3D12AFED}" type="pres">
      <dgm:prSet presAssocID="{5C8472AB-05CD-4742-8550-C430C8BA6CA7}" presName="childComposite" presStyleCnt="0">
        <dgm:presLayoutVars>
          <dgm:chMax val="0"/>
          <dgm:chPref val="0"/>
        </dgm:presLayoutVars>
      </dgm:prSet>
      <dgm:spPr/>
    </dgm:pt>
    <dgm:pt modelId="{22A78113-5CC5-9348-8ACE-1A3F7DEB39C5}" type="pres">
      <dgm:prSet presAssocID="{5C8472AB-05CD-4742-8550-C430C8BA6CA7}" presName="Image" presStyleLbl="node1" presStyleIdx="2" presStyleCnt="3" custLinFactNeighborX="-44902" custLinFactNeighborY="368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F60A242D-1581-C342-8E22-7DDBFD3606B4}" type="pres">
      <dgm:prSet presAssocID="{5C8472AB-05CD-4742-8550-C430C8BA6CA7}" presName="childText" presStyleLbl="lnNode1" presStyleIdx="2" presStyleCnt="3" custScaleX="103452" custLinFactNeighborX="-1254" custLinFactNeighborY="-3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325B5-A659-4B45-80F0-9F9B6B1AE0F7}" srcId="{F7352709-C423-D247-A11E-A10139F544FE}" destId="{7F97FB30-7495-5A41-BC69-169E0915FB03}" srcOrd="1" destOrd="0" parTransId="{9C575C55-2076-D549-B94C-B3051F1EDE08}" sibTransId="{327A379A-09BC-8548-B74C-BD42A117BCBC}"/>
    <dgm:cxn modelId="{CE93EB56-01FD-F246-9BD0-12E63DF56718}" type="presOf" srcId="{F7352709-C423-D247-A11E-A10139F544FE}" destId="{6477C77F-BEF9-954B-92FA-990C1BC22679}" srcOrd="0" destOrd="0" presId="urn:microsoft.com/office/officeart/2008/layout/PictureAccentList"/>
    <dgm:cxn modelId="{D93D853B-2264-B04A-BDED-DC119FCE0411}" srcId="{F7352709-C423-D247-A11E-A10139F544FE}" destId="{D3E8948B-A354-AD4E-B5C4-AD35DAC11BFD}" srcOrd="0" destOrd="0" parTransId="{73D8013C-DD75-FE42-B75E-D08320974C41}" sibTransId="{47323CBB-407F-DF41-8F10-CF642EB23787}"/>
    <dgm:cxn modelId="{9BFDCDE6-E997-C744-B975-D52955F6960F}" srcId="{F7352709-C423-D247-A11E-A10139F544FE}" destId="{5C8472AB-05CD-4742-8550-C430C8BA6CA7}" srcOrd="2" destOrd="0" parTransId="{AA6022B5-A7EB-5744-A537-EAC9F14DDAE2}" sibTransId="{C0D8357B-E214-6648-B9AC-390E3E894E8B}"/>
    <dgm:cxn modelId="{68315003-30B3-484D-9F8D-F9BBC06669ED}" srcId="{8E01C875-3F9A-1840-BEB9-6F6CE7BB5936}" destId="{F7352709-C423-D247-A11E-A10139F544FE}" srcOrd="0" destOrd="0" parTransId="{D1DAA276-BE4A-8843-9212-1598AA655F0A}" sibTransId="{4DAE8990-FFCC-2E41-9A48-9231F8B0984A}"/>
    <dgm:cxn modelId="{B8344589-903B-0946-9091-4767C13A9E0C}" type="presOf" srcId="{8E01C875-3F9A-1840-BEB9-6F6CE7BB5936}" destId="{DB5811A2-8E3C-D046-813E-C853C5FC700C}" srcOrd="0" destOrd="0" presId="urn:microsoft.com/office/officeart/2008/layout/PictureAccentList"/>
    <dgm:cxn modelId="{DF1BC5AB-2134-9344-9D8D-035234F1899B}" type="presOf" srcId="{D3E8948B-A354-AD4E-B5C4-AD35DAC11BFD}" destId="{1DDC6DE6-70C6-B04E-AF8C-FE97F3BDE466}" srcOrd="0" destOrd="0" presId="urn:microsoft.com/office/officeart/2008/layout/PictureAccentList"/>
    <dgm:cxn modelId="{E6544DBE-1FF0-8549-9F23-6B257B77E3D1}" type="presOf" srcId="{7F97FB30-7495-5A41-BC69-169E0915FB03}" destId="{D113E68F-F2D7-464F-8163-6C687E9E31B9}" srcOrd="0" destOrd="0" presId="urn:microsoft.com/office/officeart/2008/layout/PictureAccentList"/>
    <dgm:cxn modelId="{B5F86F48-D492-C448-BBB2-E50F3C764F54}" type="presOf" srcId="{5C8472AB-05CD-4742-8550-C430C8BA6CA7}" destId="{F60A242D-1581-C342-8E22-7DDBFD3606B4}" srcOrd="0" destOrd="0" presId="urn:microsoft.com/office/officeart/2008/layout/PictureAccentList"/>
    <dgm:cxn modelId="{762DF96E-4690-5948-AEC9-1E3BD91E4BFC}" type="presParOf" srcId="{DB5811A2-8E3C-D046-813E-C853C5FC700C}" destId="{A5845F7B-B5A5-504A-8F1E-8720095FDEFB}" srcOrd="0" destOrd="0" presId="urn:microsoft.com/office/officeart/2008/layout/PictureAccentList"/>
    <dgm:cxn modelId="{62EE0CBA-8836-EE4E-944E-7053E60B32F4}" type="presParOf" srcId="{A5845F7B-B5A5-504A-8F1E-8720095FDEFB}" destId="{FD4024D4-5F0E-4247-B2CC-EE8421352018}" srcOrd="0" destOrd="0" presId="urn:microsoft.com/office/officeart/2008/layout/PictureAccentList"/>
    <dgm:cxn modelId="{83BEFAEB-50CB-0546-9D11-B0EFF55AB8F1}" type="presParOf" srcId="{FD4024D4-5F0E-4247-B2CC-EE8421352018}" destId="{6477C77F-BEF9-954B-92FA-990C1BC22679}" srcOrd="0" destOrd="0" presId="urn:microsoft.com/office/officeart/2008/layout/PictureAccentList"/>
    <dgm:cxn modelId="{6D620399-CA36-6049-BB9E-307D5E422811}" type="presParOf" srcId="{A5845F7B-B5A5-504A-8F1E-8720095FDEFB}" destId="{CB51F5D9-AB59-0446-9E23-FD31C6007000}" srcOrd="1" destOrd="0" presId="urn:microsoft.com/office/officeart/2008/layout/PictureAccentList"/>
    <dgm:cxn modelId="{4184B1DB-52BC-C047-8F06-024E0E6A74F8}" type="presParOf" srcId="{CB51F5D9-AB59-0446-9E23-FD31C6007000}" destId="{62733C51-17F6-ED47-A8B8-D30726DD1AF4}" srcOrd="0" destOrd="0" presId="urn:microsoft.com/office/officeart/2008/layout/PictureAccentList"/>
    <dgm:cxn modelId="{A8AEDCE1-7B25-9F45-A07A-B3E880618D92}" type="presParOf" srcId="{62733C51-17F6-ED47-A8B8-D30726DD1AF4}" destId="{489881EE-7647-9842-8486-028E891E5078}" srcOrd="0" destOrd="0" presId="urn:microsoft.com/office/officeart/2008/layout/PictureAccentList"/>
    <dgm:cxn modelId="{73D645BB-3825-AD47-9165-F7550D56D3B1}" type="presParOf" srcId="{62733C51-17F6-ED47-A8B8-D30726DD1AF4}" destId="{1DDC6DE6-70C6-B04E-AF8C-FE97F3BDE466}" srcOrd="1" destOrd="0" presId="urn:microsoft.com/office/officeart/2008/layout/PictureAccentList"/>
    <dgm:cxn modelId="{5237E7CD-AE5C-E94D-9EAF-A083F8759DB3}" type="presParOf" srcId="{CB51F5D9-AB59-0446-9E23-FD31C6007000}" destId="{D701D30F-FDA8-014B-93A3-B911924F8BAE}" srcOrd="1" destOrd="0" presId="urn:microsoft.com/office/officeart/2008/layout/PictureAccentList"/>
    <dgm:cxn modelId="{03C591DB-2AD9-2D4C-A2C5-A2B393F7F5E1}" type="presParOf" srcId="{D701D30F-FDA8-014B-93A3-B911924F8BAE}" destId="{CD3B69C9-FB5F-0140-A97D-FA582F7B8A6D}" srcOrd="0" destOrd="0" presId="urn:microsoft.com/office/officeart/2008/layout/PictureAccentList"/>
    <dgm:cxn modelId="{991DC0E5-AE25-1742-A19E-0801AB25DAAA}" type="presParOf" srcId="{D701D30F-FDA8-014B-93A3-B911924F8BAE}" destId="{D113E68F-F2D7-464F-8163-6C687E9E31B9}" srcOrd="1" destOrd="0" presId="urn:microsoft.com/office/officeart/2008/layout/PictureAccentList"/>
    <dgm:cxn modelId="{44BA302F-730B-D34E-8F44-DABC8A2AE554}" type="presParOf" srcId="{CB51F5D9-AB59-0446-9E23-FD31C6007000}" destId="{DB2C7123-99A0-2646-84CB-3BBA3D12AFED}" srcOrd="2" destOrd="0" presId="urn:microsoft.com/office/officeart/2008/layout/PictureAccentList"/>
    <dgm:cxn modelId="{322E8394-216D-0D44-9F0D-BE2A7A0AAF90}" type="presParOf" srcId="{DB2C7123-99A0-2646-84CB-3BBA3D12AFED}" destId="{22A78113-5CC5-9348-8ACE-1A3F7DEB39C5}" srcOrd="0" destOrd="0" presId="urn:microsoft.com/office/officeart/2008/layout/PictureAccentList"/>
    <dgm:cxn modelId="{DEF0A6CD-4B47-B74E-B674-6FEB123EF30B}" type="presParOf" srcId="{DB2C7123-99A0-2646-84CB-3BBA3D12AFED}" destId="{F60A242D-1581-C342-8E22-7DDBFD3606B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29590C1-07F3-6B45-AD3A-408A94D81F7B}" type="doc">
      <dgm:prSet loTypeId="urn:microsoft.com/office/officeart/2008/layout/BendingPictureCaption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A5C0C-9740-0B49-A2A1-AC059DFAC7B4}">
      <dgm:prSet phldrT="[Text]" custT="1"/>
      <dgm:spPr>
        <a:solidFill>
          <a:srgbClr val="800000"/>
        </a:solidFill>
      </dgm:spPr>
      <dgm:t>
        <a:bodyPr/>
        <a:lstStyle/>
        <a:p>
          <a:pPr algn="l"/>
          <a:r>
            <a:rPr lang="en-US" sz="2400" b="0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Most critical is health coaching: teaching patients/families/caregivers how to self-manage their conditions</a:t>
          </a:r>
          <a:endParaRPr lang="en-US" sz="2400" b="0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AC738BB3-291B-FF42-A041-5B1E93263D8D}" type="parTrans" cxnId="{8E3886CC-9EEF-F04F-84A1-954F6CD2E2A6}">
      <dgm:prSet/>
      <dgm:spPr/>
      <dgm:t>
        <a:bodyPr/>
        <a:lstStyle/>
        <a:p>
          <a:endParaRPr lang="en-US"/>
        </a:p>
      </dgm:t>
    </dgm:pt>
    <dgm:pt modelId="{1BD6336E-BB62-9A4D-A4C7-8F944CD901AD}" type="sibTrans" cxnId="{8E3886CC-9EEF-F04F-84A1-954F6CD2E2A6}">
      <dgm:prSet/>
      <dgm:spPr/>
      <dgm:t>
        <a:bodyPr/>
        <a:lstStyle/>
        <a:p>
          <a:endParaRPr lang="en-US"/>
        </a:p>
      </dgm:t>
    </dgm:pt>
    <dgm:pt modelId="{ED7E7038-6274-A84B-9010-666461B1824E}" type="pres">
      <dgm:prSet presAssocID="{F29590C1-07F3-6B45-AD3A-408A94D81F7B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337C76A-A6C6-054E-B8F0-CA840EB36B90}" type="pres">
      <dgm:prSet presAssocID="{9D1A5C0C-9740-0B49-A2A1-AC059DFAC7B4}" presName="composite" presStyleCnt="0"/>
      <dgm:spPr/>
    </dgm:pt>
    <dgm:pt modelId="{44109EBF-5471-604E-80AA-3A5BFC5F178B}" type="pres">
      <dgm:prSet presAssocID="{9D1A5C0C-9740-0B49-A2A1-AC059DFAC7B4}" presName="Image" presStyleLbl="bgShp" presStyleIdx="0" presStyleCnt="1" custScaleX="166345" custScaleY="125729" custLinFactNeighborX="-16" custLinFactNeighborY="-145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CAFA7820-6C1E-A543-AF82-705924E52B56}" type="pres">
      <dgm:prSet presAssocID="{9D1A5C0C-9740-0B49-A2A1-AC059DFAC7B4}" presName="Parent" presStyleLbl="node0" presStyleIdx="0" presStyleCnt="1" custFlipHor="1" custScaleX="156909" custLinFactNeighborX="2950" custLinFactNeighborY="93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3886CC-9EEF-F04F-84A1-954F6CD2E2A6}" srcId="{F29590C1-07F3-6B45-AD3A-408A94D81F7B}" destId="{9D1A5C0C-9740-0B49-A2A1-AC059DFAC7B4}" srcOrd="0" destOrd="0" parTransId="{AC738BB3-291B-FF42-A041-5B1E93263D8D}" sibTransId="{1BD6336E-BB62-9A4D-A4C7-8F944CD901AD}"/>
    <dgm:cxn modelId="{A10F23BB-C378-0A44-B871-EDE266384EAD}" type="presOf" srcId="{9D1A5C0C-9740-0B49-A2A1-AC059DFAC7B4}" destId="{CAFA7820-6C1E-A543-AF82-705924E52B56}" srcOrd="0" destOrd="0" presId="urn:microsoft.com/office/officeart/2008/layout/BendingPictureCaption"/>
    <dgm:cxn modelId="{18B8BEA5-C625-3642-B003-6BD0759C4B63}" type="presOf" srcId="{F29590C1-07F3-6B45-AD3A-408A94D81F7B}" destId="{ED7E7038-6274-A84B-9010-666461B1824E}" srcOrd="0" destOrd="0" presId="urn:microsoft.com/office/officeart/2008/layout/BendingPictureCaption"/>
    <dgm:cxn modelId="{E71215E0-50EE-B949-A99D-72F64FC8429F}" type="presParOf" srcId="{ED7E7038-6274-A84B-9010-666461B1824E}" destId="{9337C76A-A6C6-054E-B8F0-CA840EB36B90}" srcOrd="0" destOrd="0" presId="urn:microsoft.com/office/officeart/2008/layout/BendingPictureCaption"/>
    <dgm:cxn modelId="{056DDF9A-10CD-5E4A-BBF1-8BADA373AF8D}" type="presParOf" srcId="{9337C76A-A6C6-054E-B8F0-CA840EB36B90}" destId="{44109EBF-5471-604E-80AA-3A5BFC5F178B}" srcOrd="0" destOrd="0" presId="urn:microsoft.com/office/officeart/2008/layout/BendingPictureCaption"/>
    <dgm:cxn modelId="{1BBAE907-4009-9B4C-B378-F13DD389F3F3}" type="presParOf" srcId="{9337C76A-A6C6-054E-B8F0-CA840EB36B90}" destId="{CAFA7820-6C1E-A543-AF82-705924E52B5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E6AC08E-3AAD-5C4B-B120-F94A4C88B10F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876F7-447D-F549-B82B-EF47D2A95CA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When you separate out the problems of a complex patients, each problem is not so complicated; complexity is the interaction of multiple problems. A care plan and action plan can be created for each of the separate problems</a:t>
          </a:r>
          <a:endParaRPr lang="en-US" sz="2000" dirty="0"/>
        </a:p>
      </dgm:t>
    </dgm:pt>
    <dgm:pt modelId="{869A2A81-99E2-9741-8A9F-770CA13AB1D2}" type="sibTrans" cxnId="{E8B9FE57-AD0A-E047-A653-F0C3A107D6AD}">
      <dgm:prSet/>
      <dgm:spPr/>
      <dgm:t>
        <a:bodyPr/>
        <a:lstStyle/>
        <a:p>
          <a:endParaRPr lang="en-US"/>
        </a:p>
      </dgm:t>
    </dgm:pt>
    <dgm:pt modelId="{141D8EE6-5BF0-C249-98C4-387020BC63DF}" type="parTrans" cxnId="{E8B9FE57-AD0A-E047-A653-F0C3A107D6AD}">
      <dgm:prSet/>
      <dgm:spPr/>
      <dgm:t>
        <a:bodyPr/>
        <a:lstStyle/>
        <a:p>
          <a:endParaRPr lang="en-US"/>
        </a:p>
      </dgm:t>
    </dgm:pt>
    <dgm:pt modelId="{84B7A4BB-8515-924E-9825-7A48B27F3A25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Coaching of complex patients is both similar and different from coaching of less complicated patients </a:t>
          </a:r>
          <a:endParaRPr lang="en-US" sz="2000" dirty="0"/>
        </a:p>
      </dgm:t>
    </dgm:pt>
    <dgm:pt modelId="{C7D19DB8-3D47-DA4D-BDAD-7EBA513B74B0}" type="sibTrans" cxnId="{1084A260-3934-1349-8078-DC57F8B99E94}">
      <dgm:prSet/>
      <dgm:spPr/>
      <dgm:t>
        <a:bodyPr/>
        <a:lstStyle/>
        <a:p>
          <a:endParaRPr lang="en-US"/>
        </a:p>
      </dgm:t>
    </dgm:pt>
    <dgm:pt modelId="{8F7875CE-0D72-8D41-A249-FA4C95070881}" type="parTrans" cxnId="{1084A260-3934-1349-8078-DC57F8B99E94}">
      <dgm:prSet/>
      <dgm:spPr/>
      <dgm:t>
        <a:bodyPr/>
        <a:lstStyle/>
        <a:p>
          <a:endParaRPr lang="en-US"/>
        </a:p>
      </dgm:t>
    </dgm:pt>
    <dgm:pt modelId="{F64208A6-C37E-0B40-BA0F-9060286E73C8}">
      <dgm:prSet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Example: </a:t>
          </a:r>
        </a:p>
      </dgm:t>
    </dgm:pt>
    <dgm:pt modelId="{7DF3ABA4-DCCF-1D40-8614-1315237B87D6}" type="parTrans" cxnId="{820A8E3E-9811-D644-B195-3F4A1DE51860}">
      <dgm:prSet/>
      <dgm:spPr/>
      <dgm:t>
        <a:bodyPr/>
        <a:lstStyle/>
        <a:p>
          <a:endParaRPr lang="en-US"/>
        </a:p>
      </dgm:t>
    </dgm:pt>
    <dgm:pt modelId="{ACDC6892-D35B-E84B-B341-3CB7FE816A93}" type="sibTrans" cxnId="{820A8E3E-9811-D644-B195-3F4A1DE51860}">
      <dgm:prSet/>
      <dgm:spPr/>
      <dgm:t>
        <a:bodyPr/>
        <a:lstStyle/>
        <a:p>
          <a:endParaRPr lang="en-US"/>
        </a:p>
      </dgm:t>
    </dgm:pt>
    <dgm:pt modelId="{B142F58D-FDAF-4F43-BCA4-6185056C329E}">
      <dgm:prSet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Diabetes: care plan is lifestyle change and titrating medications</a:t>
          </a:r>
        </a:p>
      </dgm:t>
    </dgm:pt>
    <dgm:pt modelId="{680C0A94-F700-6C49-A926-69335DB2A876}" type="parTrans" cxnId="{DC15AB4A-3158-6842-BEBD-5913B4C5083E}">
      <dgm:prSet/>
      <dgm:spPr/>
      <dgm:t>
        <a:bodyPr/>
        <a:lstStyle/>
        <a:p>
          <a:endParaRPr lang="en-US"/>
        </a:p>
      </dgm:t>
    </dgm:pt>
    <dgm:pt modelId="{4719864E-A8A0-2549-A87F-F565A594C27B}" type="sibTrans" cxnId="{DC15AB4A-3158-6842-BEBD-5913B4C5083E}">
      <dgm:prSet/>
      <dgm:spPr/>
      <dgm:t>
        <a:bodyPr/>
        <a:lstStyle/>
        <a:p>
          <a:endParaRPr lang="en-US"/>
        </a:p>
      </dgm:t>
    </dgm:pt>
    <dgm:pt modelId="{975D9799-2DE9-3B48-898D-70DAFD96CB04}">
      <dgm:prSet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Osteoarthritis: care plan is physical therapy, exercise program, anti-inflammatory medications</a:t>
          </a:r>
        </a:p>
      </dgm:t>
    </dgm:pt>
    <dgm:pt modelId="{2762B254-7C1A-1A4A-8D51-FEA8E2812586}" type="parTrans" cxnId="{19B0632E-7D27-E547-BFEF-5721C35F739B}">
      <dgm:prSet/>
      <dgm:spPr/>
      <dgm:t>
        <a:bodyPr/>
        <a:lstStyle/>
        <a:p>
          <a:endParaRPr lang="en-US"/>
        </a:p>
      </dgm:t>
    </dgm:pt>
    <dgm:pt modelId="{B8544FFB-763B-B648-855C-1346E88B9E61}" type="sibTrans" cxnId="{19B0632E-7D27-E547-BFEF-5721C35F739B}">
      <dgm:prSet/>
      <dgm:spPr/>
      <dgm:t>
        <a:bodyPr/>
        <a:lstStyle/>
        <a:p>
          <a:endParaRPr lang="en-US"/>
        </a:p>
      </dgm:t>
    </dgm:pt>
    <dgm:pt modelId="{FC49B308-04F8-A24B-982B-8733D8D2D7D8}">
      <dgm:prSet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Domestic violence: meet with social worker to make definitive care plan</a:t>
          </a:r>
        </a:p>
      </dgm:t>
    </dgm:pt>
    <dgm:pt modelId="{61DED556-08A1-F84F-AA76-CDA4E1AC5169}" type="parTrans" cxnId="{59B1CA61-AB71-1948-B03E-761B1D200F3E}">
      <dgm:prSet/>
      <dgm:spPr/>
      <dgm:t>
        <a:bodyPr/>
        <a:lstStyle/>
        <a:p>
          <a:endParaRPr lang="en-US"/>
        </a:p>
      </dgm:t>
    </dgm:pt>
    <dgm:pt modelId="{4453B072-C46A-D24B-9B82-7A3FC9E3EF76}" type="sibTrans" cxnId="{59B1CA61-AB71-1948-B03E-761B1D200F3E}">
      <dgm:prSet/>
      <dgm:spPr/>
      <dgm:t>
        <a:bodyPr/>
        <a:lstStyle/>
        <a:p>
          <a:endParaRPr lang="en-US"/>
        </a:p>
      </dgm:t>
    </dgm:pt>
    <dgm:pt modelId="{96846429-E9BF-2D43-A84B-6E9E81FD3512}" type="pres">
      <dgm:prSet presAssocID="{4E6AC08E-3AAD-5C4B-B120-F94A4C88B10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A2C2DA5-5C5D-314E-BC1D-A14F5F828EDD}" type="pres">
      <dgm:prSet presAssocID="{4E6AC08E-3AAD-5C4B-B120-F94A4C88B10F}" presName="pyramid" presStyleLbl="node1" presStyleIdx="0" presStyleCnt="1" custScaleX="83317" custLinFactNeighborX="-29171" custLinFactNeighborY="-1485"/>
      <dgm:spPr>
        <a:solidFill>
          <a:schemeClr val="bg2">
            <a:lumMod val="50000"/>
          </a:schemeClr>
        </a:solidFill>
      </dgm:spPr>
    </dgm:pt>
    <dgm:pt modelId="{3CB7E3ED-F0B6-8B4A-8004-3F1E310BBD73}" type="pres">
      <dgm:prSet presAssocID="{4E6AC08E-3AAD-5C4B-B120-F94A4C88B10F}" presName="theList" presStyleCnt="0"/>
      <dgm:spPr/>
    </dgm:pt>
    <dgm:pt modelId="{439433C6-74B5-5B4C-80C8-9358694264ED}" type="pres">
      <dgm:prSet presAssocID="{84B7A4BB-8515-924E-9825-7A48B27F3A25}" presName="aNode" presStyleLbl="fgAcc1" presStyleIdx="0" presStyleCnt="3" custScaleX="205750" custLinFactY="-15968" custLinFactNeighborX="-1866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877C-0448-7342-A22B-58EC0C3CD73C}" type="pres">
      <dgm:prSet presAssocID="{84B7A4BB-8515-924E-9825-7A48B27F3A25}" presName="aSpace" presStyleCnt="0"/>
      <dgm:spPr/>
    </dgm:pt>
    <dgm:pt modelId="{971B5AC6-B49C-7247-A248-8B4816B117A2}" type="pres">
      <dgm:prSet presAssocID="{796876F7-447D-F549-B82B-EF47D2A95CA4}" presName="aNode" presStyleLbl="fgAcc1" presStyleIdx="1" presStyleCnt="3" custScaleX="217270" custScaleY="156477" custLinFactNeighborX="-1480" custLinFactNeighborY="37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8AB83-F628-D341-A6FA-937F37DE669F}" type="pres">
      <dgm:prSet presAssocID="{796876F7-447D-F549-B82B-EF47D2A95CA4}" presName="aSpace" presStyleCnt="0"/>
      <dgm:spPr/>
    </dgm:pt>
    <dgm:pt modelId="{A62E2434-6665-9E4F-B683-2BFEBB1263F3}" type="pres">
      <dgm:prSet presAssocID="{F64208A6-C37E-0B40-BA0F-9060286E73C8}" presName="aNode" presStyleLbl="fgAcc1" presStyleIdx="2" presStyleCnt="3" custScaleX="216161" custScaleY="337044" custLinFactY="25439" custLinFactNeighborX="71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3AE8F-7759-A243-ACF4-3F94198C16E2}" type="pres">
      <dgm:prSet presAssocID="{F64208A6-C37E-0B40-BA0F-9060286E73C8}" presName="aSpace" presStyleCnt="0"/>
      <dgm:spPr/>
    </dgm:pt>
  </dgm:ptLst>
  <dgm:cxnLst>
    <dgm:cxn modelId="{1084A260-3934-1349-8078-DC57F8B99E94}" srcId="{4E6AC08E-3AAD-5C4B-B120-F94A4C88B10F}" destId="{84B7A4BB-8515-924E-9825-7A48B27F3A25}" srcOrd="0" destOrd="0" parTransId="{8F7875CE-0D72-8D41-A249-FA4C95070881}" sibTransId="{C7D19DB8-3D47-DA4D-BDAD-7EBA513B74B0}"/>
    <dgm:cxn modelId="{E8C704BA-AB38-4D45-8317-482BB04460F0}" type="presOf" srcId="{4E6AC08E-3AAD-5C4B-B120-F94A4C88B10F}" destId="{96846429-E9BF-2D43-A84B-6E9E81FD3512}" srcOrd="0" destOrd="0" presId="urn:microsoft.com/office/officeart/2005/8/layout/pyramid2"/>
    <dgm:cxn modelId="{A6E0FD45-0700-944F-BD6D-799122642788}" type="presOf" srcId="{796876F7-447D-F549-B82B-EF47D2A95CA4}" destId="{971B5AC6-B49C-7247-A248-8B4816B117A2}" srcOrd="0" destOrd="0" presId="urn:microsoft.com/office/officeart/2005/8/layout/pyramid2"/>
    <dgm:cxn modelId="{3C589FDA-50B8-BE42-80E0-FC21414D09B9}" type="presOf" srcId="{B142F58D-FDAF-4F43-BCA4-6185056C329E}" destId="{A62E2434-6665-9E4F-B683-2BFEBB1263F3}" srcOrd="0" destOrd="1" presId="urn:microsoft.com/office/officeart/2005/8/layout/pyramid2"/>
    <dgm:cxn modelId="{2446932E-D9B3-534B-9E83-B57B4C5CAB8F}" type="presOf" srcId="{975D9799-2DE9-3B48-898D-70DAFD96CB04}" destId="{A62E2434-6665-9E4F-B683-2BFEBB1263F3}" srcOrd="0" destOrd="2" presId="urn:microsoft.com/office/officeart/2005/8/layout/pyramid2"/>
    <dgm:cxn modelId="{19B0632E-7D27-E547-BFEF-5721C35F739B}" srcId="{F64208A6-C37E-0B40-BA0F-9060286E73C8}" destId="{975D9799-2DE9-3B48-898D-70DAFD96CB04}" srcOrd="1" destOrd="0" parTransId="{2762B254-7C1A-1A4A-8D51-FEA8E2812586}" sibTransId="{B8544FFB-763B-B648-855C-1346E88B9E61}"/>
    <dgm:cxn modelId="{59B1CA61-AB71-1948-B03E-761B1D200F3E}" srcId="{F64208A6-C37E-0B40-BA0F-9060286E73C8}" destId="{FC49B308-04F8-A24B-982B-8733D8D2D7D8}" srcOrd="2" destOrd="0" parTransId="{61DED556-08A1-F84F-AA76-CDA4E1AC5169}" sibTransId="{4453B072-C46A-D24B-9B82-7A3FC9E3EF76}"/>
    <dgm:cxn modelId="{D7C117FF-44D6-F643-A97E-48BD962721F3}" type="presOf" srcId="{F64208A6-C37E-0B40-BA0F-9060286E73C8}" destId="{A62E2434-6665-9E4F-B683-2BFEBB1263F3}" srcOrd="0" destOrd="0" presId="urn:microsoft.com/office/officeart/2005/8/layout/pyramid2"/>
    <dgm:cxn modelId="{887AE332-7DE7-8147-8329-507233873A20}" type="presOf" srcId="{84B7A4BB-8515-924E-9825-7A48B27F3A25}" destId="{439433C6-74B5-5B4C-80C8-9358694264ED}" srcOrd="0" destOrd="0" presId="urn:microsoft.com/office/officeart/2005/8/layout/pyramid2"/>
    <dgm:cxn modelId="{E8B9FE57-AD0A-E047-A653-F0C3A107D6AD}" srcId="{4E6AC08E-3AAD-5C4B-B120-F94A4C88B10F}" destId="{796876F7-447D-F549-B82B-EF47D2A95CA4}" srcOrd="1" destOrd="0" parTransId="{141D8EE6-5BF0-C249-98C4-387020BC63DF}" sibTransId="{869A2A81-99E2-9741-8A9F-770CA13AB1D2}"/>
    <dgm:cxn modelId="{EC34FF7A-CFAB-1047-9358-2AFFF7DDFBA3}" type="presOf" srcId="{FC49B308-04F8-A24B-982B-8733D8D2D7D8}" destId="{A62E2434-6665-9E4F-B683-2BFEBB1263F3}" srcOrd="0" destOrd="3" presId="urn:microsoft.com/office/officeart/2005/8/layout/pyramid2"/>
    <dgm:cxn modelId="{DC15AB4A-3158-6842-BEBD-5913B4C5083E}" srcId="{F64208A6-C37E-0B40-BA0F-9060286E73C8}" destId="{B142F58D-FDAF-4F43-BCA4-6185056C329E}" srcOrd="0" destOrd="0" parTransId="{680C0A94-F700-6C49-A926-69335DB2A876}" sibTransId="{4719864E-A8A0-2549-A87F-F565A594C27B}"/>
    <dgm:cxn modelId="{820A8E3E-9811-D644-B195-3F4A1DE51860}" srcId="{4E6AC08E-3AAD-5C4B-B120-F94A4C88B10F}" destId="{F64208A6-C37E-0B40-BA0F-9060286E73C8}" srcOrd="2" destOrd="0" parTransId="{7DF3ABA4-DCCF-1D40-8614-1315237B87D6}" sibTransId="{ACDC6892-D35B-E84B-B341-3CB7FE816A93}"/>
    <dgm:cxn modelId="{31D1E842-DCA7-7A45-9475-D5D025F75AC0}" type="presParOf" srcId="{96846429-E9BF-2D43-A84B-6E9E81FD3512}" destId="{0A2C2DA5-5C5D-314E-BC1D-A14F5F828EDD}" srcOrd="0" destOrd="0" presId="urn:microsoft.com/office/officeart/2005/8/layout/pyramid2"/>
    <dgm:cxn modelId="{22E38A89-0E41-1649-960C-EA96A0EEF264}" type="presParOf" srcId="{96846429-E9BF-2D43-A84B-6E9E81FD3512}" destId="{3CB7E3ED-F0B6-8B4A-8004-3F1E310BBD73}" srcOrd="1" destOrd="0" presId="urn:microsoft.com/office/officeart/2005/8/layout/pyramid2"/>
    <dgm:cxn modelId="{88021982-4021-AA44-98C0-AD6228A2616E}" type="presParOf" srcId="{3CB7E3ED-F0B6-8B4A-8004-3F1E310BBD73}" destId="{439433C6-74B5-5B4C-80C8-9358694264ED}" srcOrd="0" destOrd="0" presId="urn:microsoft.com/office/officeart/2005/8/layout/pyramid2"/>
    <dgm:cxn modelId="{2A9903E6-D500-3740-9B2A-33820DE17577}" type="presParOf" srcId="{3CB7E3ED-F0B6-8B4A-8004-3F1E310BBD73}" destId="{F80A877C-0448-7342-A22B-58EC0C3CD73C}" srcOrd="1" destOrd="0" presId="urn:microsoft.com/office/officeart/2005/8/layout/pyramid2"/>
    <dgm:cxn modelId="{7DCE7B06-1CE6-2045-85B3-1A79CC51A5BC}" type="presParOf" srcId="{3CB7E3ED-F0B6-8B4A-8004-3F1E310BBD73}" destId="{971B5AC6-B49C-7247-A248-8B4816B117A2}" srcOrd="2" destOrd="0" presId="urn:microsoft.com/office/officeart/2005/8/layout/pyramid2"/>
    <dgm:cxn modelId="{F3136346-000F-2C47-B543-B47225B746D1}" type="presParOf" srcId="{3CB7E3ED-F0B6-8B4A-8004-3F1E310BBD73}" destId="{77E8AB83-F628-D341-A6FA-937F37DE669F}" srcOrd="3" destOrd="0" presId="urn:microsoft.com/office/officeart/2005/8/layout/pyramid2"/>
    <dgm:cxn modelId="{69BE224B-5967-3A41-8BF3-189B65719BD7}" type="presParOf" srcId="{3CB7E3ED-F0B6-8B4A-8004-3F1E310BBD73}" destId="{A62E2434-6665-9E4F-B683-2BFEBB1263F3}" srcOrd="4" destOrd="0" presId="urn:microsoft.com/office/officeart/2005/8/layout/pyramid2"/>
    <dgm:cxn modelId="{F2221EF4-0C5C-FA4B-A167-32C10CAF7F8B}" type="presParOf" srcId="{3CB7E3ED-F0B6-8B4A-8004-3F1E310BBD73}" destId="{6BB3AE8F-7759-A243-ACF4-3F94198C16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2535879-9BBF-5246-BADE-C9F9EB7C459E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F1EDD4-001A-384D-A9E4-0C01A4D8BFB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Reducing hospitalizations is both a cost outcome and a quality outcome</a:t>
          </a:r>
          <a:endParaRPr lang="en-US" sz="2000" dirty="0"/>
        </a:p>
      </dgm:t>
    </dgm:pt>
    <dgm:pt modelId="{38DB568D-D4A8-544A-85EC-C271E9D01D9D}" type="parTrans" cxnId="{76A528CD-1CF7-CD4E-A811-F43D19A7A815}">
      <dgm:prSet/>
      <dgm:spPr/>
      <dgm:t>
        <a:bodyPr/>
        <a:lstStyle/>
        <a:p>
          <a:endParaRPr lang="en-US"/>
        </a:p>
      </dgm:t>
    </dgm:pt>
    <dgm:pt modelId="{38F3C63B-FFC1-8C4C-AB44-286E16C4B2E3}" type="sibTrans" cxnId="{76A528CD-1CF7-CD4E-A811-F43D19A7A815}">
      <dgm:prSet/>
      <dgm:spPr/>
      <dgm:t>
        <a:bodyPr/>
        <a:lstStyle/>
        <a:p>
          <a:endParaRPr lang="en-US"/>
        </a:p>
      </dgm:t>
    </dgm:pt>
    <dgm:pt modelId="{63AAD9C5-4D68-1E44-9294-6F928DBA7FE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Best way to reduce hospitalizations is teaching yellow and red flags.    Example CHF: increased shortness of breath, edema, or 3 pound weight gain are yellow flags. Coaching teaches </a:t>
          </a:r>
          <a:endParaRPr lang="en-US" sz="2000" dirty="0"/>
        </a:p>
      </dgm:t>
    </dgm:pt>
    <dgm:pt modelId="{1DB69305-21EB-0B4D-938D-70610C71FC45}" type="parTrans" cxnId="{F3292BBB-3259-C74D-83B2-1E14D9BC3A52}">
      <dgm:prSet/>
      <dgm:spPr/>
      <dgm:t>
        <a:bodyPr/>
        <a:lstStyle/>
        <a:p>
          <a:endParaRPr lang="en-US"/>
        </a:p>
      </dgm:t>
    </dgm:pt>
    <dgm:pt modelId="{21DE29E6-6B93-5149-8CEE-901666DB2CB0}" type="sibTrans" cxnId="{F3292BBB-3259-C74D-83B2-1E14D9BC3A52}">
      <dgm:prSet/>
      <dgm:spPr/>
      <dgm:t>
        <a:bodyPr/>
        <a:lstStyle/>
        <a:p>
          <a:endParaRPr lang="en-US"/>
        </a:p>
      </dgm:t>
    </dgm:pt>
    <dgm:pt modelId="{37DB2096-63D5-F447-9607-DCC3EA9792C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90"/>
              </a:solidFill>
            </a:rPr>
            <a:t>3) Take medications faithfully</a:t>
          </a:r>
          <a:endParaRPr lang="en-US" sz="2000" b="1" dirty="0">
            <a:solidFill>
              <a:srgbClr val="000090"/>
            </a:solidFill>
          </a:endParaRPr>
        </a:p>
      </dgm:t>
    </dgm:pt>
    <dgm:pt modelId="{1AFAC503-D012-2543-BC74-B03833B871D2}" type="parTrans" cxnId="{5B01E060-57D0-184D-9444-174E37AEB846}">
      <dgm:prSet/>
      <dgm:spPr/>
      <dgm:t>
        <a:bodyPr/>
        <a:lstStyle/>
        <a:p>
          <a:endParaRPr lang="en-US"/>
        </a:p>
      </dgm:t>
    </dgm:pt>
    <dgm:pt modelId="{83AD4606-4A9A-3A49-BE64-68BFCC8F843C}" type="sibTrans" cxnId="{5B01E060-57D0-184D-9444-174E37AEB846}">
      <dgm:prSet/>
      <dgm:spPr/>
      <dgm:t>
        <a:bodyPr/>
        <a:lstStyle/>
        <a:p>
          <a:endParaRPr lang="en-US"/>
        </a:p>
      </dgm:t>
    </dgm:pt>
    <dgm:pt modelId="{96C37756-1730-FA4B-82E1-29F8BDE723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1) weigh yourself daily and if weight up 3 pounds, call care team or take extra furosemide</a:t>
          </a:r>
          <a:endParaRPr lang="en-US" sz="2000" dirty="0">
            <a:solidFill>
              <a:srgbClr val="000090"/>
            </a:solidFill>
          </a:endParaRPr>
        </a:p>
      </dgm:t>
    </dgm:pt>
    <dgm:pt modelId="{93E16943-DF6D-4E4B-BFA0-3AEE622E70C0}" type="parTrans" cxnId="{A1449DB2-75C6-FF4D-B0F1-DAF3E20A5D00}">
      <dgm:prSet/>
      <dgm:spPr/>
      <dgm:t>
        <a:bodyPr/>
        <a:lstStyle/>
        <a:p>
          <a:endParaRPr lang="en-US"/>
        </a:p>
      </dgm:t>
    </dgm:pt>
    <dgm:pt modelId="{D0031D97-A4A0-FA4C-B5B5-752DB1327F46}" type="sibTrans" cxnId="{A1449DB2-75C6-FF4D-B0F1-DAF3E20A5D00}">
      <dgm:prSet/>
      <dgm:spPr/>
      <dgm:t>
        <a:bodyPr/>
        <a:lstStyle/>
        <a:p>
          <a:endParaRPr lang="en-US"/>
        </a:p>
      </dgm:t>
    </dgm:pt>
    <dgm:pt modelId="{78981D5F-0386-3044-B438-603CDB42499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2) Reduce salt intake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8C5D5C8C-5EED-E049-B3FE-41B2DC720245}" type="parTrans" cxnId="{02CBFC57-1B57-6441-9654-08477A3007C7}">
      <dgm:prSet/>
      <dgm:spPr/>
      <dgm:t>
        <a:bodyPr/>
        <a:lstStyle/>
        <a:p>
          <a:endParaRPr lang="en-US"/>
        </a:p>
      </dgm:t>
    </dgm:pt>
    <dgm:pt modelId="{94EC1F4A-6F66-0E4E-8137-60FD1C3ADEB9}" type="sibTrans" cxnId="{02CBFC57-1B57-6441-9654-08477A3007C7}">
      <dgm:prSet/>
      <dgm:spPr/>
      <dgm:t>
        <a:bodyPr/>
        <a:lstStyle/>
        <a:p>
          <a:endParaRPr lang="en-US"/>
        </a:p>
      </dgm:t>
    </dgm:pt>
    <dgm:pt modelId="{25C15392-8E7B-0144-B289-C07BF89A8958}" type="pres">
      <dgm:prSet presAssocID="{F2535879-9BBF-5246-BADE-C9F9EB7C459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B8506-DFDD-CA4B-A933-69B485A7CFE0}" type="pres">
      <dgm:prSet presAssocID="{98F1EDD4-001A-384D-A9E4-0C01A4D8BFB5}" presName="comp" presStyleCnt="0"/>
      <dgm:spPr/>
    </dgm:pt>
    <dgm:pt modelId="{FD0B75BC-A93A-B74F-900C-10E40FD7FD13}" type="pres">
      <dgm:prSet presAssocID="{98F1EDD4-001A-384D-A9E4-0C01A4D8BFB5}" presName="box" presStyleLbl="node1" presStyleIdx="0" presStyleCnt="5"/>
      <dgm:spPr/>
      <dgm:t>
        <a:bodyPr/>
        <a:lstStyle/>
        <a:p>
          <a:endParaRPr lang="en-US"/>
        </a:p>
      </dgm:t>
    </dgm:pt>
    <dgm:pt modelId="{7EF2166E-4969-5646-A7EB-FA8CA6B9E754}" type="pres">
      <dgm:prSet presAssocID="{98F1EDD4-001A-384D-A9E4-0C01A4D8BFB5}" presName="img" presStyleLbl="fgImgPlace1" presStyleIdx="0" presStyleCnt="5" custScaleY="1332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</dgm:spPr>
    </dgm:pt>
    <dgm:pt modelId="{F4FB6A75-8D0E-9749-93DC-E9A85ABC97DB}" type="pres">
      <dgm:prSet presAssocID="{98F1EDD4-001A-384D-A9E4-0C01A4D8BFB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D152D-1AE0-7C43-9521-B51C84B78C24}" type="pres">
      <dgm:prSet presAssocID="{38F3C63B-FFC1-8C4C-AB44-286E16C4B2E3}" presName="spacer" presStyleCnt="0"/>
      <dgm:spPr/>
    </dgm:pt>
    <dgm:pt modelId="{DA56C355-4E69-C243-8B13-9E7202A85141}" type="pres">
      <dgm:prSet presAssocID="{63AAD9C5-4D68-1E44-9294-6F928DBA7FEE}" presName="comp" presStyleCnt="0"/>
      <dgm:spPr/>
    </dgm:pt>
    <dgm:pt modelId="{7F274902-1167-3147-A695-BE60ED4BD0FF}" type="pres">
      <dgm:prSet presAssocID="{63AAD9C5-4D68-1E44-9294-6F928DBA7FEE}" presName="box" presStyleLbl="node1" presStyleIdx="1" presStyleCnt="5"/>
      <dgm:spPr/>
      <dgm:t>
        <a:bodyPr/>
        <a:lstStyle/>
        <a:p>
          <a:endParaRPr lang="en-US"/>
        </a:p>
      </dgm:t>
    </dgm:pt>
    <dgm:pt modelId="{91C82CE1-23E4-3C45-AA67-C39895D8DE07}" type="pres">
      <dgm:prSet presAssocID="{63AAD9C5-4D68-1E44-9294-6F928DBA7FEE}" presName="img" presStyleLbl="fgImgPlace1" presStyleIdx="1" presStyleCnt="5" custScaleX="94690" custScaleY="160827" custLinFactNeighborX="-1116" custLinFactNeighborY="163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F0DE8D50-BEF2-704F-B749-DAA08438ABBE}" type="pres">
      <dgm:prSet presAssocID="{63AAD9C5-4D68-1E44-9294-6F928DBA7FE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374DA-9B34-9B4D-93C5-0FE8788D22CF}" type="pres">
      <dgm:prSet presAssocID="{21DE29E6-6B93-5149-8CEE-901666DB2CB0}" presName="spacer" presStyleCnt="0"/>
      <dgm:spPr/>
    </dgm:pt>
    <dgm:pt modelId="{31AC19BB-5B15-3D4D-BE49-8B2B4549F304}" type="pres">
      <dgm:prSet presAssocID="{96C37756-1730-FA4B-82E1-29F8BDE723B8}" presName="comp" presStyleCnt="0"/>
      <dgm:spPr/>
    </dgm:pt>
    <dgm:pt modelId="{39AE7EFA-7AF5-8D46-9CF5-A852C0C6D48B}" type="pres">
      <dgm:prSet presAssocID="{96C37756-1730-FA4B-82E1-29F8BDE723B8}" presName="box" presStyleLbl="node1" presStyleIdx="2" presStyleCnt="5" custLinFactNeighborX="1020" custLinFactNeighborY="939"/>
      <dgm:spPr/>
      <dgm:t>
        <a:bodyPr/>
        <a:lstStyle/>
        <a:p>
          <a:endParaRPr lang="en-US"/>
        </a:p>
      </dgm:t>
    </dgm:pt>
    <dgm:pt modelId="{DDC4CE62-8C6F-4C43-85D8-44D04C77C900}" type="pres">
      <dgm:prSet presAssocID="{96C37756-1730-FA4B-82E1-29F8BDE723B8}" presName="img" presStyleLbl="fgImgPlace1" presStyleIdx="2" presStyleCnt="5" custScaleY="13447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6713F4AB-0E67-E746-9833-5852479A330F}" type="pres">
      <dgm:prSet presAssocID="{96C37756-1730-FA4B-82E1-29F8BDE723B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66BE2-8EDE-9B4B-9DD4-DC54A2793D3E}" type="pres">
      <dgm:prSet presAssocID="{D0031D97-A4A0-FA4C-B5B5-752DB1327F46}" presName="spacer" presStyleCnt="0"/>
      <dgm:spPr/>
    </dgm:pt>
    <dgm:pt modelId="{DBF324AC-9FBC-D24E-80B3-7802CE06DCA3}" type="pres">
      <dgm:prSet presAssocID="{78981D5F-0386-3044-B438-603CDB424995}" presName="comp" presStyleCnt="0"/>
      <dgm:spPr/>
    </dgm:pt>
    <dgm:pt modelId="{122F5F31-5D24-3846-B72D-6787E876BA91}" type="pres">
      <dgm:prSet presAssocID="{78981D5F-0386-3044-B438-603CDB424995}" presName="box" presStyleLbl="node1" presStyleIdx="3" presStyleCnt="5" custLinFactNeighborX="-885" custLinFactNeighborY="-13641"/>
      <dgm:spPr/>
      <dgm:t>
        <a:bodyPr/>
        <a:lstStyle/>
        <a:p>
          <a:endParaRPr lang="en-US"/>
        </a:p>
      </dgm:t>
    </dgm:pt>
    <dgm:pt modelId="{61FC7D6A-FADB-0744-BDC1-7237C246A485}" type="pres">
      <dgm:prSet presAssocID="{78981D5F-0386-3044-B438-603CDB424995}" presName="img" presStyleLbl="fgImgPlace1" presStyleIdx="3" presStyleCnt="5" custScaleY="14010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3EFB787E-9F1B-B841-8EF5-6F993FAD67BD}" type="pres">
      <dgm:prSet presAssocID="{78981D5F-0386-3044-B438-603CDB42499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90B8E-0644-AE4B-9460-9D7AEB8F79A2}" type="pres">
      <dgm:prSet presAssocID="{94EC1F4A-6F66-0E4E-8137-60FD1C3ADEB9}" presName="spacer" presStyleCnt="0"/>
      <dgm:spPr/>
    </dgm:pt>
    <dgm:pt modelId="{1E47FACC-00A7-0C4A-BB5A-2E65CB5DBAA5}" type="pres">
      <dgm:prSet presAssocID="{37DB2096-63D5-F447-9607-DCC3EA9792CD}" presName="comp" presStyleCnt="0"/>
      <dgm:spPr/>
    </dgm:pt>
    <dgm:pt modelId="{A081B3AC-F0CE-FE43-AF4C-4D1B04ED8A65}" type="pres">
      <dgm:prSet presAssocID="{37DB2096-63D5-F447-9607-DCC3EA9792CD}" presName="box" presStyleLbl="node1" presStyleIdx="4" presStyleCnt="5" custLinFactNeighborY="-11431"/>
      <dgm:spPr/>
      <dgm:t>
        <a:bodyPr/>
        <a:lstStyle/>
        <a:p>
          <a:endParaRPr lang="en-US"/>
        </a:p>
      </dgm:t>
    </dgm:pt>
    <dgm:pt modelId="{39C8F078-35F7-8049-A5E9-D779B0646FBC}" type="pres">
      <dgm:prSet presAssocID="{37DB2096-63D5-F447-9607-DCC3EA9792CD}" presName="img" presStyleLbl="fgImgPlace1" presStyleIdx="4" presStyleCnt="5" custScaleY="14071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2D706372-FC5F-BA44-8924-5BC160C330C3}" type="pres">
      <dgm:prSet presAssocID="{37DB2096-63D5-F447-9607-DCC3EA9792C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449DB2-75C6-FF4D-B0F1-DAF3E20A5D00}" srcId="{F2535879-9BBF-5246-BADE-C9F9EB7C459E}" destId="{96C37756-1730-FA4B-82E1-29F8BDE723B8}" srcOrd="2" destOrd="0" parTransId="{93E16943-DF6D-4E4B-BFA0-3AEE622E70C0}" sibTransId="{D0031D97-A4A0-FA4C-B5B5-752DB1327F46}"/>
    <dgm:cxn modelId="{2AA1D7DA-3B8F-1842-8F1D-7542DAF26218}" type="presOf" srcId="{63AAD9C5-4D68-1E44-9294-6F928DBA7FEE}" destId="{7F274902-1167-3147-A695-BE60ED4BD0FF}" srcOrd="0" destOrd="0" presId="urn:microsoft.com/office/officeart/2005/8/layout/vList4"/>
    <dgm:cxn modelId="{15EDB848-5198-6C47-A563-27B1D89E82FA}" type="presOf" srcId="{98F1EDD4-001A-384D-A9E4-0C01A4D8BFB5}" destId="{F4FB6A75-8D0E-9749-93DC-E9A85ABC97DB}" srcOrd="1" destOrd="0" presId="urn:microsoft.com/office/officeart/2005/8/layout/vList4"/>
    <dgm:cxn modelId="{6A960812-31BF-A44C-91CF-FA54781643A4}" type="presOf" srcId="{37DB2096-63D5-F447-9607-DCC3EA9792CD}" destId="{A081B3AC-F0CE-FE43-AF4C-4D1B04ED8A65}" srcOrd="0" destOrd="0" presId="urn:microsoft.com/office/officeart/2005/8/layout/vList4"/>
    <dgm:cxn modelId="{76A528CD-1CF7-CD4E-A811-F43D19A7A815}" srcId="{F2535879-9BBF-5246-BADE-C9F9EB7C459E}" destId="{98F1EDD4-001A-384D-A9E4-0C01A4D8BFB5}" srcOrd="0" destOrd="0" parTransId="{38DB568D-D4A8-544A-85EC-C271E9D01D9D}" sibTransId="{38F3C63B-FFC1-8C4C-AB44-286E16C4B2E3}"/>
    <dgm:cxn modelId="{F8FE30DA-2D24-AE4C-B4F9-780F85B85033}" type="presOf" srcId="{96C37756-1730-FA4B-82E1-29F8BDE723B8}" destId="{6713F4AB-0E67-E746-9833-5852479A330F}" srcOrd="1" destOrd="0" presId="urn:microsoft.com/office/officeart/2005/8/layout/vList4"/>
    <dgm:cxn modelId="{7C4E917F-8F6D-6C46-AC2A-2E84F6C23B5A}" type="presOf" srcId="{63AAD9C5-4D68-1E44-9294-6F928DBA7FEE}" destId="{F0DE8D50-BEF2-704F-B749-DAA08438ABBE}" srcOrd="1" destOrd="0" presId="urn:microsoft.com/office/officeart/2005/8/layout/vList4"/>
    <dgm:cxn modelId="{9AFE16F3-C46B-CA48-B481-575702EDC2D8}" type="presOf" srcId="{78981D5F-0386-3044-B438-603CDB424995}" destId="{122F5F31-5D24-3846-B72D-6787E876BA91}" srcOrd="0" destOrd="0" presId="urn:microsoft.com/office/officeart/2005/8/layout/vList4"/>
    <dgm:cxn modelId="{5235FDF7-5403-8644-B5EE-2D60DA2CF012}" type="presOf" srcId="{37DB2096-63D5-F447-9607-DCC3EA9792CD}" destId="{2D706372-FC5F-BA44-8924-5BC160C330C3}" srcOrd="1" destOrd="0" presId="urn:microsoft.com/office/officeart/2005/8/layout/vList4"/>
    <dgm:cxn modelId="{010B97A8-D986-354B-8937-B10F673D854C}" type="presOf" srcId="{98F1EDD4-001A-384D-A9E4-0C01A4D8BFB5}" destId="{FD0B75BC-A93A-B74F-900C-10E40FD7FD13}" srcOrd="0" destOrd="0" presId="urn:microsoft.com/office/officeart/2005/8/layout/vList4"/>
    <dgm:cxn modelId="{02CBFC57-1B57-6441-9654-08477A3007C7}" srcId="{F2535879-9BBF-5246-BADE-C9F9EB7C459E}" destId="{78981D5F-0386-3044-B438-603CDB424995}" srcOrd="3" destOrd="0" parTransId="{8C5D5C8C-5EED-E049-B3FE-41B2DC720245}" sibTransId="{94EC1F4A-6F66-0E4E-8137-60FD1C3ADEB9}"/>
    <dgm:cxn modelId="{BA4A33D5-F8DE-8F40-8CFE-CF92BD694510}" type="presOf" srcId="{78981D5F-0386-3044-B438-603CDB424995}" destId="{3EFB787E-9F1B-B841-8EF5-6F993FAD67BD}" srcOrd="1" destOrd="0" presId="urn:microsoft.com/office/officeart/2005/8/layout/vList4"/>
    <dgm:cxn modelId="{F3292BBB-3259-C74D-83B2-1E14D9BC3A52}" srcId="{F2535879-9BBF-5246-BADE-C9F9EB7C459E}" destId="{63AAD9C5-4D68-1E44-9294-6F928DBA7FEE}" srcOrd="1" destOrd="0" parTransId="{1DB69305-21EB-0B4D-938D-70610C71FC45}" sibTransId="{21DE29E6-6B93-5149-8CEE-901666DB2CB0}"/>
    <dgm:cxn modelId="{B933D9CC-AB2C-364D-A416-7D058F0F238D}" type="presOf" srcId="{F2535879-9BBF-5246-BADE-C9F9EB7C459E}" destId="{25C15392-8E7B-0144-B289-C07BF89A8958}" srcOrd="0" destOrd="0" presId="urn:microsoft.com/office/officeart/2005/8/layout/vList4"/>
    <dgm:cxn modelId="{F6EC8D0F-45C1-5543-82FF-4997E6BB54F1}" type="presOf" srcId="{96C37756-1730-FA4B-82E1-29F8BDE723B8}" destId="{39AE7EFA-7AF5-8D46-9CF5-A852C0C6D48B}" srcOrd="0" destOrd="0" presId="urn:microsoft.com/office/officeart/2005/8/layout/vList4"/>
    <dgm:cxn modelId="{5B01E060-57D0-184D-9444-174E37AEB846}" srcId="{F2535879-9BBF-5246-BADE-C9F9EB7C459E}" destId="{37DB2096-63D5-F447-9607-DCC3EA9792CD}" srcOrd="4" destOrd="0" parTransId="{1AFAC503-D012-2543-BC74-B03833B871D2}" sibTransId="{83AD4606-4A9A-3A49-BE64-68BFCC8F843C}"/>
    <dgm:cxn modelId="{48BA5E44-9780-3849-B2A6-AC4E0F083487}" type="presParOf" srcId="{25C15392-8E7B-0144-B289-C07BF89A8958}" destId="{A5DB8506-DFDD-CA4B-A933-69B485A7CFE0}" srcOrd="0" destOrd="0" presId="urn:microsoft.com/office/officeart/2005/8/layout/vList4"/>
    <dgm:cxn modelId="{E5E3D52A-9079-5E40-B34A-BE1B10F48A2A}" type="presParOf" srcId="{A5DB8506-DFDD-CA4B-A933-69B485A7CFE0}" destId="{FD0B75BC-A93A-B74F-900C-10E40FD7FD13}" srcOrd="0" destOrd="0" presId="urn:microsoft.com/office/officeart/2005/8/layout/vList4"/>
    <dgm:cxn modelId="{03925CDD-4494-544E-AF1E-675CEEAAA509}" type="presParOf" srcId="{A5DB8506-DFDD-CA4B-A933-69B485A7CFE0}" destId="{7EF2166E-4969-5646-A7EB-FA8CA6B9E754}" srcOrd="1" destOrd="0" presId="urn:microsoft.com/office/officeart/2005/8/layout/vList4"/>
    <dgm:cxn modelId="{DA9E82D0-9C19-ED4D-AE03-4C4A37D550D1}" type="presParOf" srcId="{A5DB8506-DFDD-CA4B-A933-69B485A7CFE0}" destId="{F4FB6A75-8D0E-9749-93DC-E9A85ABC97DB}" srcOrd="2" destOrd="0" presId="urn:microsoft.com/office/officeart/2005/8/layout/vList4"/>
    <dgm:cxn modelId="{80212B8C-5FDA-804D-B533-BAF1FBA15A59}" type="presParOf" srcId="{25C15392-8E7B-0144-B289-C07BF89A8958}" destId="{8A6D152D-1AE0-7C43-9521-B51C84B78C24}" srcOrd="1" destOrd="0" presId="urn:microsoft.com/office/officeart/2005/8/layout/vList4"/>
    <dgm:cxn modelId="{31570608-EE04-7848-B1A0-F90FB0DB5F62}" type="presParOf" srcId="{25C15392-8E7B-0144-B289-C07BF89A8958}" destId="{DA56C355-4E69-C243-8B13-9E7202A85141}" srcOrd="2" destOrd="0" presId="urn:microsoft.com/office/officeart/2005/8/layout/vList4"/>
    <dgm:cxn modelId="{33997B1A-8CC0-D44E-A391-7D4CBCE9BC7B}" type="presParOf" srcId="{DA56C355-4E69-C243-8B13-9E7202A85141}" destId="{7F274902-1167-3147-A695-BE60ED4BD0FF}" srcOrd="0" destOrd="0" presId="urn:microsoft.com/office/officeart/2005/8/layout/vList4"/>
    <dgm:cxn modelId="{D2E30735-C1DC-CC44-8868-7D9DBA4E93E9}" type="presParOf" srcId="{DA56C355-4E69-C243-8B13-9E7202A85141}" destId="{91C82CE1-23E4-3C45-AA67-C39895D8DE07}" srcOrd="1" destOrd="0" presId="urn:microsoft.com/office/officeart/2005/8/layout/vList4"/>
    <dgm:cxn modelId="{79479224-F610-5841-BBFD-13A822DF80A9}" type="presParOf" srcId="{DA56C355-4E69-C243-8B13-9E7202A85141}" destId="{F0DE8D50-BEF2-704F-B749-DAA08438ABBE}" srcOrd="2" destOrd="0" presId="urn:microsoft.com/office/officeart/2005/8/layout/vList4"/>
    <dgm:cxn modelId="{409456A9-25A3-7D4E-B6BA-70502C879D41}" type="presParOf" srcId="{25C15392-8E7B-0144-B289-C07BF89A8958}" destId="{BA4374DA-9B34-9B4D-93C5-0FE8788D22CF}" srcOrd="3" destOrd="0" presId="urn:microsoft.com/office/officeart/2005/8/layout/vList4"/>
    <dgm:cxn modelId="{EFC567E4-19F6-2345-BBD9-6E0D052C6274}" type="presParOf" srcId="{25C15392-8E7B-0144-B289-C07BF89A8958}" destId="{31AC19BB-5B15-3D4D-BE49-8B2B4549F304}" srcOrd="4" destOrd="0" presId="urn:microsoft.com/office/officeart/2005/8/layout/vList4"/>
    <dgm:cxn modelId="{D3750CAE-6A99-9D44-8A55-AED3C8348405}" type="presParOf" srcId="{31AC19BB-5B15-3D4D-BE49-8B2B4549F304}" destId="{39AE7EFA-7AF5-8D46-9CF5-A852C0C6D48B}" srcOrd="0" destOrd="0" presId="urn:microsoft.com/office/officeart/2005/8/layout/vList4"/>
    <dgm:cxn modelId="{07AC6A9C-2167-2547-89E5-F94250B339C6}" type="presParOf" srcId="{31AC19BB-5B15-3D4D-BE49-8B2B4549F304}" destId="{DDC4CE62-8C6F-4C43-85D8-44D04C77C900}" srcOrd="1" destOrd="0" presId="urn:microsoft.com/office/officeart/2005/8/layout/vList4"/>
    <dgm:cxn modelId="{421B0D24-FF19-6E43-9666-82B7B7DC1918}" type="presParOf" srcId="{31AC19BB-5B15-3D4D-BE49-8B2B4549F304}" destId="{6713F4AB-0E67-E746-9833-5852479A330F}" srcOrd="2" destOrd="0" presId="urn:microsoft.com/office/officeart/2005/8/layout/vList4"/>
    <dgm:cxn modelId="{D21A9951-2E2B-804A-9F5C-726501B00582}" type="presParOf" srcId="{25C15392-8E7B-0144-B289-C07BF89A8958}" destId="{89466BE2-8EDE-9B4B-9DD4-DC54A2793D3E}" srcOrd="5" destOrd="0" presId="urn:microsoft.com/office/officeart/2005/8/layout/vList4"/>
    <dgm:cxn modelId="{E5B178C1-C954-3848-AC0F-9AC9C8168634}" type="presParOf" srcId="{25C15392-8E7B-0144-B289-C07BF89A8958}" destId="{DBF324AC-9FBC-D24E-80B3-7802CE06DCA3}" srcOrd="6" destOrd="0" presId="urn:microsoft.com/office/officeart/2005/8/layout/vList4"/>
    <dgm:cxn modelId="{ECB6A04F-9402-9F48-B1EF-9DEC6384ED38}" type="presParOf" srcId="{DBF324AC-9FBC-D24E-80B3-7802CE06DCA3}" destId="{122F5F31-5D24-3846-B72D-6787E876BA91}" srcOrd="0" destOrd="0" presId="urn:microsoft.com/office/officeart/2005/8/layout/vList4"/>
    <dgm:cxn modelId="{CD620D22-8C40-D740-988B-BCE0CB93195B}" type="presParOf" srcId="{DBF324AC-9FBC-D24E-80B3-7802CE06DCA3}" destId="{61FC7D6A-FADB-0744-BDC1-7237C246A485}" srcOrd="1" destOrd="0" presId="urn:microsoft.com/office/officeart/2005/8/layout/vList4"/>
    <dgm:cxn modelId="{9074F402-38C6-DC4A-84D1-ABED154CB5D0}" type="presParOf" srcId="{DBF324AC-9FBC-D24E-80B3-7802CE06DCA3}" destId="{3EFB787E-9F1B-B841-8EF5-6F993FAD67BD}" srcOrd="2" destOrd="0" presId="urn:microsoft.com/office/officeart/2005/8/layout/vList4"/>
    <dgm:cxn modelId="{DB4CCE6B-F260-074A-94A9-CB414E6F5D05}" type="presParOf" srcId="{25C15392-8E7B-0144-B289-C07BF89A8958}" destId="{08790B8E-0644-AE4B-9460-9D7AEB8F79A2}" srcOrd="7" destOrd="0" presId="urn:microsoft.com/office/officeart/2005/8/layout/vList4"/>
    <dgm:cxn modelId="{3939418A-72C4-5440-AF21-849A98E7C067}" type="presParOf" srcId="{25C15392-8E7B-0144-B289-C07BF89A8958}" destId="{1E47FACC-00A7-0C4A-BB5A-2E65CB5DBAA5}" srcOrd="8" destOrd="0" presId="urn:microsoft.com/office/officeart/2005/8/layout/vList4"/>
    <dgm:cxn modelId="{73C2FC06-AB84-4443-8600-355A948DA79D}" type="presParOf" srcId="{1E47FACC-00A7-0C4A-BB5A-2E65CB5DBAA5}" destId="{A081B3AC-F0CE-FE43-AF4C-4D1B04ED8A65}" srcOrd="0" destOrd="0" presId="urn:microsoft.com/office/officeart/2005/8/layout/vList4"/>
    <dgm:cxn modelId="{3A293798-D8B2-FC44-86A2-0B65ABBFAE28}" type="presParOf" srcId="{1E47FACC-00A7-0C4A-BB5A-2E65CB5DBAA5}" destId="{39C8F078-35F7-8049-A5E9-D779B0646FBC}" srcOrd="1" destOrd="0" presId="urn:microsoft.com/office/officeart/2005/8/layout/vList4"/>
    <dgm:cxn modelId="{55041D4E-0930-8D4D-B802-3419F9662E6D}" type="presParOf" srcId="{1E47FACC-00A7-0C4A-BB5A-2E65CB5DBAA5}" destId="{2D706372-FC5F-BA44-8924-5BC160C330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BA11FC8-7608-9B4B-BD7D-934BE92107A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11F68-3527-D24D-984D-2CAEA1F76B03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Population-based care includes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34A56DC4-9CB6-6642-B3F8-430D46AD43BD}" type="parTrans" cxnId="{EB592A36-27B6-EF49-9EE3-F65D7F39E7ED}">
      <dgm:prSet/>
      <dgm:spPr/>
      <dgm:t>
        <a:bodyPr/>
        <a:lstStyle/>
        <a:p>
          <a:endParaRPr lang="en-US"/>
        </a:p>
      </dgm:t>
    </dgm:pt>
    <dgm:pt modelId="{E4FD19E4-9F80-DE45-B753-F2CB938CFBC1}" type="sibTrans" cxnId="{EB592A36-27B6-EF49-9EE3-F65D7F39E7ED}">
      <dgm:prSet/>
      <dgm:spPr/>
      <dgm:t>
        <a:bodyPr/>
        <a:lstStyle/>
        <a:p>
          <a:endParaRPr lang="en-US"/>
        </a:p>
      </dgm:t>
    </dgm:pt>
    <dgm:pt modelId="{89AEE70E-072C-8643-9585-DE88EC91119C}">
      <dgm:prSet phldrT="[Text]" custT="1"/>
      <dgm:spPr>
        <a:solidFill>
          <a:srgbClr val="D9D9D9"/>
        </a:solidFill>
      </dgm:spPr>
      <dgm:t>
        <a:bodyPr/>
        <a:lstStyle/>
        <a:p>
          <a:r>
            <a:rPr lang="en-US" sz="1600" b="1" dirty="0" smtClean="0">
              <a:solidFill>
                <a:srgbClr val="000090"/>
              </a:solidFill>
              <a:latin typeface="Arial Narrow"/>
              <a:cs typeface="Arial Narrow"/>
            </a:rPr>
            <a:t>Panel management</a:t>
          </a:r>
          <a:endParaRPr lang="en-US" sz="16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E4C51C2A-55CF-D24E-95D2-5125F92ACEDA}" type="parTrans" cxnId="{17E06413-B112-9640-A2A6-433A4269A0BA}">
      <dgm:prSet/>
      <dgm:spPr/>
      <dgm:t>
        <a:bodyPr/>
        <a:lstStyle/>
        <a:p>
          <a:endParaRPr lang="en-US"/>
        </a:p>
      </dgm:t>
    </dgm:pt>
    <dgm:pt modelId="{2D982EE6-2BC8-B24E-8559-FBAF95BD4C60}" type="sibTrans" cxnId="{17E06413-B112-9640-A2A6-433A4269A0BA}">
      <dgm:prSet/>
      <dgm:spPr/>
      <dgm:t>
        <a:bodyPr/>
        <a:lstStyle/>
        <a:p>
          <a:endParaRPr lang="en-US"/>
        </a:p>
      </dgm:t>
    </dgm:pt>
    <dgm:pt modelId="{5541110C-1365-A240-83DC-37D0004C2F8F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Health coaching assists patients to gain the knowledge, skills, and confidence to become informed, active participants in their care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04135C7-E3FF-124A-A8DA-DF7C6AC30910}" type="parTrans" cxnId="{18C12CFE-9F95-344B-93E3-FCD618B82165}">
      <dgm:prSet/>
      <dgm:spPr/>
      <dgm:t>
        <a:bodyPr/>
        <a:lstStyle/>
        <a:p>
          <a:endParaRPr lang="en-US"/>
        </a:p>
      </dgm:t>
    </dgm:pt>
    <dgm:pt modelId="{41825135-72CD-4044-8E9F-6989D11C7018}" type="sibTrans" cxnId="{18C12CFE-9F95-344B-93E3-FCD618B82165}">
      <dgm:prSet/>
      <dgm:spPr/>
      <dgm:t>
        <a:bodyPr/>
        <a:lstStyle/>
        <a:p>
          <a:endParaRPr lang="en-US"/>
        </a:p>
      </dgm:t>
    </dgm:pt>
    <dgm:pt modelId="{B49E2599-E077-5E4C-A9CC-A24AFF2C7EFB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Health coaching is essential for all patients with chronic conditions 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FBC13662-9EDB-C247-8EC6-92BF24A18A5A}" type="parTrans" cxnId="{E6B9724E-4347-6149-BFB5-E648B421E040}">
      <dgm:prSet/>
      <dgm:spPr/>
      <dgm:t>
        <a:bodyPr/>
        <a:lstStyle/>
        <a:p>
          <a:endParaRPr lang="en-US"/>
        </a:p>
      </dgm:t>
    </dgm:pt>
    <dgm:pt modelId="{7BFCF9DB-60F4-8C48-A6D2-56DD3F6091BC}" type="sibTrans" cxnId="{E6B9724E-4347-6149-BFB5-E648B421E040}">
      <dgm:prSet/>
      <dgm:spPr/>
      <dgm:t>
        <a:bodyPr/>
        <a:lstStyle/>
        <a:p>
          <a:endParaRPr lang="en-US"/>
        </a:p>
      </dgm:t>
    </dgm:pt>
    <dgm:pt modelId="{F3A9DE8A-90E4-7848-81B5-E008734ECD0D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Gradually, we are learning from experience how to care for patients with high costs and complex healthcare needs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F67BE85E-B978-2349-A74E-280D59FCC30F}" type="parTrans" cxnId="{921365D3-04FA-1947-BC32-E00A66E2C70A}">
      <dgm:prSet/>
      <dgm:spPr/>
      <dgm:t>
        <a:bodyPr/>
        <a:lstStyle/>
        <a:p>
          <a:endParaRPr lang="en-US"/>
        </a:p>
      </dgm:t>
    </dgm:pt>
    <dgm:pt modelId="{14422393-999A-3B47-947C-F0499E19BC73}" type="sibTrans" cxnId="{921365D3-04FA-1947-BC32-E00A66E2C70A}">
      <dgm:prSet/>
      <dgm:spPr/>
      <dgm:t>
        <a:bodyPr/>
        <a:lstStyle/>
        <a:p>
          <a:endParaRPr lang="en-US"/>
        </a:p>
      </dgm:t>
    </dgm:pt>
    <dgm:pt modelId="{87E8ECA0-4A21-E749-B377-F6644C3A406B}">
      <dgm:prSet phldrT="[Text]" custT="1"/>
      <dgm:spPr>
        <a:solidFill>
          <a:srgbClr val="D9D9D9"/>
        </a:solidFill>
      </dgm:spPr>
      <dgm:t>
        <a:bodyPr/>
        <a:lstStyle/>
        <a:p>
          <a:r>
            <a:rPr lang="en-US" sz="1600" b="1" dirty="0" smtClean="0">
              <a:solidFill>
                <a:srgbClr val="000090"/>
              </a:solidFill>
              <a:latin typeface="Arial Narrow"/>
              <a:cs typeface="Arial Narrow"/>
            </a:rPr>
            <a:t>Health coaching</a:t>
          </a:r>
          <a:endParaRPr lang="en-US" sz="16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A7E97BC-DE6C-0948-B562-CD4F852C45C0}" type="parTrans" cxnId="{6822E217-331D-1C45-9776-7D7C459A8B48}">
      <dgm:prSet/>
      <dgm:spPr/>
      <dgm:t>
        <a:bodyPr/>
        <a:lstStyle/>
        <a:p>
          <a:endParaRPr lang="en-US"/>
        </a:p>
      </dgm:t>
    </dgm:pt>
    <dgm:pt modelId="{9BE2E3CB-9FCC-5F43-8C21-570D882B2A32}" type="sibTrans" cxnId="{6822E217-331D-1C45-9776-7D7C459A8B48}">
      <dgm:prSet/>
      <dgm:spPr/>
      <dgm:t>
        <a:bodyPr/>
        <a:lstStyle/>
        <a:p>
          <a:endParaRPr lang="en-US"/>
        </a:p>
      </dgm:t>
    </dgm:pt>
    <dgm:pt modelId="{6BA5D977-6407-5F43-A3F0-240DA109FA96}">
      <dgm:prSet phldrT="[Text]" custT="1"/>
      <dgm:spPr>
        <a:solidFill>
          <a:srgbClr val="D9D9D9"/>
        </a:solidFill>
      </dgm:spPr>
      <dgm:t>
        <a:bodyPr/>
        <a:lstStyle/>
        <a:p>
          <a:r>
            <a:rPr lang="en-US" sz="1600" b="1" dirty="0" smtClean="0">
              <a:solidFill>
                <a:srgbClr val="000090"/>
              </a:solidFill>
              <a:latin typeface="Arial Narrow"/>
              <a:cs typeface="Arial Narrow"/>
            </a:rPr>
            <a:t>Complex care management</a:t>
          </a:r>
          <a:endParaRPr lang="en-US" sz="16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AAF1B3B-3B78-9D47-85DC-2DB2187F4664}" type="parTrans" cxnId="{8E0F1FB9-3657-A146-B6FE-BF8E96732C63}">
      <dgm:prSet/>
      <dgm:spPr/>
      <dgm:t>
        <a:bodyPr/>
        <a:lstStyle/>
        <a:p>
          <a:endParaRPr lang="en-US"/>
        </a:p>
      </dgm:t>
    </dgm:pt>
    <dgm:pt modelId="{233E2FE6-96A7-9249-8791-23E0D310CE0B}" type="sibTrans" cxnId="{8E0F1FB9-3657-A146-B6FE-BF8E96732C63}">
      <dgm:prSet/>
      <dgm:spPr/>
      <dgm:t>
        <a:bodyPr/>
        <a:lstStyle/>
        <a:p>
          <a:endParaRPr lang="en-US"/>
        </a:p>
      </dgm:t>
    </dgm:pt>
    <dgm:pt modelId="{CD465343-70D4-AC42-9DDD-3315D2C1A3D0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Care management includes patient education, health coaching and medication management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DDC15C18-3FE2-6E4F-8A31-AF9DFC6FE2FC}" type="parTrans" cxnId="{0B009AC5-543F-5247-B536-6925572F35EA}">
      <dgm:prSet/>
      <dgm:spPr/>
      <dgm:t>
        <a:bodyPr/>
        <a:lstStyle/>
        <a:p>
          <a:endParaRPr lang="en-US"/>
        </a:p>
      </dgm:t>
    </dgm:pt>
    <dgm:pt modelId="{BD4B1D69-8703-5E42-A1A9-426E0CECF0AD}" type="sibTrans" cxnId="{0B009AC5-543F-5247-B536-6925572F35EA}">
      <dgm:prSet/>
      <dgm:spPr/>
      <dgm:t>
        <a:bodyPr/>
        <a:lstStyle/>
        <a:p>
          <a:endParaRPr lang="en-US"/>
        </a:p>
      </dgm:t>
    </dgm:pt>
    <dgm:pt modelId="{51F6A933-0351-5241-AE9E-A21976BB26AE}">
      <dgm:prSet phldrT="[Text]" custT="1"/>
      <dgm:spPr>
        <a:solidFill>
          <a:srgbClr val="D9D9D9"/>
        </a:solidFill>
      </dgm:spPr>
      <dgm:t>
        <a:bodyPr/>
        <a:lstStyle/>
        <a:p>
          <a:r>
            <a:rPr lang="en-US" sz="1600" b="1" dirty="0" smtClean="0">
              <a:solidFill>
                <a:srgbClr val="000090"/>
              </a:solidFill>
              <a:latin typeface="Arial Narrow"/>
              <a:cs typeface="Arial Narrow"/>
            </a:rPr>
            <a:t>Patients with 1 or 2 conditions</a:t>
          </a:r>
          <a:endParaRPr lang="en-US" sz="16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E645048-FA17-754B-B2F1-43C1D869E8E5}" type="parTrans" cxnId="{AA5171EB-290D-6049-8497-AC2D2CC299BF}">
      <dgm:prSet/>
      <dgm:spPr/>
      <dgm:t>
        <a:bodyPr/>
        <a:lstStyle/>
        <a:p>
          <a:endParaRPr lang="en-US"/>
        </a:p>
      </dgm:t>
    </dgm:pt>
    <dgm:pt modelId="{94E24BEF-9169-8C45-82D4-A024CC4A0AC8}" type="sibTrans" cxnId="{AA5171EB-290D-6049-8497-AC2D2CC299BF}">
      <dgm:prSet/>
      <dgm:spPr/>
      <dgm:t>
        <a:bodyPr/>
        <a:lstStyle/>
        <a:p>
          <a:endParaRPr lang="en-US"/>
        </a:p>
      </dgm:t>
    </dgm:pt>
    <dgm:pt modelId="{E2490B9C-6BC1-7D4A-B866-245D619E7CC2}">
      <dgm:prSet phldrT="[Text]" custT="1"/>
      <dgm:spPr>
        <a:solidFill>
          <a:srgbClr val="D9D9D9"/>
        </a:solidFill>
      </dgm:spPr>
      <dgm:t>
        <a:bodyPr/>
        <a:lstStyle/>
        <a:p>
          <a:r>
            <a:rPr lang="en-US" sz="1600" b="1" dirty="0" smtClean="0">
              <a:solidFill>
                <a:srgbClr val="000090"/>
              </a:solidFill>
              <a:latin typeface="Arial Narrow"/>
              <a:cs typeface="Arial Narrow"/>
            </a:rPr>
            <a:t>Patients with multiple conditions and complex healthcare needs</a:t>
          </a:r>
          <a:endParaRPr lang="en-US" sz="16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6846F66B-A1E6-B74F-A173-C0A45C5D3499}" type="parTrans" cxnId="{433FCDDB-805F-274C-AF76-EE708571F576}">
      <dgm:prSet/>
      <dgm:spPr/>
      <dgm:t>
        <a:bodyPr/>
        <a:lstStyle/>
        <a:p>
          <a:endParaRPr lang="en-US"/>
        </a:p>
      </dgm:t>
    </dgm:pt>
    <dgm:pt modelId="{A6444D65-4FB2-0841-BAA4-7C5535348EED}" type="sibTrans" cxnId="{433FCDDB-805F-274C-AF76-EE708571F576}">
      <dgm:prSet/>
      <dgm:spPr/>
      <dgm:t>
        <a:bodyPr/>
        <a:lstStyle/>
        <a:p>
          <a:endParaRPr lang="en-US"/>
        </a:p>
      </dgm:t>
    </dgm:pt>
    <dgm:pt modelId="{ABBBB2D4-8ABF-3D48-AD73-9A1883DAA1FE}" type="pres">
      <dgm:prSet presAssocID="{5BA11FC8-7608-9B4B-BD7D-934BE92107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0359DF-4FC5-E444-A318-587CCEC8F066}" type="pres">
      <dgm:prSet presAssocID="{24511F68-3527-D24D-984D-2CAEA1F76B03}" presName="linNode" presStyleCnt="0"/>
      <dgm:spPr/>
    </dgm:pt>
    <dgm:pt modelId="{026AFABA-52C3-664A-A05E-F24197F062CD}" type="pres">
      <dgm:prSet presAssocID="{24511F68-3527-D24D-984D-2CAEA1F76B03}" presName="parentText" presStyleLbl="node1" presStyleIdx="0" presStyleCnt="5" custScaleX="1046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B657E-E8EE-0440-921F-A014AA82B292}" type="pres">
      <dgm:prSet presAssocID="{24511F68-3527-D24D-984D-2CAEA1F76B03}" presName="descendantText" presStyleLbl="alignAccFollowNode1" presStyleIdx="0" presStyleCnt="2" custScaleY="125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A4E75-E6D0-524A-BB6B-B377B103BF78}" type="pres">
      <dgm:prSet presAssocID="{E4FD19E4-9F80-DE45-B753-F2CB938CFBC1}" presName="sp" presStyleCnt="0"/>
      <dgm:spPr/>
    </dgm:pt>
    <dgm:pt modelId="{6478BBDF-F383-3744-B0A0-484EA574DBF8}" type="pres">
      <dgm:prSet presAssocID="{CD465343-70D4-AC42-9DDD-3315D2C1A3D0}" presName="linNode" presStyleCnt="0"/>
      <dgm:spPr/>
    </dgm:pt>
    <dgm:pt modelId="{141008BE-65F1-B646-BC48-69F5A45E1FB9}" type="pres">
      <dgm:prSet presAssocID="{CD465343-70D4-AC42-9DDD-3315D2C1A3D0}" presName="parentText" presStyleLbl="node1" presStyleIdx="1" presStyleCnt="5" custScaleX="277778" custScaleY="72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B7DA5-9918-FA45-A1E9-0961A3F8F12C}" type="pres">
      <dgm:prSet presAssocID="{BD4B1D69-8703-5E42-A1A9-426E0CECF0AD}" presName="sp" presStyleCnt="0"/>
      <dgm:spPr/>
    </dgm:pt>
    <dgm:pt modelId="{7696EB00-93E5-C343-9028-7CFE1C34F1C4}" type="pres">
      <dgm:prSet presAssocID="{5541110C-1365-A240-83DC-37D0004C2F8F}" presName="linNode" presStyleCnt="0"/>
      <dgm:spPr/>
    </dgm:pt>
    <dgm:pt modelId="{BF95D341-35C3-3349-8DEB-CB497DBB69AC}" type="pres">
      <dgm:prSet presAssocID="{5541110C-1365-A240-83DC-37D0004C2F8F}" presName="parentText" presStyleLbl="node1" presStyleIdx="2" presStyleCnt="5" custScaleX="277778" custScaleY="804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95CB2-B1DD-9746-A0E4-662683FC2726}" type="pres">
      <dgm:prSet presAssocID="{41825135-72CD-4044-8E9F-6989D11C7018}" presName="sp" presStyleCnt="0"/>
      <dgm:spPr/>
    </dgm:pt>
    <dgm:pt modelId="{70138390-3B4E-0046-B859-FDA807B0FE85}" type="pres">
      <dgm:prSet presAssocID="{B49E2599-E077-5E4C-A9CC-A24AFF2C7EFB}" presName="linNode" presStyleCnt="0"/>
      <dgm:spPr/>
    </dgm:pt>
    <dgm:pt modelId="{C5200053-C62E-AD4F-AD88-3343289A03E4}" type="pres">
      <dgm:prSet presAssocID="{B49E2599-E077-5E4C-A9CC-A24AFF2C7EFB}" presName="parentText" presStyleLbl="node1" presStyleIdx="3" presStyleCnt="5" custScaleX="91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DEFB8-9C02-964F-95AF-5A2FCBCCD194}" type="pres">
      <dgm:prSet presAssocID="{B49E2599-E077-5E4C-A9CC-A24AFF2C7EFB}" presName="descendantText" presStyleLbl="alignAccFollowNode1" presStyleIdx="1" presStyleCnt="2" custScaleX="116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7A728-63F0-A74B-9AC2-E3464F9BB145}" type="pres">
      <dgm:prSet presAssocID="{7BFCF9DB-60F4-8C48-A6D2-56DD3F6091BC}" presName="sp" presStyleCnt="0"/>
      <dgm:spPr/>
    </dgm:pt>
    <dgm:pt modelId="{06410DB7-9FF4-0544-8668-F5F879068472}" type="pres">
      <dgm:prSet presAssocID="{F3A9DE8A-90E4-7848-81B5-E008734ECD0D}" presName="linNode" presStyleCnt="0"/>
      <dgm:spPr/>
    </dgm:pt>
    <dgm:pt modelId="{7F35B1FE-A4C8-6046-A634-0F0E91CAD458}" type="pres">
      <dgm:prSet presAssocID="{F3A9DE8A-90E4-7848-81B5-E008734ECD0D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AE69F-21D3-0C4E-AB65-BA8223E85A40}" type="presOf" srcId="{E2490B9C-6BC1-7D4A-B866-245D619E7CC2}" destId="{12ADEFB8-9C02-964F-95AF-5A2FCBCCD194}" srcOrd="0" destOrd="1" presId="urn:microsoft.com/office/officeart/2005/8/layout/vList5"/>
    <dgm:cxn modelId="{AA5171EB-290D-6049-8497-AC2D2CC299BF}" srcId="{B49E2599-E077-5E4C-A9CC-A24AFF2C7EFB}" destId="{51F6A933-0351-5241-AE9E-A21976BB26AE}" srcOrd="0" destOrd="0" parTransId="{0E645048-FA17-754B-B2F1-43C1D869E8E5}" sibTransId="{94E24BEF-9169-8C45-82D4-A024CC4A0AC8}"/>
    <dgm:cxn modelId="{EBB8F633-7E47-FA44-8410-C745587CEEE1}" type="presOf" srcId="{87E8ECA0-4A21-E749-B377-F6644C3A406B}" destId="{F32B657E-E8EE-0440-921F-A014AA82B292}" srcOrd="0" destOrd="1" presId="urn:microsoft.com/office/officeart/2005/8/layout/vList5"/>
    <dgm:cxn modelId="{96BAD6A3-5F20-1F48-96D1-A28AEBD7548E}" type="presOf" srcId="{F3A9DE8A-90E4-7848-81B5-E008734ECD0D}" destId="{7F35B1FE-A4C8-6046-A634-0F0E91CAD458}" srcOrd="0" destOrd="0" presId="urn:microsoft.com/office/officeart/2005/8/layout/vList5"/>
    <dgm:cxn modelId="{4498E8EF-BA38-4441-B4DD-3E69497DC1D6}" type="presOf" srcId="{51F6A933-0351-5241-AE9E-A21976BB26AE}" destId="{12ADEFB8-9C02-964F-95AF-5A2FCBCCD194}" srcOrd="0" destOrd="0" presId="urn:microsoft.com/office/officeart/2005/8/layout/vList5"/>
    <dgm:cxn modelId="{18C12CFE-9F95-344B-93E3-FCD618B82165}" srcId="{5BA11FC8-7608-9B4B-BD7D-934BE92107A9}" destId="{5541110C-1365-A240-83DC-37D0004C2F8F}" srcOrd="2" destOrd="0" parTransId="{904135C7-E3FF-124A-A8DA-DF7C6AC30910}" sibTransId="{41825135-72CD-4044-8E9F-6989D11C7018}"/>
    <dgm:cxn modelId="{17E06413-B112-9640-A2A6-433A4269A0BA}" srcId="{24511F68-3527-D24D-984D-2CAEA1F76B03}" destId="{89AEE70E-072C-8643-9585-DE88EC91119C}" srcOrd="0" destOrd="0" parTransId="{E4C51C2A-55CF-D24E-95D2-5125F92ACEDA}" sibTransId="{2D982EE6-2BC8-B24E-8559-FBAF95BD4C60}"/>
    <dgm:cxn modelId="{0B009AC5-543F-5247-B536-6925572F35EA}" srcId="{5BA11FC8-7608-9B4B-BD7D-934BE92107A9}" destId="{CD465343-70D4-AC42-9DDD-3315D2C1A3D0}" srcOrd="1" destOrd="0" parTransId="{DDC15C18-3FE2-6E4F-8A31-AF9DFC6FE2FC}" sibTransId="{BD4B1D69-8703-5E42-A1A9-426E0CECF0AD}"/>
    <dgm:cxn modelId="{0DDAF75A-F4D8-174E-A0D0-647B98D1889D}" type="presOf" srcId="{6BA5D977-6407-5F43-A3F0-240DA109FA96}" destId="{F32B657E-E8EE-0440-921F-A014AA82B292}" srcOrd="0" destOrd="2" presId="urn:microsoft.com/office/officeart/2005/8/layout/vList5"/>
    <dgm:cxn modelId="{F6F12AA4-3E98-9841-9272-80EA6B54F78A}" type="presOf" srcId="{B49E2599-E077-5E4C-A9CC-A24AFF2C7EFB}" destId="{C5200053-C62E-AD4F-AD88-3343289A03E4}" srcOrd="0" destOrd="0" presId="urn:microsoft.com/office/officeart/2005/8/layout/vList5"/>
    <dgm:cxn modelId="{73A82F19-8061-0E4A-92AA-F73BFB21C772}" type="presOf" srcId="{CD465343-70D4-AC42-9DDD-3315D2C1A3D0}" destId="{141008BE-65F1-B646-BC48-69F5A45E1FB9}" srcOrd="0" destOrd="0" presId="urn:microsoft.com/office/officeart/2005/8/layout/vList5"/>
    <dgm:cxn modelId="{70CDE8E0-0828-594F-ABC8-99FB06E638AC}" type="presOf" srcId="{24511F68-3527-D24D-984D-2CAEA1F76B03}" destId="{026AFABA-52C3-664A-A05E-F24197F062CD}" srcOrd="0" destOrd="0" presId="urn:microsoft.com/office/officeart/2005/8/layout/vList5"/>
    <dgm:cxn modelId="{ABC4DE1B-49E1-604B-9BD1-9363C8BD73D3}" type="presOf" srcId="{89AEE70E-072C-8643-9585-DE88EC91119C}" destId="{F32B657E-E8EE-0440-921F-A014AA82B292}" srcOrd="0" destOrd="0" presId="urn:microsoft.com/office/officeart/2005/8/layout/vList5"/>
    <dgm:cxn modelId="{921365D3-04FA-1947-BC32-E00A66E2C70A}" srcId="{5BA11FC8-7608-9B4B-BD7D-934BE92107A9}" destId="{F3A9DE8A-90E4-7848-81B5-E008734ECD0D}" srcOrd="4" destOrd="0" parTransId="{F67BE85E-B978-2349-A74E-280D59FCC30F}" sibTransId="{14422393-999A-3B47-947C-F0499E19BC73}"/>
    <dgm:cxn modelId="{7AEC795F-C819-0F44-A075-A4DD0C742356}" type="presOf" srcId="{5BA11FC8-7608-9B4B-BD7D-934BE92107A9}" destId="{ABBBB2D4-8ABF-3D48-AD73-9A1883DAA1FE}" srcOrd="0" destOrd="0" presId="urn:microsoft.com/office/officeart/2005/8/layout/vList5"/>
    <dgm:cxn modelId="{8E0F1FB9-3657-A146-B6FE-BF8E96732C63}" srcId="{24511F68-3527-D24D-984D-2CAEA1F76B03}" destId="{6BA5D977-6407-5F43-A3F0-240DA109FA96}" srcOrd="2" destOrd="0" parTransId="{1AAF1B3B-3B78-9D47-85DC-2DB2187F4664}" sibTransId="{233E2FE6-96A7-9249-8791-23E0D310CE0B}"/>
    <dgm:cxn modelId="{6822E217-331D-1C45-9776-7D7C459A8B48}" srcId="{24511F68-3527-D24D-984D-2CAEA1F76B03}" destId="{87E8ECA0-4A21-E749-B377-F6644C3A406B}" srcOrd="1" destOrd="0" parTransId="{1A7E97BC-DE6C-0948-B562-CD4F852C45C0}" sibTransId="{9BE2E3CB-9FCC-5F43-8C21-570D882B2A32}"/>
    <dgm:cxn modelId="{EB592A36-27B6-EF49-9EE3-F65D7F39E7ED}" srcId="{5BA11FC8-7608-9B4B-BD7D-934BE92107A9}" destId="{24511F68-3527-D24D-984D-2CAEA1F76B03}" srcOrd="0" destOrd="0" parTransId="{34A56DC4-9CB6-6642-B3F8-430D46AD43BD}" sibTransId="{E4FD19E4-9F80-DE45-B753-F2CB938CFBC1}"/>
    <dgm:cxn modelId="{DF88AF26-F674-334C-8614-64BC57824151}" type="presOf" srcId="{5541110C-1365-A240-83DC-37D0004C2F8F}" destId="{BF95D341-35C3-3349-8DEB-CB497DBB69AC}" srcOrd="0" destOrd="0" presId="urn:microsoft.com/office/officeart/2005/8/layout/vList5"/>
    <dgm:cxn modelId="{E6B9724E-4347-6149-BFB5-E648B421E040}" srcId="{5BA11FC8-7608-9B4B-BD7D-934BE92107A9}" destId="{B49E2599-E077-5E4C-A9CC-A24AFF2C7EFB}" srcOrd="3" destOrd="0" parTransId="{FBC13662-9EDB-C247-8EC6-92BF24A18A5A}" sibTransId="{7BFCF9DB-60F4-8C48-A6D2-56DD3F6091BC}"/>
    <dgm:cxn modelId="{433FCDDB-805F-274C-AF76-EE708571F576}" srcId="{B49E2599-E077-5E4C-A9CC-A24AFF2C7EFB}" destId="{E2490B9C-6BC1-7D4A-B866-245D619E7CC2}" srcOrd="1" destOrd="0" parTransId="{6846F66B-A1E6-B74F-A173-C0A45C5D3499}" sibTransId="{A6444D65-4FB2-0841-BAA4-7C5535348EED}"/>
    <dgm:cxn modelId="{051FE441-9D79-1143-BDAC-38EBAD84EC33}" type="presParOf" srcId="{ABBBB2D4-8ABF-3D48-AD73-9A1883DAA1FE}" destId="{460359DF-4FC5-E444-A318-587CCEC8F066}" srcOrd="0" destOrd="0" presId="urn:microsoft.com/office/officeart/2005/8/layout/vList5"/>
    <dgm:cxn modelId="{98A6ABD3-0F51-0540-A580-A6D2FAA76671}" type="presParOf" srcId="{460359DF-4FC5-E444-A318-587CCEC8F066}" destId="{026AFABA-52C3-664A-A05E-F24197F062CD}" srcOrd="0" destOrd="0" presId="urn:microsoft.com/office/officeart/2005/8/layout/vList5"/>
    <dgm:cxn modelId="{004C2732-8207-D141-871E-A9EABBFD3042}" type="presParOf" srcId="{460359DF-4FC5-E444-A318-587CCEC8F066}" destId="{F32B657E-E8EE-0440-921F-A014AA82B292}" srcOrd="1" destOrd="0" presId="urn:microsoft.com/office/officeart/2005/8/layout/vList5"/>
    <dgm:cxn modelId="{C8C994A6-3A89-7E44-82FA-307F839FD932}" type="presParOf" srcId="{ABBBB2D4-8ABF-3D48-AD73-9A1883DAA1FE}" destId="{A83A4E75-E6D0-524A-BB6B-B377B103BF78}" srcOrd="1" destOrd="0" presId="urn:microsoft.com/office/officeart/2005/8/layout/vList5"/>
    <dgm:cxn modelId="{87BF0825-D903-C147-9815-293D7D6391A8}" type="presParOf" srcId="{ABBBB2D4-8ABF-3D48-AD73-9A1883DAA1FE}" destId="{6478BBDF-F383-3744-B0A0-484EA574DBF8}" srcOrd="2" destOrd="0" presId="urn:microsoft.com/office/officeart/2005/8/layout/vList5"/>
    <dgm:cxn modelId="{6CCBA0ED-1474-E44B-AE78-D551EEE33750}" type="presParOf" srcId="{6478BBDF-F383-3744-B0A0-484EA574DBF8}" destId="{141008BE-65F1-B646-BC48-69F5A45E1FB9}" srcOrd="0" destOrd="0" presId="urn:microsoft.com/office/officeart/2005/8/layout/vList5"/>
    <dgm:cxn modelId="{82E3EDDA-9C56-EA45-BD9D-DAA83839BF79}" type="presParOf" srcId="{ABBBB2D4-8ABF-3D48-AD73-9A1883DAA1FE}" destId="{82FB7DA5-9918-FA45-A1E9-0961A3F8F12C}" srcOrd="3" destOrd="0" presId="urn:microsoft.com/office/officeart/2005/8/layout/vList5"/>
    <dgm:cxn modelId="{9CF65FC7-53BC-A244-918B-6322C46A99D8}" type="presParOf" srcId="{ABBBB2D4-8ABF-3D48-AD73-9A1883DAA1FE}" destId="{7696EB00-93E5-C343-9028-7CFE1C34F1C4}" srcOrd="4" destOrd="0" presId="urn:microsoft.com/office/officeart/2005/8/layout/vList5"/>
    <dgm:cxn modelId="{5D3D7CA4-C4BC-0D41-8831-466CAD3A7CBB}" type="presParOf" srcId="{7696EB00-93E5-C343-9028-7CFE1C34F1C4}" destId="{BF95D341-35C3-3349-8DEB-CB497DBB69AC}" srcOrd="0" destOrd="0" presId="urn:microsoft.com/office/officeart/2005/8/layout/vList5"/>
    <dgm:cxn modelId="{4D4FF921-15A4-854E-AE0B-88B4360B5D53}" type="presParOf" srcId="{ABBBB2D4-8ABF-3D48-AD73-9A1883DAA1FE}" destId="{4F695CB2-B1DD-9746-A0E4-662683FC2726}" srcOrd="5" destOrd="0" presId="urn:microsoft.com/office/officeart/2005/8/layout/vList5"/>
    <dgm:cxn modelId="{28F9A432-37D4-1046-B568-65E07F05F824}" type="presParOf" srcId="{ABBBB2D4-8ABF-3D48-AD73-9A1883DAA1FE}" destId="{70138390-3B4E-0046-B859-FDA807B0FE85}" srcOrd="6" destOrd="0" presId="urn:microsoft.com/office/officeart/2005/8/layout/vList5"/>
    <dgm:cxn modelId="{4A43C85E-5DF8-384D-A2D3-702253259EFA}" type="presParOf" srcId="{70138390-3B4E-0046-B859-FDA807B0FE85}" destId="{C5200053-C62E-AD4F-AD88-3343289A03E4}" srcOrd="0" destOrd="0" presId="urn:microsoft.com/office/officeart/2005/8/layout/vList5"/>
    <dgm:cxn modelId="{CC08F852-6771-254E-A200-3C7ECF495921}" type="presParOf" srcId="{70138390-3B4E-0046-B859-FDA807B0FE85}" destId="{12ADEFB8-9C02-964F-95AF-5A2FCBCCD194}" srcOrd="1" destOrd="0" presId="urn:microsoft.com/office/officeart/2005/8/layout/vList5"/>
    <dgm:cxn modelId="{F426FBCD-A2FB-6549-A824-BA92B9665D14}" type="presParOf" srcId="{ABBBB2D4-8ABF-3D48-AD73-9A1883DAA1FE}" destId="{7197A728-63F0-A74B-9AC2-E3464F9BB145}" srcOrd="7" destOrd="0" presId="urn:microsoft.com/office/officeart/2005/8/layout/vList5"/>
    <dgm:cxn modelId="{2D9AAACB-8508-BB4C-B517-1AB393C2B794}" type="presParOf" srcId="{ABBBB2D4-8ABF-3D48-AD73-9A1883DAA1FE}" destId="{06410DB7-9FF4-0544-8668-F5F879068472}" srcOrd="8" destOrd="0" presId="urn:microsoft.com/office/officeart/2005/8/layout/vList5"/>
    <dgm:cxn modelId="{23527575-E137-0048-82D9-FF9DA4EE3453}" type="presParOf" srcId="{06410DB7-9FF4-0544-8668-F5F879068472}" destId="{7F35B1FE-A4C8-6046-A634-0F0E91CAD45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8AC3B-4878-7445-9ECB-3B67E0CF935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A08389-EDF7-C649-A714-30D8B5ADFE61}">
      <dgm:prSet custT="1"/>
      <dgm:spPr>
        <a:solidFill>
          <a:srgbClr val="ADD3F7"/>
        </a:solidFill>
      </dgm:spPr>
      <dgm:t>
        <a:bodyPr/>
        <a:lstStyle/>
        <a:p>
          <a:pPr algn="l"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Systematic review of 41 studies of patients with diabetes: planned visits with nurse care manager was associated with improved outcomes</a:t>
          </a:r>
          <a:r>
            <a:rPr lang="en-US" sz="1800" b="1" baseline="30000" dirty="0" smtClean="0">
              <a:solidFill>
                <a:srgbClr val="000090"/>
              </a:solidFill>
              <a:latin typeface="Arial Narrow"/>
              <a:cs typeface="Arial Narrow"/>
            </a:rPr>
            <a:t>1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  </a:t>
          </a:r>
          <a:endParaRPr lang="en-US" sz="18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D75391CC-AD7F-F043-B77A-D8D6ED133E9C}" type="parTrans" cxnId="{CD7EA839-405E-504E-8397-B70D074B2CCD}">
      <dgm:prSet/>
      <dgm:spPr/>
      <dgm:t>
        <a:bodyPr/>
        <a:lstStyle/>
        <a:p>
          <a:endParaRPr lang="en-US"/>
        </a:p>
      </dgm:t>
    </dgm:pt>
    <dgm:pt modelId="{2FB97455-2CB4-E249-9B54-0E82C8DB91F4}" type="sibTrans" cxnId="{CD7EA839-405E-504E-8397-B70D074B2CCD}">
      <dgm:prSet/>
      <dgm:spPr/>
      <dgm:t>
        <a:bodyPr/>
        <a:lstStyle/>
        <a:p>
          <a:endParaRPr lang="en-US"/>
        </a:p>
      </dgm:t>
    </dgm:pt>
    <dgm:pt modelId="{356DE8B9-5B64-EB49-A5A5-F312DCDA85DE}">
      <dgm:prSet custT="1"/>
      <dgm:spPr>
        <a:solidFill>
          <a:srgbClr val="ADD3F7"/>
        </a:solidFill>
      </dgm:spPr>
      <dgm:t>
        <a:bodyPr/>
        <a:lstStyle/>
        <a:p>
          <a:pPr algn="l"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Meta-analysis of 66 studies of quality improvement strategies for patients with diabetes</a:t>
          </a:r>
          <a:endParaRPr lang="en-US" sz="18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8D68194-2C28-3745-87F2-E65A9F4F619F}" type="parTrans" cxnId="{C52C3E54-95FD-A04C-B404-574738E7BB3D}">
      <dgm:prSet/>
      <dgm:spPr/>
      <dgm:t>
        <a:bodyPr/>
        <a:lstStyle/>
        <a:p>
          <a:endParaRPr lang="en-US"/>
        </a:p>
      </dgm:t>
    </dgm:pt>
    <dgm:pt modelId="{C49CF424-D674-FD48-AFC1-AA5510C6F58E}" type="sibTrans" cxnId="{C52C3E54-95FD-A04C-B404-574738E7BB3D}">
      <dgm:prSet/>
      <dgm:spPr/>
      <dgm:t>
        <a:bodyPr/>
        <a:lstStyle/>
        <a:p>
          <a:endParaRPr lang="en-US"/>
        </a:p>
      </dgm:t>
    </dgm:pt>
    <dgm:pt modelId="{9CEEC46E-0509-1E48-A4F4-B3C0C449177A}">
      <dgm:prSet custT="1"/>
      <dgm:spPr>
        <a:solidFill>
          <a:srgbClr val="ADD3F7"/>
        </a:solidFill>
      </dgm:spPr>
      <dgm:t>
        <a:bodyPr/>
        <a:lstStyle/>
        <a:p>
          <a:pPr algn="l" rtl="0"/>
          <a:r>
            <a:rPr lang="en-US" sz="2400" b="1" dirty="0" smtClean="0">
              <a:solidFill>
                <a:srgbClr val="000090"/>
              </a:solidFill>
              <a:latin typeface="Arial Narrow"/>
              <a:cs typeface="Arial Narrow"/>
            </a:rPr>
            <a:t>The most effective strategies </a:t>
          </a:r>
          <a:endParaRPr lang="en-US" sz="24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9CDD003-DBA4-6B4A-B059-F2A099898738}" type="parTrans" cxnId="{C8870466-28D1-454B-94CA-3F5830BE9263}">
      <dgm:prSet/>
      <dgm:spPr/>
      <dgm:t>
        <a:bodyPr/>
        <a:lstStyle/>
        <a:p>
          <a:endParaRPr lang="en-US"/>
        </a:p>
      </dgm:t>
    </dgm:pt>
    <dgm:pt modelId="{BC835C58-F17D-8145-8F44-AEE46EB9E272}" type="sibTrans" cxnId="{C8870466-28D1-454B-94CA-3F5830BE9263}">
      <dgm:prSet/>
      <dgm:spPr/>
      <dgm:t>
        <a:bodyPr/>
        <a:lstStyle/>
        <a:p>
          <a:endParaRPr lang="en-US"/>
        </a:p>
      </dgm:t>
    </dgm:pt>
    <dgm:pt modelId="{9B21A753-4139-F04C-8038-10AAD98C26F3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Team-based care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70B9D5BD-F6D6-8946-B9AA-E4E9B61796AD}" type="parTrans" cxnId="{5F57FABF-78DC-8E40-8939-2FD33F3DF99B}">
      <dgm:prSet/>
      <dgm:spPr/>
      <dgm:t>
        <a:bodyPr/>
        <a:lstStyle/>
        <a:p>
          <a:endParaRPr lang="en-US"/>
        </a:p>
      </dgm:t>
    </dgm:pt>
    <dgm:pt modelId="{0D0398CC-52A3-6E4A-B866-4B6D39F2B3E8}" type="sibTrans" cxnId="{5F57FABF-78DC-8E40-8939-2FD33F3DF99B}">
      <dgm:prSet/>
      <dgm:spPr/>
      <dgm:t>
        <a:bodyPr/>
        <a:lstStyle/>
        <a:p>
          <a:endParaRPr lang="en-US"/>
        </a:p>
      </dgm:t>
    </dgm:pt>
    <dgm:pt modelId="{F81AB360-1484-0949-A936-2C94C40E3825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Planned visits by nurses or pharmacists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F8FECF0-2F44-2944-A3C5-232BF84A7127}" type="parTrans" cxnId="{5F02765E-A551-4847-A51C-4B007D63B658}">
      <dgm:prSet/>
      <dgm:spPr/>
      <dgm:t>
        <a:bodyPr/>
        <a:lstStyle/>
        <a:p>
          <a:endParaRPr lang="en-US"/>
        </a:p>
      </dgm:t>
    </dgm:pt>
    <dgm:pt modelId="{C8BDA203-6F90-D348-BEA1-BF16750D6744}" type="sibTrans" cxnId="{5F02765E-A551-4847-A51C-4B007D63B658}">
      <dgm:prSet/>
      <dgm:spPr/>
      <dgm:t>
        <a:bodyPr/>
        <a:lstStyle/>
        <a:p>
          <a:endParaRPr lang="en-US"/>
        </a:p>
      </dgm:t>
    </dgm:pt>
    <dgm:pt modelId="{0B2AD145-62E1-3041-92E9-28496E2ADA8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The planned visits provide health coaching (self-management support)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06A89D7-ECCB-1D49-9B3F-37DC037B970E}" type="parTrans" cxnId="{BDCBDA0C-FFF0-D448-85B6-446419583A88}">
      <dgm:prSet/>
      <dgm:spPr/>
      <dgm:t>
        <a:bodyPr/>
        <a:lstStyle/>
        <a:p>
          <a:endParaRPr lang="en-US"/>
        </a:p>
      </dgm:t>
    </dgm:pt>
    <dgm:pt modelId="{8BA52A92-0E2B-8B41-8EF2-6BE14FBA82B0}" type="sibTrans" cxnId="{BDCBDA0C-FFF0-D448-85B6-446419583A88}">
      <dgm:prSet/>
      <dgm:spPr/>
      <dgm:t>
        <a:bodyPr/>
        <a:lstStyle/>
        <a:p>
          <a:endParaRPr lang="en-US"/>
        </a:p>
      </dgm:t>
    </dgm:pt>
    <dgm:pt modelId="{C980BFCE-D813-C649-B030-26C3FE445058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Best results when RN or pharmacist (using standing orders) makes medication adjustments without awaiting physician authorization</a:t>
          </a:r>
          <a:r>
            <a:rPr lang="en-US" sz="1800" b="1" baseline="30000" dirty="0" smtClean="0">
              <a:solidFill>
                <a:srgbClr val="000090"/>
              </a:solidFill>
              <a:latin typeface="Arial Narrow"/>
              <a:cs typeface="Arial Narrow"/>
            </a:rPr>
            <a:t>2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73AC45D8-B805-0641-AC21-8C2BF1BFD1C7}" type="parTrans" cxnId="{547E5C05-E008-DF41-83FA-584D55106E47}">
      <dgm:prSet/>
      <dgm:spPr/>
      <dgm:t>
        <a:bodyPr/>
        <a:lstStyle/>
        <a:p>
          <a:endParaRPr lang="en-US"/>
        </a:p>
      </dgm:t>
    </dgm:pt>
    <dgm:pt modelId="{649E37BB-0C72-F443-8A74-94D021C47B0E}" type="sibTrans" cxnId="{547E5C05-E008-DF41-83FA-584D55106E47}">
      <dgm:prSet/>
      <dgm:spPr/>
      <dgm:t>
        <a:bodyPr/>
        <a:lstStyle/>
        <a:p>
          <a:endParaRPr lang="en-US"/>
        </a:p>
      </dgm:t>
    </dgm:pt>
    <dgm:pt modelId="{15E32571-182F-F24F-8600-89EC47B1690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fr-FR" sz="1600" b="1" dirty="0" smtClean="0">
              <a:solidFill>
                <a:srgbClr val="000090"/>
              </a:solidFill>
              <a:latin typeface="Arial Narrow"/>
              <a:cs typeface="Arial Narrow"/>
            </a:rPr>
            <a:t>1. </a:t>
          </a:r>
          <a:r>
            <a:rPr lang="fr-FR" sz="1600" b="1" dirty="0" err="1" smtClean="0">
              <a:solidFill>
                <a:srgbClr val="000090"/>
              </a:solidFill>
              <a:latin typeface="Arial Narrow"/>
              <a:cs typeface="Arial Narrow"/>
            </a:rPr>
            <a:t>Renders</a:t>
          </a:r>
          <a:r>
            <a:rPr lang="fr-FR" sz="1600" b="1" dirty="0" smtClean="0">
              <a:solidFill>
                <a:srgbClr val="000090"/>
              </a:solidFill>
              <a:latin typeface="Arial Narrow"/>
              <a:cs typeface="Arial Narrow"/>
            </a:rPr>
            <a:t> et al. </a:t>
          </a:r>
          <a:r>
            <a:rPr lang="fr-FR" sz="1600" b="1" i="1" dirty="0" err="1" smtClean="0">
              <a:solidFill>
                <a:srgbClr val="000090"/>
              </a:solidFill>
              <a:latin typeface="Arial Narrow"/>
              <a:cs typeface="Arial Narrow"/>
            </a:rPr>
            <a:t>Diabetes</a:t>
          </a:r>
          <a:r>
            <a:rPr lang="fr-FR" sz="1600" b="1" i="1" dirty="0" smtClean="0">
              <a:solidFill>
                <a:srgbClr val="000090"/>
              </a:solidFill>
              <a:latin typeface="Arial Narrow"/>
              <a:cs typeface="Arial Narrow"/>
            </a:rPr>
            <a:t> Care</a:t>
          </a:r>
          <a:r>
            <a:rPr lang="fr-FR" sz="1600" b="1" dirty="0" smtClean="0">
              <a:solidFill>
                <a:srgbClr val="000090"/>
              </a:solidFill>
              <a:latin typeface="Arial Narrow"/>
              <a:cs typeface="Arial Narrow"/>
            </a:rPr>
            <a:t> 2001;24:1821. </a:t>
          </a:r>
          <a:endParaRPr lang="fr-FR" sz="16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8229867-F3DC-6E4C-97E2-D5431D38AB87}" type="parTrans" cxnId="{B20F4D53-B04A-1C47-BD1B-DC895216113F}">
      <dgm:prSet/>
      <dgm:spPr/>
      <dgm:t>
        <a:bodyPr/>
        <a:lstStyle/>
        <a:p>
          <a:endParaRPr lang="en-US"/>
        </a:p>
      </dgm:t>
    </dgm:pt>
    <dgm:pt modelId="{12FDCFDC-3181-0349-9890-4082286FBC79}" type="sibTrans" cxnId="{B20F4D53-B04A-1C47-BD1B-DC895216113F}">
      <dgm:prSet/>
      <dgm:spPr/>
      <dgm:t>
        <a:bodyPr/>
        <a:lstStyle/>
        <a:p>
          <a:endParaRPr lang="en-US"/>
        </a:p>
      </dgm:t>
    </dgm:pt>
    <dgm:pt modelId="{A1ED4807-0A6F-044F-988E-203C776F1368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fr-FR" sz="1600" b="1" dirty="0" smtClean="0">
              <a:solidFill>
                <a:srgbClr val="000090"/>
              </a:solidFill>
              <a:latin typeface="Arial Narrow"/>
              <a:cs typeface="Arial Narrow"/>
            </a:rPr>
            <a:t>2. </a:t>
          </a:r>
          <a:r>
            <a:rPr lang="fr-FR" sz="1600" b="1" dirty="0" err="1" smtClean="0">
              <a:solidFill>
                <a:srgbClr val="000090"/>
              </a:solidFill>
              <a:latin typeface="Arial Narrow"/>
              <a:cs typeface="Arial Narrow"/>
            </a:rPr>
            <a:t>Shojania</a:t>
          </a:r>
          <a:r>
            <a:rPr lang="fr-FR" sz="1600" b="1" dirty="0" smtClean="0">
              <a:solidFill>
                <a:srgbClr val="000090"/>
              </a:solidFill>
              <a:latin typeface="Arial Narrow"/>
              <a:cs typeface="Arial Narrow"/>
            </a:rPr>
            <a:t>, </a:t>
          </a:r>
          <a:r>
            <a:rPr lang="fr-FR" sz="1600" b="1" i="1" dirty="0" smtClean="0">
              <a:solidFill>
                <a:srgbClr val="000090"/>
              </a:solidFill>
              <a:latin typeface="Arial Narrow"/>
              <a:cs typeface="Arial Narrow"/>
            </a:rPr>
            <a:t>JAMA</a:t>
          </a:r>
          <a:r>
            <a:rPr lang="fr-FR" sz="1600" b="1" dirty="0" smtClean="0">
              <a:solidFill>
                <a:srgbClr val="000090"/>
              </a:solidFill>
              <a:latin typeface="Arial Narrow"/>
              <a:cs typeface="Arial Narrow"/>
            </a:rPr>
            <a:t> 2006;296:427.</a:t>
          </a:r>
          <a:endParaRPr lang="fr-FR" sz="16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DECD6BD2-2D9D-5E4C-B8AE-6F3D81433339}" type="parTrans" cxnId="{34926024-4573-824C-A037-D7E5459DA289}">
      <dgm:prSet/>
      <dgm:spPr/>
    </dgm:pt>
    <dgm:pt modelId="{32ED7D98-BCCA-CE40-B1EB-91BA4777D2B3}" type="sibTrans" cxnId="{34926024-4573-824C-A037-D7E5459DA289}">
      <dgm:prSet/>
      <dgm:spPr/>
    </dgm:pt>
    <dgm:pt modelId="{4D613F71-A284-9A41-90B8-2BAF7A759E0F}" type="pres">
      <dgm:prSet presAssocID="{3768AC3B-4878-7445-9ECB-3B67E0CF93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4A8061-6FB9-2849-874C-A2DB56701FF8}" type="pres">
      <dgm:prSet presAssocID="{D8A08389-EDF7-C649-A714-30D8B5ADFE61}" presName="linNode" presStyleCnt="0"/>
      <dgm:spPr/>
    </dgm:pt>
    <dgm:pt modelId="{6918013A-7952-2242-BA62-610378821782}" type="pres">
      <dgm:prSet presAssocID="{D8A08389-EDF7-C649-A714-30D8B5ADFE61}" presName="parentText" presStyleLbl="node1" presStyleIdx="0" presStyleCnt="3" custScaleX="277778" custScaleY="253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58D12-BF28-9A43-B9F1-AEB6459F9A85}" type="pres">
      <dgm:prSet presAssocID="{2FB97455-2CB4-E249-9B54-0E82C8DB91F4}" presName="sp" presStyleCnt="0"/>
      <dgm:spPr/>
    </dgm:pt>
    <dgm:pt modelId="{C737BF15-2986-624E-BE19-54ED8BFFC825}" type="pres">
      <dgm:prSet presAssocID="{356DE8B9-5B64-EB49-A5A5-F312DCDA85DE}" presName="linNode" presStyleCnt="0"/>
      <dgm:spPr/>
    </dgm:pt>
    <dgm:pt modelId="{E1B4EEB9-E219-E544-A368-03F2FDA2BC5C}" type="pres">
      <dgm:prSet presAssocID="{356DE8B9-5B64-EB49-A5A5-F312DCDA85DE}" presName="parentText" presStyleLbl="node1" presStyleIdx="1" presStyleCnt="3" custScaleX="277778" custScaleY="265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F851D-474F-1944-8E61-C9DA79103904}" type="pres">
      <dgm:prSet presAssocID="{C49CF424-D674-FD48-AFC1-AA5510C6F58E}" presName="sp" presStyleCnt="0"/>
      <dgm:spPr/>
    </dgm:pt>
    <dgm:pt modelId="{5883DFEF-328A-D345-A3DB-33F4C502492B}" type="pres">
      <dgm:prSet presAssocID="{9CEEC46E-0509-1E48-A4F4-B3C0C449177A}" presName="linNode" presStyleCnt="0"/>
      <dgm:spPr/>
    </dgm:pt>
    <dgm:pt modelId="{B5C6301D-789C-4749-A101-3BF3AC296CDE}" type="pres">
      <dgm:prSet presAssocID="{9CEEC46E-0509-1E48-A4F4-B3C0C449177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CA5DE-AC6A-DE4B-AB2F-5554C37E0681}" type="pres">
      <dgm:prSet presAssocID="{9CEEC46E-0509-1E48-A4F4-B3C0C449177A}" presName="descendantText" presStyleLbl="alignAccFollowNode1" presStyleIdx="0" presStyleCnt="1" custScaleY="124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5975FE-83A7-2842-A821-06A88722BD23}" type="presOf" srcId="{A1ED4807-0A6F-044F-988E-203C776F1368}" destId="{063CA5DE-AC6A-DE4B-AB2F-5554C37E0681}" srcOrd="0" destOrd="5" presId="urn:microsoft.com/office/officeart/2005/8/layout/vList5"/>
    <dgm:cxn modelId="{B20F4D53-B04A-1C47-BD1B-DC895216113F}" srcId="{9CEEC46E-0509-1E48-A4F4-B3C0C449177A}" destId="{15E32571-182F-F24F-8600-89EC47B1690F}" srcOrd="4" destOrd="0" parTransId="{08229867-F3DC-6E4C-97E2-D5431D38AB87}" sibTransId="{12FDCFDC-3181-0349-9890-4082286FBC79}"/>
    <dgm:cxn modelId="{5F02765E-A551-4847-A51C-4B007D63B658}" srcId="{9CEEC46E-0509-1E48-A4F4-B3C0C449177A}" destId="{F81AB360-1484-0949-A936-2C94C40E3825}" srcOrd="1" destOrd="0" parTransId="{BF8FECF0-2F44-2944-A3C5-232BF84A7127}" sibTransId="{C8BDA203-6F90-D348-BEA1-BF16750D6744}"/>
    <dgm:cxn modelId="{900DCFA4-43C9-3746-B531-695389B54255}" type="presOf" srcId="{D8A08389-EDF7-C649-A714-30D8B5ADFE61}" destId="{6918013A-7952-2242-BA62-610378821782}" srcOrd="0" destOrd="0" presId="urn:microsoft.com/office/officeart/2005/8/layout/vList5"/>
    <dgm:cxn modelId="{A69F9E12-8C4F-E140-888F-5F0906AC2558}" type="presOf" srcId="{3768AC3B-4878-7445-9ECB-3B67E0CF9359}" destId="{4D613F71-A284-9A41-90B8-2BAF7A759E0F}" srcOrd="0" destOrd="0" presId="urn:microsoft.com/office/officeart/2005/8/layout/vList5"/>
    <dgm:cxn modelId="{34926024-4573-824C-A037-D7E5459DA289}" srcId="{9CEEC46E-0509-1E48-A4F4-B3C0C449177A}" destId="{A1ED4807-0A6F-044F-988E-203C776F1368}" srcOrd="5" destOrd="0" parTransId="{DECD6BD2-2D9D-5E4C-B8AE-6F3D81433339}" sibTransId="{32ED7D98-BCCA-CE40-B1EB-91BA4777D2B3}"/>
    <dgm:cxn modelId="{9B5D3047-0EA4-5A4D-9056-02629310F3FE}" type="presOf" srcId="{0B2AD145-62E1-3041-92E9-28496E2ADA8D}" destId="{063CA5DE-AC6A-DE4B-AB2F-5554C37E0681}" srcOrd="0" destOrd="2" presId="urn:microsoft.com/office/officeart/2005/8/layout/vList5"/>
    <dgm:cxn modelId="{CD7EA839-405E-504E-8397-B70D074B2CCD}" srcId="{3768AC3B-4878-7445-9ECB-3B67E0CF9359}" destId="{D8A08389-EDF7-C649-A714-30D8B5ADFE61}" srcOrd="0" destOrd="0" parTransId="{D75391CC-AD7F-F043-B77A-D8D6ED133E9C}" sibTransId="{2FB97455-2CB4-E249-9B54-0E82C8DB91F4}"/>
    <dgm:cxn modelId="{5F57FABF-78DC-8E40-8939-2FD33F3DF99B}" srcId="{9CEEC46E-0509-1E48-A4F4-B3C0C449177A}" destId="{9B21A753-4139-F04C-8038-10AAD98C26F3}" srcOrd="0" destOrd="0" parTransId="{70B9D5BD-F6D6-8946-B9AA-E4E9B61796AD}" sibTransId="{0D0398CC-52A3-6E4A-B866-4B6D39F2B3E8}"/>
    <dgm:cxn modelId="{B28FEA9E-4742-4640-9A8D-6C1970E8F20E}" type="presOf" srcId="{F81AB360-1484-0949-A936-2C94C40E3825}" destId="{063CA5DE-AC6A-DE4B-AB2F-5554C37E0681}" srcOrd="0" destOrd="1" presId="urn:microsoft.com/office/officeart/2005/8/layout/vList5"/>
    <dgm:cxn modelId="{A7B81C04-3CA6-7C40-8DEA-CE033E8D24E7}" type="presOf" srcId="{15E32571-182F-F24F-8600-89EC47B1690F}" destId="{063CA5DE-AC6A-DE4B-AB2F-5554C37E0681}" srcOrd="0" destOrd="4" presId="urn:microsoft.com/office/officeart/2005/8/layout/vList5"/>
    <dgm:cxn modelId="{47E251EC-E553-4140-AD0F-A3E8651BA2CD}" type="presOf" srcId="{9CEEC46E-0509-1E48-A4F4-B3C0C449177A}" destId="{B5C6301D-789C-4749-A101-3BF3AC296CDE}" srcOrd="0" destOrd="0" presId="urn:microsoft.com/office/officeart/2005/8/layout/vList5"/>
    <dgm:cxn modelId="{BD648E1A-C4C7-0E48-B6F0-0BF507ACE816}" type="presOf" srcId="{C980BFCE-D813-C649-B030-26C3FE445058}" destId="{063CA5DE-AC6A-DE4B-AB2F-5554C37E0681}" srcOrd="0" destOrd="3" presId="urn:microsoft.com/office/officeart/2005/8/layout/vList5"/>
    <dgm:cxn modelId="{D23F03B0-44A3-E843-BEEA-045CB1AF6A83}" type="presOf" srcId="{9B21A753-4139-F04C-8038-10AAD98C26F3}" destId="{063CA5DE-AC6A-DE4B-AB2F-5554C37E0681}" srcOrd="0" destOrd="0" presId="urn:microsoft.com/office/officeart/2005/8/layout/vList5"/>
    <dgm:cxn modelId="{C52C3E54-95FD-A04C-B404-574738E7BB3D}" srcId="{3768AC3B-4878-7445-9ECB-3B67E0CF9359}" destId="{356DE8B9-5B64-EB49-A5A5-F312DCDA85DE}" srcOrd="1" destOrd="0" parTransId="{08D68194-2C28-3745-87F2-E65A9F4F619F}" sibTransId="{C49CF424-D674-FD48-AFC1-AA5510C6F58E}"/>
    <dgm:cxn modelId="{C8870466-28D1-454B-94CA-3F5830BE9263}" srcId="{3768AC3B-4878-7445-9ECB-3B67E0CF9359}" destId="{9CEEC46E-0509-1E48-A4F4-B3C0C449177A}" srcOrd="2" destOrd="0" parTransId="{09CDD003-DBA4-6B4A-B059-F2A099898738}" sibTransId="{BC835C58-F17D-8145-8F44-AEE46EB9E272}"/>
    <dgm:cxn modelId="{547E5C05-E008-DF41-83FA-584D55106E47}" srcId="{9CEEC46E-0509-1E48-A4F4-B3C0C449177A}" destId="{C980BFCE-D813-C649-B030-26C3FE445058}" srcOrd="3" destOrd="0" parTransId="{73AC45D8-B805-0641-AC21-8C2BF1BFD1C7}" sibTransId="{649E37BB-0C72-F443-8A74-94D021C47B0E}"/>
    <dgm:cxn modelId="{DC8D2162-E7C2-AB43-A1A4-160BAA1E3A66}" type="presOf" srcId="{356DE8B9-5B64-EB49-A5A5-F312DCDA85DE}" destId="{E1B4EEB9-E219-E544-A368-03F2FDA2BC5C}" srcOrd="0" destOrd="0" presId="urn:microsoft.com/office/officeart/2005/8/layout/vList5"/>
    <dgm:cxn modelId="{BDCBDA0C-FFF0-D448-85B6-446419583A88}" srcId="{9CEEC46E-0509-1E48-A4F4-B3C0C449177A}" destId="{0B2AD145-62E1-3041-92E9-28496E2ADA8D}" srcOrd="2" destOrd="0" parTransId="{B06A89D7-ECCB-1D49-9B3F-37DC037B970E}" sibTransId="{8BA52A92-0E2B-8B41-8EF2-6BE14FBA82B0}"/>
    <dgm:cxn modelId="{94A7ECF1-4DAE-9F40-9D78-D1BECE1D8848}" type="presParOf" srcId="{4D613F71-A284-9A41-90B8-2BAF7A759E0F}" destId="{D04A8061-6FB9-2849-874C-A2DB56701FF8}" srcOrd="0" destOrd="0" presId="urn:microsoft.com/office/officeart/2005/8/layout/vList5"/>
    <dgm:cxn modelId="{5DC7BE55-3058-C64F-B769-8A6B2AD7E949}" type="presParOf" srcId="{D04A8061-6FB9-2849-874C-A2DB56701FF8}" destId="{6918013A-7952-2242-BA62-610378821782}" srcOrd="0" destOrd="0" presId="urn:microsoft.com/office/officeart/2005/8/layout/vList5"/>
    <dgm:cxn modelId="{60C31E24-F0D1-374F-B3A1-A8C609F9DE47}" type="presParOf" srcId="{4D613F71-A284-9A41-90B8-2BAF7A759E0F}" destId="{76C58D12-BF28-9A43-B9F1-AEB6459F9A85}" srcOrd="1" destOrd="0" presId="urn:microsoft.com/office/officeart/2005/8/layout/vList5"/>
    <dgm:cxn modelId="{DE3BD231-BB04-614B-ACE2-ED2C06E5CEC6}" type="presParOf" srcId="{4D613F71-A284-9A41-90B8-2BAF7A759E0F}" destId="{C737BF15-2986-624E-BE19-54ED8BFFC825}" srcOrd="2" destOrd="0" presId="urn:microsoft.com/office/officeart/2005/8/layout/vList5"/>
    <dgm:cxn modelId="{214220F5-AFE4-9445-B008-0DF5570C99B6}" type="presParOf" srcId="{C737BF15-2986-624E-BE19-54ED8BFFC825}" destId="{E1B4EEB9-E219-E544-A368-03F2FDA2BC5C}" srcOrd="0" destOrd="0" presId="urn:microsoft.com/office/officeart/2005/8/layout/vList5"/>
    <dgm:cxn modelId="{6D7B6FFD-2C4C-B24A-8530-C3C95835F276}" type="presParOf" srcId="{4D613F71-A284-9A41-90B8-2BAF7A759E0F}" destId="{362F851D-474F-1944-8E61-C9DA79103904}" srcOrd="3" destOrd="0" presId="urn:microsoft.com/office/officeart/2005/8/layout/vList5"/>
    <dgm:cxn modelId="{151E89A2-AF65-C24C-A4D9-C8F67D0F63EB}" type="presParOf" srcId="{4D613F71-A284-9A41-90B8-2BAF7A759E0F}" destId="{5883DFEF-328A-D345-A3DB-33F4C502492B}" srcOrd="4" destOrd="0" presId="urn:microsoft.com/office/officeart/2005/8/layout/vList5"/>
    <dgm:cxn modelId="{EDCF7961-3802-1340-ADDA-2B4755F745B2}" type="presParOf" srcId="{5883DFEF-328A-D345-A3DB-33F4C502492B}" destId="{B5C6301D-789C-4749-A101-3BF3AC296CDE}" srcOrd="0" destOrd="0" presId="urn:microsoft.com/office/officeart/2005/8/layout/vList5"/>
    <dgm:cxn modelId="{351021E5-0D56-D546-9391-D270A7EA6A79}" type="presParOf" srcId="{5883DFEF-328A-D345-A3DB-33F4C502492B}" destId="{063CA5DE-AC6A-DE4B-AB2F-5554C37E06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B59490-DA4E-2F42-8622-D937FBA8BDD9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FB47F7-2A43-4943-8B91-49960B005543}">
      <dgm:prSet custT="1"/>
      <dgm:spPr>
        <a:solidFill>
          <a:srgbClr val="CCFFCC"/>
        </a:solidFill>
      </dgm:spPr>
      <dgm:t>
        <a:bodyPr/>
        <a:lstStyle/>
        <a:p>
          <a:pPr algn="l" rtl="0"/>
          <a:endParaRPr lang="en-US" sz="1800" b="1" dirty="0" smtClean="0">
            <a:solidFill>
              <a:srgbClr val="000090"/>
            </a:solidFill>
            <a:latin typeface="Arial Narrow"/>
            <a:cs typeface="Arial Narrow"/>
          </a:endParaRPr>
        </a:p>
        <a:p>
          <a:pPr algn="l"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Paradigm shift:</a:t>
          </a:r>
        </a:p>
        <a:p>
          <a:pPr algn="l" rtl="0"/>
          <a:r>
            <a:rPr lang="en-US" sz="1800" b="1" dirty="0" smtClean="0">
              <a:solidFill>
                <a:srgbClr val="800000"/>
              </a:solidFill>
              <a:latin typeface="Arial Narrow"/>
              <a:cs typeface="Arial Narrow"/>
            </a:rPr>
            <a:t>From: 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Doctor (or nurse) tells patient what to do and calls them non-compliant if they don’t do it</a:t>
          </a:r>
        </a:p>
        <a:p>
          <a:pPr algn="l" rtl="0"/>
          <a:r>
            <a:rPr lang="en-US" sz="1800" b="1" dirty="0" smtClean="0">
              <a:solidFill>
                <a:srgbClr val="800000"/>
              </a:solidFill>
              <a:latin typeface="Arial Narrow"/>
              <a:cs typeface="Arial Narrow"/>
            </a:rPr>
            <a:t>To: 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Engaging patients to learn their goals and what they are willing and able to do; meeting them half-way</a:t>
          </a:r>
        </a:p>
        <a:p>
          <a:pPr algn="l" rtl="0"/>
          <a:endParaRPr lang="en-US" sz="20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C03FCA0F-6A0F-904C-968A-ECFD3BDD24E7}" type="parTrans" cxnId="{1A984C83-BB6B-2643-889C-4A1CB94A58F1}">
      <dgm:prSet/>
      <dgm:spPr/>
      <dgm:t>
        <a:bodyPr/>
        <a:lstStyle/>
        <a:p>
          <a:endParaRPr lang="en-US"/>
        </a:p>
      </dgm:t>
    </dgm:pt>
    <dgm:pt modelId="{366FF6A7-33CE-A743-947B-C18B0FAECE61}" type="sibTrans" cxnId="{1A984C83-BB6B-2643-889C-4A1CB94A58F1}">
      <dgm:prSet/>
      <dgm:spPr/>
      <dgm:t>
        <a:bodyPr/>
        <a:lstStyle/>
        <a:p>
          <a:endParaRPr lang="en-US"/>
        </a:p>
      </dgm:t>
    </dgm:pt>
    <dgm:pt modelId="{246FA9BB-F1E4-7F45-BCBF-3D7ED33E6BA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Health coaching assists patients to gain the knowledge, skills, and confidence to become informed, active participants in managing </a:t>
          </a:r>
          <a:r>
            <a:rPr lang="en-US" sz="1600" b="1" dirty="0" smtClean="0">
              <a:solidFill>
                <a:srgbClr val="000090"/>
              </a:solidFill>
              <a:latin typeface="Arial Narrow"/>
              <a:cs typeface="Arial Narrow"/>
            </a:rPr>
            <a:t> </a:t>
          </a:r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their chronic condition </a:t>
          </a:r>
          <a:r>
            <a:rPr lang="en-US" sz="1600" b="1" dirty="0" smtClean="0">
              <a:solidFill>
                <a:srgbClr val="000090"/>
              </a:solidFill>
              <a:latin typeface="Arial Narrow"/>
              <a:cs typeface="Arial Narrow"/>
            </a:rPr>
            <a:t>[</a:t>
          </a:r>
          <a:r>
            <a:rPr lang="en-US" sz="1600" b="1" dirty="0" err="1" smtClean="0">
              <a:solidFill>
                <a:srgbClr val="000090"/>
              </a:solidFill>
              <a:latin typeface="Arial Narrow"/>
              <a:cs typeface="Arial Narrow"/>
            </a:rPr>
            <a:t>Ghorob</a:t>
          </a:r>
          <a:r>
            <a:rPr lang="en-US" sz="1600" b="1" i="0" dirty="0" smtClean="0">
              <a:solidFill>
                <a:srgbClr val="000090"/>
              </a:solidFill>
              <a:latin typeface="Arial Narrow"/>
              <a:cs typeface="Arial Narrow"/>
            </a:rPr>
            <a:t>, </a:t>
          </a:r>
          <a:r>
            <a:rPr lang="en-US" sz="1600" b="1" i="0" dirty="0" err="1" smtClean="0">
              <a:solidFill>
                <a:srgbClr val="000090"/>
              </a:solidFill>
              <a:latin typeface="Arial Narrow"/>
              <a:cs typeface="Arial Narrow"/>
            </a:rPr>
            <a:t>Fam</a:t>
          </a:r>
          <a:r>
            <a:rPr lang="en-US" sz="1600" b="1" i="0" dirty="0" smtClean="0">
              <a:solidFill>
                <a:srgbClr val="000090"/>
              </a:solidFill>
              <a:latin typeface="Arial Narrow"/>
              <a:cs typeface="Arial Narrow"/>
            </a:rPr>
            <a:t> </a:t>
          </a:r>
          <a:r>
            <a:rPr lang="en-US" sz="1600" b="1" i="0" dirty="0" err="1" smtClean="0">
              <a:solidFill>
                <a:srgbClr val="000090"/>
              </a:solidFill>
              <a:latin typeface="Arial Narrow"/>
              <a:cs typeface="Arial Narrow"/>
            </a:rPr>
            <a:t>Pract</a:t>
          </a:r>
          <a:r>
            <a:rPr lang="en-US" sz="1600" b="1" i="0" dirty="0" smtClean="0">
              <a:solidFill>
                <a:srgbClr val="000090"/>
              </a:solidFill>
              <a:latin typeface="Arial Narrow"/>
              <a:cs typeface="Arial Narrow"/>
            </a:rPr>
            <a:t> Management,</a:t>
          </a:r>
          <a:r>
            <a:rPr lang="en-US" sz="1600" b="1" dirty="0" smtClean="0">
              <a:solidFill>
                <a:srgbClr val="000090"/>
              </a:solidFill>
              <a:latin typeface="Arial Narrow"/>
              <a:cs typeface="Arial Narrow"/>
            </a:rPr>
            <a:t> May/June 2013] </a:t>
          </a:r>
          <a:endParaRPr lang="en-US" sz="16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3EEFC66C-EDB1-1344-9ADD-DB44DDACA415}" type="parTrans" cxnId="{24CB0573-4551-BF45-9929-3E8873AC35A4}">
      <dgm:prSet/>
      <dgm:spPr/>
      <dgm:t>
        <a:bodyPr/>
        <a:lstStyle/>
        <a:p>
          <a:endParaRPr lang="en-US"/>
        </a:p>
      </dgm:t>
    </dgm:pt>
    <dgm:pt modelId="{2A3C4577-F979-DB4E-8814-E62F424262E0}" type="sibTrans" cxnId="{24CB0573-4551-BF45-9929-3E8873AC35A4}">
      <dgm:prSet/>
      <dgm:spPr/>
      <dgm:t>
        <a:bodyPr/>
        <a:lstStyle/>
        <a:p>
          <a:endParaRPr lang="en-US"/>
        </a:p>
      </dgm:t>
    </dgm:pt>
    <dgm:pt modelId="{67B002D9-CEE3-CC4C-8E91-6AFB74B8CE7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l" rtl="0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The</a:t>
          </a:r>
          <a:r>
            <a:rPr lang="en-US" sz="2000" b="1" baseline="0" dirty="0" smtClean="0">
              <a:solidFill>
                <a:srgbClr val="000090"/>
              </a:solidFill>
              <a:latin typeface="Arial Narrow"/>
              <a:cs typeface="Arial Narrow"/>
            </a:rPr>
            <a:t> 2 key components of care management are health coaching and medication management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93E288E8-F2E3-2E41-99D7-EC7E518DDC1A}" type="parTrans" cxnId="{A22C2883-27C9-D042-84AB-6E1B9232C5C6}">
      <dgm:prSet/>
      <dgm:spPr/>
      <dgm:t>
        <a:bodyPr/>
        <a:lstStyle/>
        <a:p>
          <a:endParaRPr lang="en-US"/>
        </a:p>
      </dgm:t>
    </dgm:pt>
    <dgm:pt modelId="{F5ECE2C8-9535-B848-B273-4EF1C9E78F73}" type="sibTrans" cxnId="{A22C2883-27C9-D042-84AB-6E1B9232C5C6}">
      <dgm:prSet/>
      <dgm:spPr/>
      <dgm:t>
        <a:bodyPr/>
        <a:lstStyle/>
        <a:p>
          <a:endParaRPr lang="en-US"/>
        </a:p>
      </dgm:t>
    </dgm:pt>
    <dgm:pt modelId="{BC86322B-393A-CB4E-BE39-CEDD67821286}">
      <dgm:prSet custT="1"/>
      <dgm:spPr>
        <a:solidFill>
          <a:srgbClr val="FFFF00"/>
        </a:solidFill>
      </dgm:spPr>
      <dgm:t>
        <a:bodyPr/>
        <a:lstStyle/>
        <a:p>
          <a:pPr algn="l" rtl="0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Health coaching is: </a:t>
          </a:r>
        </a:p>
        <a:p>
          <a:pPr algn="l" rtl="0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1. A function everyone should do</a:t>
          </a:r>
        </a:p>
        <a:p>
          <a:pPr algn="l" rtl="0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2. A job that a few people should be trained in and have time for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44163D09-0409-C94D-B425-3A1DBA714D86}" type="parTrans" cxnId="{168D9952-70F1-B244-BF88-2FF561F33455}">
      <dgm:prSet/>
      <dgm:spPr/>
      <dgm:t>
        <a:bodyPr/>
        <a:lstStyle/>
        <a:p>
          <a:endParaRPr lang="en-US"/>
        </a:p>
      </dgm:t>
    </dgm:pt>
    <dgm:pt modelId="{029E6439-EE1D-A243-84C9-0CD326BBBEAB}" type="sibTrans" cxnId="{168D9952-70F1-B244-BF88-2FF561F33455}">
      <dgm:prSet/>
      <dgm:spPr/>
      <dgm:t>
        <a:bodyPr/>
        <a:lstStyle/>
        <a:p>
          <a:endParaRPr lang="en-US"/>
        </a:p>
      </dgm:t>
    </dgm:pt>
    <dgm:pt modelId="{F2FC8D3A-F981-A141-9A89-F2C03331C0C9}" type="pres">
      <dgm:prSet presAssocID="{D0B59490-DA4E-2F42-8622-D937FBA8BD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60E0B-BE34-544D-B24C-0CB7DE4E6D9D}" type="pres">
      <dgm:prSet presAssocID="{BFFB47F7-2A43-4943-8B91-49960B005543}" presName="node" presStyleLbl="node1" presStyleIdx="0" presStyleCnt="4" custLinFactNeighborX="-2001" custLinFactNeighborY="-3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0D4D4-56E9-BA4E-9360-28376F5D3E5D}" type="pres">
      <dgm:prSet presAssocID="{366FF6A7-33CE-A743-947B-C18B0FAECE61}" presName="sibTrans" presStyleCnt="0"/>
      <dgm:spPr/>
    </dgm:pt>
    <dgm:pt modelId="{93B274AE-B56B-A64B-B4C3-7F01FB4DD507}" type="pres">
      <dgm:prSet presAssocID="{246FA9BB-F1E4-7F45-BCBF-3D7ED33E6B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CF00F-7091-4D4E-AC9B-B402B8D6655B}" type="pres">
      <dgm:prSet presAssocID="{2A3C4577-F979-DB4E-8814-E62F424262E0}" presName="sibTrans" presStyleCnt="0"/>
      <dgm:spPr/>
    </dgm:pt>
    <dgm:pt modelId="{A9CA7E39-4C08-AE44-846B-F84A3E036EF6}" type="pres">
      <dgm:prSet presAssocID="{67B002D9-CEE3-CC4C-8E91-6AFB74B8CE7E}" presName="node" presStyleLbl="node1" presStyleIdx="2" presStyleCnt="4" custLinFactNeighborX="-2001" custLinFactNeighborY="-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5F2E7-86A4-3C40-B391-5A912FDE55AF}" type="pres">
      <dgm:prSet presAssocID="{F5ECE2C8-9535-B848-B273-4EF1C9E78F73}" presName="sibTrans" presStyleCnt="0"/>
      <dgm:spPr/>
    </dgm:pt>
    <dgm:pt modelId="{AD5B0027-C5CF-564C-AF76-CADE9FB70A21}" type="pres">
      <dgm:prSet presAssocID="{BC86322B-393A-CB4E-BE39-CEDD67821286}" presName="node" presStyleLbl="node1" presStyleIdx="3" presStyleCnt="4" custLinFactNeighborX="-804" custLinFactNeighborY="-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D9952-70F1-B244-BF88-2FF561F33455}" srcId="{D0B59490-DA4E-2F42-8622-D937FBA8BDD9}" destId="{BC86322B-393A-CB4E-BE39-CEDD67821286}" srcOrd="3" destOrd="0" parTransId="{44163D09-0409-C94D-B425-3A1DBA714D86}" sibTransId="{029E6439-EE1D-A243-84C9-0CD326BBBEAB}"/>
    <dgm:cxn modelId="{A22C2883-27C9-D042-84AB-6E1B9232C5C6}" srcId="{D0B59490-DA4E-2F42-8622-D937FBA8BDD9}" destId="{67B002D9-CEE3-CC4C-8E91-6AFB74B8CE7E}" srcOrd="2" destOrd="0" parTransId="{93E288E8-F2E3-2E41-99D7-EC7E518DDC1A}" sibTransId="{F5ECE2C8-9535-B848-B273-4EF1C9E78F73}"/>
    <dgm:cxn modelId="{804B577E-AF0B-7A4A-84DF-1D9F146245D2}" type="presOf" srcId="{BC86322B-393A-CB4E-BE39-CEDD67821286}" destId="{AD5B0027-C5CF-564C-AF76-CADE9FB70A21}" srcOrd="0" destOrd="0" presId="urn:microsoft.com/office/officeart/2005/8/layout/default"/>
    <dgm:cxn modelId="{1A984C83-BB6B-2643-889C-4A1CB94A58F1}" srcId="{D0B59490-DA4E-2F42-8622-D937FBA8BDD9}" destId="{BFFB47F7-2A43-4943-8B91-49960B005543}" srcOrd="0" destOrd="0" parTransId="{C03FCA0F-6A0F-904C-968A-ECFD3BDD24E7}" sibTransId="{366FF6A7-33CE-A743-947B-C18B0FAECE61}"/>
    <dgm:cxn modelId="{AF079667-3758-D348-A1DA-72680701A1B2}" type="presOf" srcId="{246FA9BB-F1E4-7F45-BCBF-3D7ED33E6BA9}" destId="{93B274AE-B56B-A64B-B4C3-7F01FB4DD507}" srcOrd="0" destOrd="0" presId="urn:microsoft.com/office/officeart/2005/8/layout/default"/>
    <dgm:cxn modelId="{00B36E21-AD1D-E347-8B2D-9086CEC52055}" type="presOf" srcId="{D0B59490-DA4E-2F42-8622-D937FBA8BDD9}" destId="{F2FC8D3A-F981-A141-9A89-F2C03331C0C9}" srcOrd="0" destOrd="0" presId="urn:microsoft.com/office/officeart/2005/8/layout/default"/>
    <dgm:cxn modelId="{428F7AE3-87D4-A54B-8D6A-0002ECF181F3}" type="presOf" srcId="{67B002D9-CEE3-CC4C-8E91-6AFB74B8CE7E}" destId="{A9CA7E39-4C08-AE44-846B-F84A3E036EF6}" srcOrd="0" destOrd="0" presId="urn:microsoft.com/office/officeart/2005/8/layout/default"/>
    <dgm:cxn modelId="{F51562FD-EA65-D442-AC54-07B626B738AB}" type="presOf" srcId="{BFFB47F7-2A43-4943-8B91-49960B005543}" destId="{E9060E0B-BE34-544D-B24C-0CB7DE4E6D9D}" srcOrd="0" destOrd="0" presId="urn:microsoft.com/office/officeart/2005/8/layout/default"/>
    <dgm:cxn modelId="{24CB0573-4551-BF45-9929-3E8873AC35A4}" srcId="{D0B59490-DA4E-2F42-8622-D937FBA8BDD9}" destId="{246FA9BB-F1E4-7F45-BCBF-3D7ED33E6BA9}" srcOrd="1" destOrd="0" parTransId="{3EEFC66C-EDB1-1344-9ADD-DB44DDACA415}" sibTransId="{2A3C4577-F979-DB4E-8814-E62F424262E0}"/>
    <dgm:cxn modelId="{418D73E4-72B2-E74E-9D7B-790563B6AACE}" type="presParOf" srcId="{F2FC8D3A-F981-A141-9A89-F2C03331C0C9}" destId="{E9060E0B-BE34-544D-B24C-0CB7DE4E6D9D}" srcOrd="0" destOrd="0" presId="urn:microsoft.com/office/officeart/2005/8/layout/default"/>
    <dgm:cxn modelId="{6BE1CF22-310A-7946-AF6A-740D2DF1E6B2}" type="presParOf" srcId="{F2FC8D3A-F981-A141-9A89-F2C03331C0C9}" destId="{5870D4D4-56E9-BA4E-9360-28376F5D3E5D}" srcOrd="1" destOrd="0" presId="urn:microsoft.com/office/officeart/2005/8/layout/default"/>
    <dgm:cxn modelId="{B6A8009C-4F6B-2B4B-9510-9B3522FC41E4}" type="presParOf" srcId="{F2FC8D3A-F981-A141-9A89-F2C03331C0C9}" destId="{93B274AE-B56B-A64B-B4C3-7F01FB4DD507}" srcOrd="2" destOrd="0" presId="urn:microsoft.com/office/officeart/2005/8/layout/default"/>
    <dgm:cxn modelId="{ECFA55B2-1302-9545-840D-C1D50EB6C51A}" type="presParOf" srcId="{F2FC8D3A-F981-A141-9A89-F2C03331C0C9}" destId="{A89CF00F-7091-4D4E-AC9B-B402B8D6655B}" srcOrd="3" destOrd="0" presId="urn:microsoft.com/office/officeart/2005/8/layout/default"/>
    <dgm:cxn modelId="{2862C7C7-D327-804D-AEF1-ABE4D3BB0B01}" type="presParOf" srcId="{F2FC8D3A-F981-A141-9A89-F2C03331C0C9}" destId="{A9CA7E39-4C08-AE44-846B-F84A3E036EF6}" srcOrd="4" destOrd="0" presId="urn:microsoft.com/office/officeart/2005/8/layout/default"/>
    <dgm:cxn modelId="{BE1B359E-8A95-C542-9963-A020E9FFC6AA}" type="presParOf" srcId="{F2FC8D3A-F981-A141-9A89-F2C03331C0C9}" destId="{6D75F2E7-86A4-3C40-B391-5A912FDE55AF}" srcOrd="5" destOrd="0" presId="urn:microsoft.com/office/officeart/2005/8/layout/default"/>
    <dgm:cxn modelId="{71B93858-374F-6543-B47C-CA6CD71FC797}" type="presParOf" srcId="{F2FC8D3A-F981-A141-9A89-F2C03331C0C9}" destId="{AD5B0027-C5CF-564C-AF76-CADE9FB70A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5773C2-B7D2-A84B-AC47-F99BE4FE6763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AE6EC0-E8B7-134D-B9DE-1C292CC7ABA1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RCT: patients with diabetes, hypertension and/or hyperlipidemia with medical assistants trained as health coaches had significantly improved A1c and LDL-cholesterol compared with non-coached patients</a:t>
          </a:r>
          <a:r>
            <a:rPr lang="en-US" sz="2000" b="1" baseline="30000" dirty="0" smtClean="0">
              <a:solidFill>
                <a:srgbClr val="000090"/>
              </a:solidFill>
              <a:latin typeface="Arial Narrow"/>
              <a:cs typeface="Arial Narrow"/>
            </a:rPr>
            <a:t>1</a:t>
          </a:r>
          <a:endParaRPr lang="en-US" sz="20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379408B9-792B-0C41-8D22-00B9B98F6963}" type="parTrans" cxnId="{7B72E89F-AE90-E14D-AD4C-35C05EB72339}">
      <dgm:prSet/>
      <dgm:spPr/>
      <dgm:t>
        <a:bodyPr/>
        <a:lstStyle/>
        <a:p>
          <a:endParaRPr lang="en-US"/>
        </a:p>
      </dgm:t>
    </dgm:pt>
    <dgm:pt modelId="{11D81F4A-ACD9-8246-A383-A137C61A57DC}" type="sibTrans" cxnId="{7B72E89F-AE90-E14D-AD4C-35C05EB72339}">
      <dgm:prSet/>
      <dgm:spPr/>
      <dgm:t>
        <a:bodyPr/>
        <a:lstStyle/>
        <a:p>
          <a:endParaRPr lang="en-US"/>
        </a:p>
      </dgm:t>
    </dgm:pt>
    <dgm:pt modelId="{8983ED17-CE01-1747-BE7F-00F14FCA297E}">
      <dgm:prSet custT="1"/>
      <dgm:spPr>
        <a:solidFill>
          <a:srgbClr val="C8E2FA"/>
        </a:solidFill>
      </dgm:spPr>
      <dgm:t>
        <a:bodyPr/>
        <a:lstStyle/>
        <a:p>
          <a:pPr algn="l" rtl="0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In a RCT of low-income patients with poorly controlled diabetes, patients with peer health coaches (other patients with diabetes) had significantly improved A1c levels compared with controls</a:t>
          </a:r>
          <a:r>
            <a:rPr lang="en-US" sz="2000" b="1" baseline="30000" dirty="0" smtClean="0">
              <a:solidFill>
                <a:srgbClr val="000090"/>
              </a:solidFill>
              <a:latin typeface="Arial Narrow"/>
              <a:cs typeface="Arial Narrow"/>
            </a:rPr>
            <a:t>2</a:t>
          </a:r>
          <a:endParaRPr lang="en-US" sz="2000" baseline="300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3AC406EC-2B62-C14C-A2C2-882CB1B23D41}" type="parTrans" cxnId="{5C8B5637-E9A5-6F4B-9432-7F61B1E20176}">
      <dgm:prSet/>
      <dgm:spPr/>
      <dgm:t>
        <a:bodyPr/>
        <a:lstStyle/>
        <a:p>
          <a:endParaRPr lang="en-US"/>
        </a:p>
      </dgm:t>
    </dgm:pt>
    <dgm:pt modelId="{29B3BB36-49C8-E540-BB23-8848738559B8}" type="sibTrans" cxnId="{5C8B5637-E9A5-6F4B-9432-7F61B1E20176}">
      <dgm:prSet/>
      <dgm:spPr/>
      <dgm:t>
        <a:bodyPr/>
        <a:lstStyle/>
        <a:p>
          <a:endParaRPr lang="en-US"/>
        </a:p>
      </dgm:t>
    </dgm:pt>
    <dgm:pt modelId="{246FDEC5-D911-234C-BFB3-4A72F300DDDB}">
      <dgm:prSet custT="1"/>
      <dgm:spPr>
        <a:solidFill>
          <a:srgbClr val="C8E2FA"/>
        </a:solidFill>
      </dgm:spPr>
      <dgm:t>
        <a:bodyPr/>
        <a:lstStyle/>
        <a:p>
          <a:pPr algn="l"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1) Willard-Grace, </a:t>
          </a:r>
          <a:r>
            <a:rPr lang="en-US" sz="1800" b="1" i="0" dirty="0" smtClean="0">
              <a:solidFill>
                <a:srgbClr val="000090"/>
              </a:solidFill>
              <a:latin typeface="Arial Narrow"/>
              <a:cs typeface="Arial Narrow"/>
            </a:rPr>
            <a:t>Ann </a:t>
          </a:r>
          <a:r>
            <a:rPr lang="en-US" sz="1800" b="1" i="0" dirty="0" err="1" smtClean="0">
              <a:solidFill>
                <a:srgbClr val="000090"/>
              </a:solidFill>
              <a:latin typeface="Arial Narrow"/>
              <a:cs typeface="Arial Narrow"/>
            </a:rPr>
            <a:t>Fam</a:t>
          </a:r>
          <a:r>
            <a:rPr lang="en-US" sz="1800" b="1" i="0" dirty="0" smtClean="0">
              <a:solidFill>
                <a:srgbClr val="000090"/>
              </a:solidFill>
              <a:latin typeface="Arial Narrow"/>
              <a:cs typeface="Arial Narrow"/>
            </a:rPr>
            <a:t> Med 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2015;13:130;  2) Thom et al, </a:t>
          </a:r>
          <a:r>
            <a:rPr lang="en-US" sz="1800" b="1" i="0" dirty="0" smtClean="0">
              <a:solidFill>
                <a:srgbClr val="000090"/>
              </a:solidFill>
              <a:latin typeface="Arial Narrow"/>
              <a:cs typeface="Arial Narrow"/>
            </a:rPr>
            <a:t>Ann </a:t>
          </a:r>
          <a:r>
            <a:rPr lang="en-US" sz="1800" b="1" i="0" dirty="0" err="1" smtClean="0">
              <a:solidFill>
                <a:srgbClr val="000090"/>
              </a:solidFill>
              <a:latin typeface="Arial Narrow"/>
              <a:cs typeface="Arial Narrow"/>
            </a:rPr>
            <a:t>Fam</a:t>
          </a:r>
          <a:r>
            <a:rPr lang="en-US" sz="1800" b="1" i="0" dirty="0" smtClean="0">
              <a:solidFill>
                <a:srgbClr val="000090"/>
              </a:solidFill>
              <a:latin typeface="Arial Narrow"/>
              <a:cs typeface="Arial Narrow"/>
            </a:rPr>
            <a:t> Med 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2013:11:137. 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46F2C08B-283F-504F-89F9-8EE4263213AB}" type="parTrans" cxnId="{CB9EF8BE-E0CF-5B4E-8582-816F18CAA806}">
      <dgm:prSet/>
      <dgm:spPr/>
      <dgm:t>
        <a:bodyPr/>
        <a:lstStyle/>
        <a:p>
          <a:endParaRPr lang="en-US"/>
        </a:p>
      </dgm:t>
    </dgm:pt>
    <dgm:pt modelId="{1C966734-738F-074C-B5B8-1556ED956380}" type="sibTrans" cxnId="{CB9EF8BE-E0CF-5B4E-8582-816F18CAA806}">
      <dgm:prSet/>
      <dgm:spPr/>
      <dgm:t>
        <a:bodyPr/>
        <a:lstStyle/>
        <a:p>
          <a:endParaRPr lang="en-US"/>
        </a:p>
      </dgm:t>
    </dgm:pt>
    <dgm:pt modelId="{0C0A105D-0B5E-E245-968B-3750638BAAE4}" type="pres">
      <dgm:prSet presAssocID="{805773C2-B7D2-A84B-AC47-F99BE4FE67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B7F29-3B24-6348-BCCC-FAB55E632429}" type="pres">
      <dgm:prSet presAssocID="{65AE6EC0-E8B7-134D-B9DE-1C292CC7ABA1}" presName="linNode" presStyleCnt="0"/>
      <dgm:spPr/>
    </dgm:pt>
    <dgm:pt modelId="{A6D60AE2-6C18-BE4C-877E-D9928528DEEE}" type="pres">
      <dgm:prSet presAssocID="{65AE6EC0-E8B7-134D-B9DE-1C292CC7ABA1}" presName="parentText" presStyleLbl="node1" presStyleIdx="0" presStyleCnt="3" custScaleX="277778" custScaleY="32194" custLinFactNeighborX="2361" custLinFactNeighborY="-174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3E0C9-F63D-7645-903B-990647B86FC1}" type="pres">
      <dgm:prSet presAssocID="{11D81F4A-ACD9-8246-A383-A137C61A57DC}" presName="sp" presStyleCnt="0"/>
      <dgm:spPr/>
    </dgm:pt>
    <dgm:pt modelId="{5266B812-EE1A-B749-A08B-86BA50EDE74A}" type="pres">
      <dgm:prSet presAssocID="{8983ED17-CE01-1747-BE7F-00F14FCA297E}" presName="linNode" presStyleCnt="0"/>
      <dgm:spPr/>
    </dgm:pt>
    <dgm:pt modelId="{B35A90A0-D34C-0642-8EE6-34F2C3763D31}" type="pres">
      <dgm:prSet presAssocID="{8983ED17-CE01-1747-BE7F-00F14FCA297E}" presName="parentText" presStyleLbl="node1" presStyleIdx="1" presStyleCnt="3" custScaleX="277778" custScaleY="27755" custLinFactNeighborX="-136" custLinFactNeighborY="-77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6F72A-1876-5E45-9969-12D6ED6B09ED}" type="pres">
      <dgm:prSet presAssocID="{29B3BB36-49C8-E540-BB23-8848738559B8}" presName="sp" presStyleCnt="0"/>
      <dgm:spPr/>
    </dgm:pt>
    <dgm:pt modelId="{3ECEB1BE-59A2-9A42-8298-F800CB94E729}" type="pres">
      <dgm:prSet presAssocID="{246FDEC5-D911-234C-BFB3-4A72F300DDDB}" presName="linNode" presStyleCnt="0"/>
      <dgm:spPr/>
    </dgm:pt>
    <dgm:pt modelId="{BF41ECC9-4D37-8F4C-8F83-E6CD7FA7DB13}" type="pres">
      <dgm:prSet presAssocID="{246FDEC5-D911-234C-BFB3-4A72F300DDDB}" presName="parentText" presStyleLbl="node1" presStyleIdx="2" presStyleCnt="3" custScaleX="277778" custScaleY="19742" custLinFactNeighborX="-136" custLinFactNeighborY="-80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EF8BE-E0CF-5B4E-8582-816F18CAA806}" srcId="{805773C2-B7D2-A84B-AC47-F99BE4FE6763}" destId="{246FDEC5-D911-234C-BFB3-4A72F300DDDB}" srcOrd="2" destOrd="0" parTransId="{46F2C08B-283F-504F-89F9-8EE4263213AB}" sibTransId="{1C966734-738F-074C-B5B8-1556ED956380}"/>
    <dgm:cxn modelId="{388C34AB-B716-1347-8555-1D5C44D8DC17}" type="presOf" srcId="{805773C2-B7D2-A84B-AC47-F99BE4FE6763}" destId="{0C0A105D-0B5E-E245-968B-3750638BAAE4}" srcOrd="0" destOrd="0" presId="urn:microsoft.com/office/officeart/2005/8/layout/vList5"/>
    <dgm:cxn modelId="{5C8B5637-E9A5-6F4B-9432-7F61B1E20176}" srcId="{805773C2-B7D2-A84B-AC47-F99BE4FE6763}" destId="{8983ED17-CE01-1747-BE7F-00F14FCA297E}" srcOrd="1" destOrd="0" parTransId="{3AC406EC-2B62-C14C-A2C2-882CB1B23D41}" sibTransId="{29B3BB36-49C8-E540-BB23-8848738559B8}"/>
    <dgm:cxn modelId="{7B72E89F-AE90-E14D-AD4C-35C05EB72339}" srcId="{805773C2-B7D2-A84B-AC47-F99BE4FE6763}" destId="{65AE6EC0-E8B7-134D-B9DE-1C292CC7ABA1}" srcOrd="0" destOrd="0" parTransId="{379408B9-792B-0C41-8D22-00B9B98F6963}" sibTransId="{11D81F4A-ACD9-8246-A383-A137C61A57DC}"/>
    <dgm:cxn modelId="{4C983B9D-2EE4-944E-B19D-96D17D807418}" type="presOf" srcId="{65AE6EC0-E8B7-134D-B9DE-1C292CC7ABA1}" destId="{A6D60AE2-6C18-BE4C-877E-D9928528DEEE}" srcOrd="0" destOrd="0" presId="urn:microsoft.com/office/officeart/2005/8/layout/vList5"/>
    <dgm:cxn modelId="{5E6A1A5C-5962-9A4B-8495-546091645A19}" type="presOf" srcId="{8983ED17-CE01-1747-BE7F-00F14FCA297E}" destId="{B35A90A0-D34C-0642-8EE6-34F2C3763D31}" srcOrd="0" destOrd="0" presId="urn:microsoft.com/office/officeart/2005/8/layout/vList5"/>
    <dgm:cxn modelId="{7557BEE9-7DF5-3D45-B6FC-E75D069FFB04}" type="presOf" srcId="{246FDEC5-D911-234C-BFB3-4A72F300DDDB}" destId="{BF41ECC9-4D37-8F4C-8F83-E6CD7FA7DB13}" srcOrd="0" destOrd="0" presId="urn:microsoft.com/office/officeart/2005/8/layout/vList5"/>
    <dgm:cxn modelId="{C3B8937A-864A-444F-A42F-6DB38ED3A124}" type="presParOf" srcId="{0C0A105D-0B5E-E245-968B-3750638BAAE4}" destId="{50CB7F29-3B24-6348-BCCC-FAB55E632429}" srcOrd="0" destOrd="0" presId="urn:microsoft.com/office/officeart/2005/8/layout/vList5"/>
    <dgm:cxn modelId="{BF27C04F-1266-A947-93DB-7C27F2937280}" type="presParOf" srcId="{50CB7F29-3B24-6348-BCCC-FAB55E632429}" destId="{A6D60AE2-6C18-BE4C-877E-D9928528DEEE}" srcOrd="0" destOrd="0" presId="urn:microsoft.com/office/officeart/2005/8/layout/vList5"/>
    <dgm:cxn modelId="{D88B7BA4-B392-5C4B-B475-9DCA2865A843}" type="presParOf" srcId="{0C0A105D-0B5E-E245-968B-3750638BAAE4}" destId="{5963E0C9-F63D-7645-903B-990647B86FC1}" srcOrd="1" destOrd="0" presId="urn:microsoft.com/office/officeart/2005/8/layout/vList5"/>
    <dgm:cxn modelId="{4AC41A70-F25F-C24C-9FF3-E29E1114BA71}" type="presParOf" srcId="{0C0A105D-0B5E-E245-968B-3750638BAAE4}" destId="{5266B812-EE1A-B749-A08B-86BA50EDE74A}" srcOrd="2" destOrd="0" presId="urn:microsoft.com/office/officeart/2005/8/layout/vList5"/>
    <dgm:cxn modelId="{826B3F4D-ABB2-7E4F-8905-78C25D0EF004}" type="presParOf" srcId="{5266B812-EE1A-B749-A08B-86BA50EDE74A}" destId="{B35A90A0-D34C-0642-8EE6-34F2C3763D31}" srcOrd="0" destOrd="0" presId="urn:microsoft.com/office/officeart/2005/8/layout/vList5"/>
    <dgm:cxn modelId="{59016A31-BB29-8546-B5C0-5B0FA803C432}" type="presParOf" srcId="{0C0A105D-0B5E-E245-968B-3750638BAAE4}" destId="{5BE6F72A-1876-5E45-9969-12D6ED6B09ED}" srcOrd="3" destOrd="0" presId="urn:microsoft.com/office/officeart/2005/8/layout/vList5"/>
    <dgm:cxn modelId="{A480E24C-7165-5D4C-BF42-0A28F9B0D7AF}" type="presParOf" srcId="{0C0A105D-0B5E-E245-968B-3750638BAAE4}" destId="{3ECEB1BE-59A2-9A42-8298-F800CB94E729}" srcOrd="4" destOrd="0" presId="urn:microsoft.com/office/officeart/2005/8/layout/vList5"/>
    <dgm:cxn modelId="{EB2678F5-CFF6-9341-AAC6-5C200F7D2AB5}" type="presParOf" srcId="{3ECEB1BE-59A2-9A42-8298-F800CB94E729}" destId="{BF41ECC9-4D37-8F4C-8F83-E6CD7FA7DB1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03889B-FF78-3443-89C1-A2C0927529F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19D5FC-D285-3A48-995E-98B3C12A1686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n-US" sz="2400" b="1" dirty="0" smtClean="0">
              <a:solidFill>
                <a:srgbClr val="000090"/>
              </a:solidFill>
              <a:latin typeface="Arial Narrow"/>
              <a:cs typeface="Arial Narrow"/>
            </a:rPr>
            <a:t>Ask-tell-ask</a:t>
          </a:r>
          <a:endParaRPr lang="en-US" sz="2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CF19A5D8-1B5C-7041-9AD1-7194C6B2140D}" type="parTrans" cxnId="{450FF427-CDFC-9940-9C85-ACB982BDCA0C}">
      <dgm:prSet/>
      <dgm:spPr/>
      <dgm:t>
        <a:bodyPr/>
        <a:lstStyle/>
        <a:p>
          <a:endParaRPr lang="en-US"/>
        </a:p>
      </dgm:t>
    </dgm:pt>
    <dgm:pt modelId="{41A74621-3788-7544-AB65-2BF507B5123E}" type="sibTrans" cxnId="{450FF427-CDFC-9940-9C85-ACB982BDCA0C}">
      <dgm:prSet/>
      <dgm:spPr/>
      <dgm:t>
        <a:bodyPr/>
        <a:lstStyle/>
        <a:p>
          <a:endParaRPr lang="en-US"/>
        </a:p>
      </dgm:t>
    </dgm:pt>
    <dgm:pt modelId="{1A1D73DF-D8F8-6F4C-95C1-30CC2F1E0C99}">
      <dgm:prSet/>
      <dgm:spPr>
        <a:solidFill>
          <a:srgbClr val="C8E2FA">
            <a:alpha val="90000"/>
          </a:srgbClr>
        </a:solidFill>
      </dgm:spPr>
      <dgm:t>
        <a:bodyPr/>
        <a:lstStyle/>
        <a:p>
          <a:pPr rtl="0"/>
          <a:r>
            <a:rPr lang="en-US" b="1" dirty="0" smtClean="0"/>
            <a:t>Engaging patients by asking what they think and what are their goals is associated with better outcomes than telling patients what to do</a:t>
          </a:r>
          <a:r>
            <a:rPr lang="en-US" b="1" baseline="30000" dirty="0" smtClean="0"/>
            <a:t>1</a:t>
          </a:r>
          <a:r>
            <a:rPr lang="en-US" b="1" dirty="0" smtClean="0"/>
            <a:t> </a:t>
          </a:r>
          <a:endParaRPr lang="en-US" dirty="0"/>
        </a:p>
      </dgm:t>
    </dgm:pt>
    <dgm:pt modelId="{B3D7FE78-3C72-794B-BBE9-4AB84AC01355}" type="parTrans" cxnId="{20468D81-0105-5746-8AB3-1E907655CA99}">
      <dgm:prSet/>
      <dgm:spPr/>
      <dgm:t>
        <a:bodyPr/>
        <a:lstStyle/>
        <a:p>
          <a:endParaRPr lang="en-US"/>
        </a:p>
      </dgm:t>
    </dgm:pt>
    <dgm:pt modelId="{1521190B-B8D5-A242-8DB5-C0D0DD779A86}" type="sibTrans" cxnId="{20468D81-0105-5746-8AB3-1E907655CA99}">
      <dgm:prSet/>
      <dgm:spPr/>
      <dgm:t>
        <a:bodyPr/>
        <a:lstStyle/>
        <a:p>
          <a:endParaRPr lang="en-US"/>
        </a:p>
      </dgm:t>
    </dgm:pt>
    <dgm:pt modelId="{6B86BB80-55E3-E74B-A5FA-708CE358F185}">
      <dgm:prSet custT="1"/>
      <dgm:spPr>
        <a:solidFill>
          <a:srgbClr val="C8E2FA"/>
        </a:solidFill>
      </dgm:spPr>
      <dgm:t>
        <a:bodyPr/>
        <a:lstStyle/>
        <a:p>
          <a:pPr algn="l" rtl="0"/>
          <a:r>
            <a:rPr lang="en-US" sz="2400" b="1" dirty="0" smtClean="0">
              <a:solidFill>
                <a:srgbClr val="000090"/>
              </a:solidFill>
              <a:latin typeface="Arial Narrow"/>
              <a:cs typeface="Arial Narrow"/>
            </a:rPr>
            <a:t>Know your numbers </a:t>
          </a:r>
          <a:endParaRPr lang="en-US" sz="2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40F8B7BF-15F7-F84D-97BD-05220D7BD37D}" type="parTrans" cxnId="{9C556BCF-FB0E-AE48-B429-BED5F59345A4}">
      <dgm:prSet/>
      <dgm:spPr/>
      <dgm:t>
        <a:bodyPr/>
        <a:lstStyle/>
        <a:p>
          <a:endParaRPr lang="en-US"/>
        </a:p>
      </dgm:t>
    </dgm:pt>
    <dgm:pt modelId="{E6D12C37-BC94-B445-ACCE-7C0AE7BF3DE5}" type="sibTrans" cxnId="{9C556BCF-FB0E-AE48-B429-BED5F59345A4}">
      <dgm:prSet/>
      <dgm:spPr/>
      <dgm:t>
        <a:bodyPr/>
        <a:lstStyle/>
        <a:p>
          <a:endParaRPr lang="en-US"/>
        </a:p>
      </dgm:t>
    </dgm:pt>
    <dgm:pt modelId="{6FF76D93-A004-5841-BC68-0B473C505817}">
      <dgm:prSet/>
      <dgm:spPr>
        <a:solidFill>
          <a:srgbClr val="C8E2FA">
            <a:alpha val="90000"/>
          </a:srgbClr>
        </a:solidFill>
      </dgm:spPr>
      <dgm:t>
        <a:bodyPr/>
        <a:lstStyle/>
        <a:p>
          <a:pPr rtl="0"/>
          <a:r>
            <a:rPr lang="en-US" b="1" dirty="0" smtClean="0"/>
            <a:t>Diabetic patients who know their A1c and their A1c goal have better control than a control group</a:t>
          </a:r>
          <a:r>
            <a:rPr lang="en-US" b="1" baseline="30000" dirty="0" smtClean="0"/>
            <a:t>2</a:t>
          </a:r>
          <a:endParaRPr lang="en-US" dirty="0"/>
        </a:p>
      </dgm:t>
    </dgm:pt>
    <dgm:pt modelId="{2FB77AE4-E742-D542-B782-530B69AD4288}" type="parTrans" cxnId="{D0B6CA84-6CB5-B848-9C4F-569F91811CB7}">
      <dgm:prSet/>
      <dgm:spPr/>
      <dgm:t>
        <a:bodyPr/>
        <a:lstStyle/>
        <a:p>
          <a:endParaRPr lang="en-US"/>
        </a:p>
      </dgm:t>
    </dgm:pt>
    <dgm:pt modelId="{836748B9-778D-B544-B014-71BDD95D13AD}" type="sibTrans" cxnId="{D0B6CA84-6CB5-B848-9C4F-569F91811CB7}">
      <dgm:prSet/>
      <dgm:spPr/>
      <dgm:t>
        <a:bodyPr/>
        <a:lstStyle/>
        <a:p>
          <a:endParaRPr lang="en-US"/>
        </a:p>
      </dgm:t>
    </dgm:pt>
    <dgm:pt modelId="{606B103C-8A21-8F4E-A415-0AD7F1F8DBC5}">
      <dgm:prSet custT="1"/>
      <dgm:spPr>
        <a:solidFill>
          <a:srgbClr val="C8E2FA"/>
        </a:solidFill>
      </dgm:spPr>
      <dgm:t>
        <a:bodyPr/>
        <a:lstStyle/>
        <a:p>
          <a:pPr algn="l" rtl="0"/>
          <a:r>
            <a:rPr lang="en-US" sz="2400" b="1" dirty="0" smtClean="0">
              <a:solidFill>
                <a:srgbClr val="000090"/>
              </a:solidFill>
              <a:latin typeface="Arial Narrow"/>
              <a:cs typeface="Arial Narrow"/>
            </a:rPr>
            <a:t>Close the loop (</a:t>
          </a:r>
          <a:r>
            <a:rPr lang="en-US" sz="2400" b="1" dirty="0" err="1" smtClean="0">
              <a:solidFill>
                <a:srgbClr val="000090"/>
              </a:solidFill>
              <a:latin typeface="Arial Narrow"/>
              <a:cs typeface="Arial Narrow"/>
            </a:rPr>
            <a:t>teachback</a:t>
          </a:r>
          <a:r>
            <a:rPr lang="en-US" sz="2400" b="1" dirty="0" smtClean="0">
              <a:solidFill>
                <a:srgbClr val="000090"/>
              </a:solidFill>
              <a:latin typeface="Arial Narrow"/>
              <a:cs typeface="Arial Narrow"/>
            </a:rPr>
            <a:t>)</a:t>
          </a:r>
          <a:endParaRPr lang="en-US" sz="2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304C8852-3D2D-D84E-B597-7DF59729E145}" type="parTrans" cxnId="{F3A83A42-3175-8A41-A883-75E128400132}">
      <dgm:prSet/>
      <dgm:spPr/>
      <dgm:t>
        <a:bodyPr/>
        <a:lstStyle/>
        <a:p>
          <a:endParaRPr lang="en-US"/>
        </a:p>
      </dgm:t>
    </dgm:pt>
    <dgm:pt modelId="{64350D4B-97B6-CF41-AD7E-D0BB0377EF74}" type="sibTrans" cxnId="{F3A83A42-3175-8A41-A883-75E128400132}">
      <dgm:prSet/>
      <dgm:spPr/>
      <dgm:t>
        <a:bodyPr/>
        <a:lstStyle/>
        <a:p>
          <a:endParaRPr lang="en-US"/>
        </a:p>
      </dgm:t>
    </dgm:pt>
    <dgm:pt modelId="{C0917227-4C26-5E43-B92F-6AF6B47CAE29}">
      <dgm:prSet/>
      <dgm:spPr>
        <a:solidFill>
          <a:srgbClr val="C8E2FA">
            <a:alpha val="90000"/>
          </a:srgbClr>
        </a:solidFill>
      </dgm:spPr>
      <dgm:t>
        <a:bodyPr/>
        <a:lstStyle/>
        <a:p>
          <a:pPr rtl="0"/>
          <a:r>
            <a:rPr lang="en-US" b="1" dirty="0" smtClean="0"/>
            <a:t>50% of patients leave the medical visit without understanding their care plan. Diabetic patients whose care team closes the loop have better A1c levels</a:t>
          </a:r>
          <a:r>
            <a:rPr lang="en-US" b="1" baseline="30000" dirty="0" smtClean="0"/>
            <a:t>3</a:t>
          </a:r>
          <a:r>
            <a:rPr lang="en-US" b="1" dirty="0" smtClean="0"/>
            <a:t> </a:t>
          </a:r>
          <a:endParaRPr lang="en-US" dirty="0"/>
        </a:p>
      </dgm:t>
    </dgm:pt>
    <dgm:pt modelId="{C1582EF6-7F2D-E347-9D30-D715F90419BC}" type="parTrans" cxnId="{7E8494D3-1FD5-E94E-9A65-4200FEBEA195}">
      <dgm:prSet/>
      <dgm:spPr/>
      <dgm:t>
        <a:bodyPr/>
        <a:lstStyle/>
        <a:p>
          <a:endParaRPr lang="en-US"/>
        </a:p>
      </dgm:t>
    </dgm:pt>
    <dgm:pt modelId="{51757FCC-8F32-6846-A01E-576F42BC2AB5}" type="sibTrans" cxnId="{7E8494D3-1FD5-E94E-9A65-4200FEBEA195}">
      <dgm:prSet/>
      <dgm:spPr/>
      <dgm:t>
        <a:bodyPr/>
        <a:lstStyle/>
        <a:p>
          <a:endParaRPr lang="en-US"/>
        </a:p>
      </dgm:t>
    </dgm:pt>
    <dgm:pt modelId="{BC69BA20-23FF-484E-8722-5D0A13D40EE4}">
      <dgm:prSet custT="1"/>
      <dgm:spPr>
        <a:solidFill>
          <a:srgbClr val="C8E2FA"/>
        </a:solidFill>
      </dgm:spPr>
      <dgm:t>
        <a:bodyPr/>
        <a:lstStyle/>
        <a:p>
          <a:pPr algn="l" rtl="0"/>
          <a:r>
            <a:rPr lang="en-US" sz="2400" b="1" dirty="0" smtClean="0">
              <a:solidFill>
                <a:srgbClr val="000090"/>
              </a:solidFill>
              <a:latin typeface="Arial Narrow"/>
              <a:cs typeface="Arial Narrow"/>
            </a:rPr>
            <a:t>Counseling on medication adherence</a:t>
          </a:r>
          <a:endParaRPr lang="en-US" sz="24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6A10BCB-5AC6-0C41-A72F-41FEF352B7CE}" type="parTrans" cxnId="{2B456392-6AD7-C140-996A-0474D723E668}">
      <dgm:prSet/>
      <dgm:spPr/>
      <dgm:t>
        <a:bodyPr/>
        <a:lstStyle/>
        <a:p>
          <a:endParaRPr lang="en-US"/>
        </a:p>
      </dgm:t>
    </dgm:pt>
    <dgm:pt modelId="{24485492-4F46-AD4C-8709-41C1B789486C}" type="sibTrans" cxnId="{2B456392-6AD7-C140-996A-0474D723E668}">
      <dgm:prSet/>
      <dgm:spPr/>
      <dgm:t>
        <a:bodyPr/>
        <a:lstStyle/>
        <a:p>
          <a:endParaRPr lang="en-US"/>
        </a:p>
      </dgm:t>
    </dgm:pt>
    <dgm:pt modelId="{2C29F53B-56C0-224A-A0B6-07DE705B6D77}">
      <dgm:prSet/>
      <dgm:spPr>
        <a:solidFill>
          <a:srgbClr val="C8E2FA">
            <a:alpha val="90000"/>
          </a:srgbClr>
        </a:solidFill>
      </dgm:spPr>
      <dgm:t>
        <a:bodyPr/>
        <a:lstStyle/>
        <a:p>
          <a:pPr rtl="0"/>
          <a:r>
            <a:rPr lang="en-US" b="1" dirty="0" smtClean="0"/>
            <a:t>The more actively a patient is involved, the better the adherence</a:t>
          </a:r>
          <a:r>
            <a:rPr lang="en-US" b="1" baseline="30000" dirty="0" smtClean="0"/>
            <a:t>4</a:t>
          </a:r>
          <a:endParaRPr lang="en-US" dirty="0"/>
        </a:p>
      </dgm:t>
    </dgm:pt>
    <dgm:pt modelId="{F9BC61FF-82E6-F246-8AA6-0C276A748C30}" type="parTrans" cxnId="{4848B9B4-1896-B34B-8C52-A9160EE745D9}">
      <dgm:prSet/>
      <dgm:spPr/>
      <dgm:t>
        <a:bodyPr/>
        <a:lstStyle/>
        <a:p>
          <a:endParaRPr lang="en-US"/>
        </a:p>
      </dgm:t>
    </dgm:pt>
    <dgm:pt modelId="{56185A80-2B45-3240-8B70-917289394980}" type="sibTrans" cxnId="{4848B9B4-1896-B34B-8C52-A9160EE745D9}">
      <dgm:prSet/>
      <dgm:spPr/>
      <dgm:t>
        <a:bodyPr/>
        <a:lstStyle/>
        <a:p>
          <a:endParaRPr lang="en-US"/>
        </a:p>
      </dgm:t>
    </dgm:pt>
    <dgm:pt modelId="{23254C18-C8C4-244F-BE0E-D8310DDFC33D}">
      <dgm:prSet custT="1"/>
      <dgm:spPr>
        <a:solidFill>
          <a:srgbClr val="C8E2FA">
            <a:alpha val="90000"/>
          </a:srgbClr>
        </a:solidFill>
      </dgm:spPr>
      <dgm:t>
        <a:bodyPr/>
        <a:lstStyle/>
        <a:p>
          <a:pPr algn="l"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1) </a:t>
          </a:r>
          <a:r>
            <a:rPr lang="en-US" sz="1800" b="1" dirty="0" err="1" smtClean="0">
              <a:solidFill>
                <a:srgbClr val="000090"/>
              </a:solidFill>
              <a:latin typeface="Arial Narrow"/>
              <a:cs typeface="Arial Narrow"/>
            </a:rPr>
            <a:t>Heisler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 et al, </a:t>
          </a:r>
          <a:r>
            <a:rPr lang="en-US" sz="1800" b="1" i="1" dirty="0" smtClean="0">
              <a:solidFill>
                <a:srgbClr val="000090"/>
              </a:solidFill>
              <a:latin typeface="Arial Narrow"/>
              <a:cs typeface="Arial Narrow"/>
            </a:rPr>
            <a:t>JGIM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 2002;17:243. 2) </a:t>
          </a:r>
          <a:r>
            <a:rPr lang="en-US" sz="1800" b="1" dirty="0" err="1" smtClean="0">
              <a:solidFill>
                <a:srgbClr val="000090"/>
              </a:solidFill>
              <a:latin typeface="Arial Narrow"/>
              <a:cs typeface="Arial Narrow"/>
            </a:rPr>
            <a:t>Levetan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 et al, </a:t>
          </a:r>
          <a:r>
            <a:rPr lang="en-US" sz="1800" b="1" i="1" dirty="0" smtClean="0">
              <a:solidFill>
                <a:srgbClr val="000090"/>
              </a:solidFill>
              <a:latin typeface="Arial Narrow"/>
              <a:cs typeface="Arial Narrow"/>
            </a:rPr>
            <a:t>Diabetes Care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 2002;25:2. 3) </a:t>
          </a:r>
          <a:r>
            <a:rPr lang="en-US" sz="1800" b="1" dirty="0" err="1" smtClean="0">
              <a:solidFill>
                <a:srgbClr val="000090"/>
              </a:solidFill>
              <a:latin typeface="Arial Narrow"/>
              <a:cs typeface="Arial Narrow"/>
            </a:rPr>
            <a:t>Schillinger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 et al, </a:t>
          </a:r>
          <a:r>
            <a:rPr lang="en-US" sz="1800" b="1" i="1" dirty="0" smtClean="0">
              <a:solidFill>
                <a:srgbClr val="000090"/>
              </a:solidFill>
              <a:latin typeface="Arial Narrow"/>
              <a:cs typeface="Arial Narrow"/>
            </a:rPr>
            <a:t>Arch Intern Med 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2003:163:83. 4) </a:t>
          </a:r>
          <a:r>
            <a:rPr lang="en-US" sz="1800" b="1" dirty="0" err="1" smtClean="0">
              <a:solidFill>
                <a:srgbClr val="000090"/>
              </a:solidFill>
              <a:latin typeface="Arial Narrow"/>
              <a:cs typeface="Arial Narrow"/>
            </a:rPr>
            <a:t>Osterberg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, </a:t>
          </a:r>
          <a:r>
            <a:rPr lang="en-US" sz="1800" b="1" dirty="0" err="1" smtClean="0">
              <a:solidFill>
                <a:srgbClr val="000090"/>
              </a:solidFill>
              <a:latin typeface="Arial Narrow"/>
              <a:cs typeface="Arial Narrow"/>
            </a:rPr>
            <a:t>Blaschke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, </a:t>
          </a:r>
          <a:r>
            <a:rPr lang="en-US" sz="1800" b="1" i="1" dirty="0" smtClean="0">
              <a:solidFill>
                <a:srgbClr val="000090"/>
              </a:solidFill>
              <a:latin typeface="Arial Narrow"/>
              <a:cs typeface="Arial Narrow"/>
            </a:rPr>
            <a:t>NEJM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 2005;353:487.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2DA7E23-99D6-CC4D-9523-BB7ACBDF25E6}" type="parTrans" cxnId="{B7A29D12-136D-BA48-8FEF-767EB231276B}">
      <dgm:prSet/>
      <dgm:spPr/>
      <dgm:t>
        <a:bodyPr/>
        <a:lstStyle/>
        <a:p>
          <a:endParaRPr lang="en-US"/>
        </a:p>
      </dgm:t>
    </dgm:pt>
    <dgm:pt modelId="{F7210858-2746-4348-A1CC-F6EB8DA9536D}" type="sibTrans" cxnId="{B7A29D12-136D-BA48-8FEF-767EB231276B}">
      <dgm:prSet/>
      <dgm:spPr/>
      <dgm:t>
        <a:bodyPr/>
        <a:lstStyle/>
        <a:p>
          <a:endParaRPr lang="en-US"/>
        </a:p>
      </dgm:t>
    </dgm:pt>
    <dgm:pt modelId="{E2F24F44-DA7A-694A-B9C7-0A2DD37FF6D5}" type="pres">
      <dgm:prSet presAssocID="{BE03889B-FF78-3443-89C1-A2C0927529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9AB480-D445-6B40-B994-951CEFF9E508}" type="pres">
      <dgm:prSet presAssocID="{2119D5FC-D285-3A48-995E-98B3C12A1686}" presName="linNode" presStyleCnt="0"/>
      <dgm:spPr/>
    </dgm:pt>
    <dgm:pt modelId="{77F8D90E-6528-EE45-9248-BB9B919F8B6A}" type="pres">
      <dgm:prSet presAssocID="{2119D5FC-D285-3A48-995E-98B3C12A1686}" presName="parentText" presStyleLbl="node1" presStyleIdx="0" presStyleCnt="5" custScaleY="16809" custLinFactNeighborY="-184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89809-A6ED-A445-A04B-F21AEC772080}" type="pres">
      <dgm:prSet presAssocID="{2119D5FC-D285-3A48-995E-98B3C12A1686}" presName="descendantText" presStyleLbl="alignAccFollowNode1" presStyleIdx="0" presStyleCnt="4" custScaleY="21904" custLinFactNeighborX="-529" custLinFactNeighborY="-5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F1D82-281E-2A4C-B3EE-D17373E5839F}" type="pres">
      <dgm:prSet presAssocID="{41A74621-3788-7544-AB65-2BF507B5123E}" presName="sp" presStyleCnt="0"/>
      <dgm:spPr/>
    </dgm:pt>
    <dgm:pt modelId="{EF289A70-32D4-FF45-A7C9-CB48AEDD13C9}" type="pres">
      <dgm:prSet presAssocID="{6B86BB80-55E3-E74B-A5FA-708CE358F185}" presName="linNode" presStyleCnt="0"/>
      <dgm:spPr/>
    </dgm:pt>
    <dgm:pt modelId="{86E103D2-CA79-5745-B76A-1D4E237B50B0}" type="pres">
      <dgm:prSet presAssocID="{6B86BB80-55E3-E74B-A5FA-708CE358F185}" presName="parentText" presStyleLbl="node1" presStyleIdx="1" presStyleCnt="5" custScaleY="15946" custLinFactNeighborY="-23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9B284-E13F-EF44-A0BE-616F43E7258B}" type="pres">
      <dgm:prSet presAssocID="{6B86BB80-55E3-E74B-A5FA-708CE358F185}" presName="descendantText" presStyleLbl="alignAccFollowNode1" presStyleIdx="1" presStyleCnt="4" custScaleY="21163" custLinFactNeighborX="-529" custLinFactNeighborY="-3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D77AD-35BE-E84F-92FC-70E2BD7B1EA6}" type="pres">
      <dgm:prSet presAssocID="{E6D12C37-BC94-B445-ACCE-7C0AE7BF3DE5}" presName="sp" presStyleCnt="0"/>
      <dgm:spPr/>
    </dgm:pt>
    <dgm:pt modelId="{041B8BEC-5C4D-5A42-9A21-3F3B2FF30A26}" type="pres">
      <dgm:prSet presAssocID="{606B103C-8A21-8F4E-A415-0AD7F1F8DBC5}" presName="linNode" presStyleCnt="0"/>
      <dgm:spPr/>
    </dgm:pt>
    <dgm:pt modelId="{F1B119AB-7481-D04A-BBE1-97054C172F2B}" type="pres">
      <dgm:prSet presAssocID="{606B103C-8A21-8F4E-A415-0AD7F1F8DBC5}" presName="parentText" presStyleLbl="node1" presStyleIdx="2" presStyleCnt="5" custScaleY="15304" custLinFactNeighborY="-4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3D98C-4228-7F48-980E-E145811FD999}" type="pres">
      <dgm:prSet presAssocID="{606B103C-8A21-8F4E-A415-0AD7F1F8DBC5}" presName="descendantText" presStyleLbl="alignAccFollowNode1" presStyleIdx="2" presStyleCnt="4" custScaleY="20403" custLinFactNeighborX="-529" custLinFactNeighborY="-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7F0D1-D049-5145-A720-5D45079E6824}" type="pres">
      <dgm:prSet presAssocID="{64350D4B-97B6-CF41-AD7E-D0BB0377EF74}" presName="sp" presStyleCnt="0"/>
      <dgm:spPr/>
    </dgm:pt>
    <dgm:pt modelId="{7A208171-5F74-DA4F-8406-5C6457FFCB9A}" type="pres">
      <dgm:prSet presAssocID="{BC69BA20-23FF-484E-8722-5D0A13D40EE4}" presName="linNode" presStyleCnt="0"/>
      <dgm:spPr/>
    </dgm:pt>
    <dgm:pt modelId="{BAD7CA39-6123-2E47-A811-1E36AFB75DBA}" type="pres">
      <dgm:prSet presAssocID="{BC69BA20-23FF-484E-8722-5D0A13D40EE4}" presName="parentText" presStyleLbl="node1" presStyleIdx="3" presStyleCnt="5" custScaleY="15391" custLinFactNeighborY="-4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18744-B7C3-2D4E-AD74-382C08D797BE}" type="pres">
      <dgm:prSet presAssocID="{BC69BA20-23FF-484E-8722-5D0A13D40EE4}" presName="descendantText" presStyleLbl="alignAccFollowNode1" presStyleIdx="3" presStyleCnt="4" custScaleY="21561" custLinFactNeighborX="-529" custLinFactNeighborY="-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64187-7E31-4142-9EC1-B2CB27254EDA}" type="pres">
      <dgm:prSet presAssocID="{24485492-4F46-AD4C-8709-41C1B789486C}" presName="sp" presStyleCnt="0"/>
      <dgm:spPr/>
    </dgm:pt>
    <dgm:pt modelId="{05E02AE9-159F-2D4B-AFFF-C1B1635B4E5F}" type="pres">
      <dgm:prSet presAssocID="{23254C18-C8C4-244F-BE0E-D8310DDFC33D}" presName="linNode" presStyleCnt="0"/>
      <dgm:spPr/>
    </dgm:pt>
    <dgm:pt modelId="{1A08C65B-95BD-6144-BBD0-80A2F454B28A}" type="pres">
      <dgm:prSet presAssocID="{23254C18-C8C4-244F-BE0E-D8310DDFC33D}" presName="parentText" presStyleLbl="node1" presStyleIdx="4" presStyleCnt="5" custFlipVert="0" custScaleX="277778" custScaleY="10913" custLinFactNeighborY="-8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68D81-0105-5746-8AB3-1E907655CA99}" srcId="{2119D5FC-D285-3A48-995E-98B3C12A1686}" destId="{1A1D73DF-D8F8-6F4C-95C1-30CC2F1E0C99}" srcOrd="0" destOrd="0" parTransId="{B3D7FE78-3C72-794B-BBE9-4AB84AC01355}" sibTransId="{1521190B-B8D5-A242-8DB5-C0D0DD779A86}"/>
    <dgm:cxn modelId="{E7E69847-8646-594D-9C32-F71CAAFD5824}" type="presOf" srcId="{23254C18-C8C4-244F-BE0E-D8310DDFC33D}" destId="{1A08C65B-95BD-6144-BBD0-80A2F454B28A}" srcOrd="0" destOrd="0" presId="urn:microsoft.com/office/officeart/2005/8/layout/vList5"/>
    <dgm:cxn modelId="{877E5C21-DB49-C94B-BE12-B4D559052EBA}" type="presOf" srcId="{BE03889B-FF78-3443-89C1-A2C0927529FD}" destId="{E2F24F44-DA7A-694A-B9C7-0A2DD37FF6D5}" srcOrd="0" destOrd="0" presId="urn:microsoft.com/office/officeart/2005/8/layout/vList5"/>
    <dgm:cxn modelId="{450FF427-CDFC-9940-9C85-ACB982BDCA0C}" srcId="{BE03889B-FF78-3443-89C1-A2C0927529FD}" destId="{2119D5FC-D285-3A48-995E-98B3C12A1686}" srcOrd="0" destOrd="0" parTransId="{CF19A5D8-1B5C-7041-9AD1-7194C6B2140D}" sibTransId="{41A74621-3788-7544-AB65-2BF507B5123E}"/>
    <dgm:cxn modelId="{B7A29D12-136D-BA48-8FEF-767EB231276B}" srcId="{BE03889B-FF78-3443-89C1-A2C0927529FD}" destId="{23254C18-C8C4-244F-BE0E-D8310DDFC33D}" srcOrd="4" destOrd="0" parTransId="{02DA7E23-99D6-CC4D-9523-BB7ACBDF25E6}" sibTransId="{F7210858-2746-4348-A1CC-F6EB8DA9536D}"/>
    <dgm:cxn modelId="{2B456392-6AD7-C140-996A-0474D723E668}" srcId="{BE03889B-FF78-3443-89C1-A2C0927529FD}" destId="{BC69BA20-23FF-484E-8722-5D0A13D40EE4}" srcOrd="3" destOrd="0" parTransId="{16A10BCB-5AC6-0C41-A72F-41FEF352B7CE}" sibTransId="{24485492-4F46-AD4C-8709-41C1B789486C}"/>
    <dgm:cxn modelId="{7F17B1D5-7836-D142-B9DA-62F9AF705EE9}" type="presOf" srcId="{BC69BA20-23FF-484E-8722-5D0A13D40EE4}" destId="{BAD7CA39-6123-2E47-A811-1E36AFB75DBA}" srcOrd="0" destOrd="0" presId="urn:microsoft.com/office/officeart/2005/8/layout/vList5"/>
    <dgm:cxn modelId="{F3A83A42-3175-8A41-A883-75E128400132}" srcId="{BE03889B-FF78-3443-89C1-A2C0927529FD}" destId="{606B103C-8A21-8F4E-A415-0AD7F1F8DBC5}" srcOrd="2" destOrd="0" parTransId="{304C8852-3D2D-D84E-B597-7DF59729E145}" sibTransId="{64350D4B-97B6-CF41-AD7E-D0BB0377EF74}"/>
    <dgm:cxn modelId="{88EE874C-DB5F-884C-848B-B179D7A354EA}" type="presOf" srcId="{C0917227-4C26-5E43-B92F-6AF6B47CAE29}" destId="{7293D98C-4228-7F48-980E-E145811FD999}" srcOrd="0" destOrd="0" presId="urn:microsoft.com/office/officeart/2005/8/layout/vList5"/>
    <dgm:cxn modelId="{7FEDE548-ED21-314D-8BE3-8219E1D53152}" type="presOf" srcId="{1A1D73DF-D8F8-6F4C-95C1-30CC2F1E0C99}" destId="{38989809-A6ED-A445-A04B-F21AEC772080}" srcOrd="0" destOrd="0" presId="urn:microsoft.com/office/officeart/2005/8/layout/vList5"/>
    <dgm:cxn modelId="{41031F20-E50D-F842-A7CA-7FECBD8A7931}" type="presOf" srcId="{2C29F53B-56C0-224A-A0B6-07DE705B6D77}" destId="{5D718744-B7C3-2D4E-AD74-382C08D797BE}" srcOrd="0" destOrd="0" presId="urn:microsoft.com/office/officeart/2005/8/layout/vList5"/>
    <dgm:cxn modelId="{3B10C0AA-F728-1147-9949-18AAFB7D9E0F}" type="presOf" srcId="{2119D5FC-D285-3A48-995E-98B3C12A1686}" destId="{77F8D90E-6528-EE45-9248-BB9B919F8B6A}" srcOrd="0" destOrd="0" presId="urn:microsoft.com/office/officeart/2005/8/layout/vList5"/>
    <dgm:cxn modelId="{65A07B5E-BBD2-3549-A824-AD184861DB7B}" type="presOf" srcId="{606B103C-8A21-8F4E-A415-0AD7F1F8DBC5}" destId="{F1B119AB-7481-D04A-BBE1-97054C172F2B}" srcOrd="0" destOrd="0" presId="urn:microsoft.com/office/officeart/2005/8/layout/vList5"/>
    <dgm:cxn modelId="{9C556BCF-FB0E-AE48-B429-BED5F59345A4}" srcId="{BE03889B-FF78-3443-89C1-A2C0927529FD}" destId="{6B86BB80-55E3-E74B-A5FA-708CE358F185}" srcOrd="1" destOrd="0" parTransId="{40F8B7BF-15F7-F84D-97BD-05220D7BD37D}" sibTransId="{E6D12C37-BC94-B445-ACCE-7C0AE7BF3DE5}"/>
    <dgm:cxn modelId="{ED9740CE-4BA4-9846-A1D2-55E4E50DC30A}" type="presOf" srcId="{6FF76D93-A004-5841-BC68-0B473C505817}" destId="{8AE9B284-E13F-EF44-A0BE-616F43E7258B}" srcOrd="0" destOrd="0" presId="urn:microsoft.com/office/officeart/2005/8/layout/vList5"/>
    <dgm:cxn modelId="{7E8494D3-1FD5-E94E-9A65-4200FEBEA195}" srcId="{606B103C-8A21-8F4E-A415-0AD7F1F8DBC5}" destId="{C0917227-4C26-5E43-B92F-6AF6B47CAE29}" srcOrd="0" destOrd="0" parTransId="{C1582EF6-7F2D-E347-9D30-D715F90419BC}" sibTransId="{51757FCC-8F32-6846-A01E-576F42BC2AB5}"/>
    <dgm:cxn modelId="{4848B9B4-1896-B34B-8C52-A9160EE745D9}" srcId="{BC69BA20-23FF-484E-8722-5D0A13D40EE4}" destId="{2C29F53B-56C0-224A-A0B6-07DE705B6D77}" srcOrd="0" destOrd="0" parTransId="{F9BC61FF-82E6-F246-8AA6-0C276A748C30}" sibTransId="{56185A80-2B45-3240-8B70-917289394980}"/>
    <dgm:cxn modelId="{D0B6CA84-6CB5-B848-9C4F-569F91811CB7}" srcId="{6B86BB80-55E3-E74B-A5FA-708CE358F185}" destId="{6FF76D93-A004-5841-BC68-0B473C505817}" srcOrd="0" destOrd="0" parTransId="{2FB77AE4-E742-D542-B782-530B69AD4288}" sibTransId="{836748B9-778D-B544-B014-71BDD95D13AD}"/>
    <dgm:cxn modelId="{4D0C180B-15DE-294F-BC4D-AA8BB47C02E9}" type="presOf" srcId="{6B86BB80-55E3-E74B-A5FA-708CE358F185}" destId="{86E103D2-CA79-5745-B76A-1D4E237B50B0}" srcOrd="0" destOrd="0" presId="urn:microsoft.com/office/officeart/2005/8/layout/vList5"/>
    <dgm:cxn modelId="{2FA01C0F-10BF-6F4F-9B86-8185050DA98B}" type="presParOf" srcId="{E2F24F44-DA7A-694A-B9C7-0A2DD37FF6D5}" destId="{959AB480-D445-6B40-B994-951CEFF9E508}" srcOrd="0" destOrd="0" presId="urn:microsoft.com/office/officeart/2005/8/layout/vList5"/>
    <dgm:cxn modelId="{F3DB7B0F-F156-1E49-93DC-F6EB17024DCD}" type="presParOf" srcId="{959AB480-D445-6B40-B994-951CEFF9E508}" destId="{77F8D90E-6528-EE45-9248-BB9B919F8B6A}" srcOrd="0" destOrd="0" presId="urn:microsoft.com/office/officeart/2005/8/layout/vList5"/>
    <dgm:cxn modelId="{DFA09E76-6C64-FC49-A1DA-8F54FABE3F9F}" type="presParOf" srcId="{959AB480-D445-6B40-B994-951CEFF9E508}" destId="{38989809-A6ED-A445-A04B-F21AEC772080}" srcOrd="1" destOrd="0" presId="urn:microsoft.com/office/officeart/2005/8/layout/vList5"/>
    <dgm:cxn modelId="{2E3CF2E2-0676-C84A-8529-615237349969}" type="presParOf" srcId="{E2F24F44-DA7A-694A-B9C7-0A2DD37FF6D5}" destId="{44CF1D82-281E-2A4C-B3EE-D17373E5839F}" srcOrd="1" destOrd="0" presId="urn:microsoft.com/office/officeart/2005/8/layout/vList5"/>
    <dgm:cxn modelId="{4A56E828-7D63-014C-AA1F-89CA79374F6A}" type="presParOf" srcId="{E2F24F44-DA7A-694A-B9C7-0A2DD37FF6D5}" destId="{EF289A70-32D4-FF45-A7C9-CB48AEDD13C9}" srcOrd="2" destOrd="0" presId="urn:microsoft.com/office/officeart/2005/8/layout/vList5"/>
    <dgm:cxn modelId="{9993A23D-E922-7F49-B590-DDA00A6490C1}" type="presParOf" srcId="{EF289A70-32D4-FF45-A7C9-CB48AEDD13C9}" destId="{86E103D2-CA79-5745-B76A-1D4E237B50B0}" srcOrd="0" destOrd="0" presId="urn:microsoft.com/office/officeart/2005/8/layout/vList5"/>
    <dgm:cxn modelId="{D35FA794-FCB9-1C47-AA79-FB300C7D28AF}" type="presParOf" srcId="{EF289A70-32D4-FF45-A7C9-CB48AEDD13C9}" destId="{8AE9B284-E13F-EF44-A0BE-616F43E7258B}" srcOrd="1" destOrd="0" presId="urn:microsoft.com/office/officeart/2005/8/layout/vList5"/>
    <dgm:cxn modelId="{24E9CF30-5D7A-8042-B791-4889599AAF47}" type="presParOf" srcId="{E2F24F44-DA7A-694A-B9C7-0A2DD37FF6D5}" destId="{7ECD77AD-35BE-E84F-92FC-70E2BD7B1EA6}" srcOrd="3" destOrd="0" presId="urn:microsoft.com/office/officeart/2005/8/layout/vList5"/>
    <dgm:cxn modelId="{C922DB52-0D24-E645-9D94-C7D8E33705F7}" type="presParOf" srcId="{E2F24F44-DA7A-694A-B9C7-0A2DD37FF6D5}" destId="{041B8BEC-5C4D-5A42-9A21-3F3B2FF30A26}" srcOrd="4" destOrd="0" presId="urn:microsoft.com/office/officeart/2005/8/layout/vList5"/>
    <dgm:cxn modelId="{FC9E9753-666C-0545-8A63-BEADBDA5252E}" type="presParOf" srcId="{041B8BEC-5C4D-5A42-9A21-3F3B2FF30A26}" destId="{F1B119AB-7481-D04A-BBE1-97054C172F2B}" srcOrd="0" destOrd="0" presId="urn:microsoft.com/office/officeart/2005/8/layout/vList5"/>
    <dgm:cxn modelId="{148D0EE6-C321-F147-8B8A-1B2A913B9494}" type="presParOf" srcId="{041B8BEC-5C4D-5A42-9A21-3F3B2FF30A26}" destId="{7293D98C-4228-7F48-980E-E145811FD999}" srcOrd="1" destOrd="0" presId="urn:microsoft.com/office/officeart/2005/8/layout/vList5"/>
    <dgm:cxn modelId="{E55A1701-9FD6-BB40-94AA-3103B53F01D6}" type="presParOf" srcId="{E2F24F44-DA7A-694A-B9C7-0A2DD37FF6D5}" destId="{4B67F0D1-D049-5145-A720-5D45079E6824}" srcOrd="5" destOrd="0" presId="urn:microsoft.com/office/officeart/2005/8/layout/vList5"/>
    <dgm:cxn modelId="{D4F176B1-FC34-2A43-9B9E-D1EB9A4A04FA}" type="presParOf" srcId="{E2F24F44-DA7A-694A-B9C7-0A2DD37FF6D5}" destId="{7A208171-5F74-DA4F-8406-5C6457FFCB9A}" srcOrd="6" destOrd="0" presId="urn:microsoft.com/office/officeart/2005/8/layout/vList5"/>
    <dgm:cxn modelId="{AA95DDE4-4DC4-B446-B5BA-EEC848A05EBE}" type="presParOf" srcId="{7A208171-5F74-DA4F-8406-5C6457FFCB9A}" destId="{BAD7CA39-6123-2E47-A811-1E36AFB75DBA}" srcOrd="0" destOrd="0" presId="urn:microsoft.com/office/officeart/2005/8/layout/vList5"/>
    <dgm:cxn modelId="{71E268E7-0A7E-E043-B217-C2391CD3FEFC}" type="presParOf" srcId="{7A208171-5F74-DA4F-8406-5C6457FFCB9A}" destId="{5D718744-B7C3-2D4E-AD74-382C08D797BE}" srcOrd="1" destOrd="0" presId="urn:microsoft.com/office/officeart/2005/8/layout/vList5"/>
    <dgm:cxn modelId="{FF438CCB-6FD4-D646-A1F7-184DE85FCF0D}" type="presParOf" srcId="{E2F24F44-DA7A-694A-B9C7-0A2DD37FF6D5}" destId="{B9964187-7E31-4142-9EC1-B2CB27254EDA}" srcOrd="7" destOrd="0" presId="urn:microsoft.com/office/officeart/2005/8/layout/vList5"/>
    <dgm:cxn modelId="{75833466-6D2A-DA4D-AFB7-214BB3E7A62A}" type="presParOf" srcId="{E2F24F44-DA7A-694A-B9C7-0A2DD37FF6D5}" destId="{05E02AE9-159F-2D4B-AFFF-C1B1635B4E5F}" srcOrd="8" destOrd="0" presId="urn:microsoft.com/office/officeart/2005/8/layout/vList5"/>
    <dgm:cxn modelId="{FFEC1A7F-03BC-7F48-9E81-CA4C14621B7B}" type="presParOf" srcId="{05E02AE9-159F-2D4B-AFFF-C1B1635B4E5F}" destId="{1A08C65B-95BD-6144-BBD0-80A2F454B28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CEE32B-6E63-D54E-B428-556A9621CBC9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FFB249-A2BC-C341-978B-51C6C540BC89}">
      <dgm:prSet custT="1"/>
      <dgm:spPr>
        <a:solidFill>
          <a:srgbClr val="D9D9D9"/>
        </a:solidFill>
      </dgm:spPr>
      <dgm:t>
        <a:bodyPr/>
        <a:lstStyle/>
        <a:p>
          <a:pPr algn="l"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Action plans are agreements between a health coach and patient specifying a behavior change that the patient has chosen to make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CED4FAF5-E1ED-2747-9453-53B3BD16AEFD}" type="parTrans" cxnId="{09AE6F3A-4BE7-2747-979A-E387F31A57F7}">
      <dgm:prSet/>
      <dgm:spPr/>
      <dgm:t>
        <a:bodyPr/>
        <a:lstStyle/>
        <a:p>
          <a:endParaRPr lang="en-US"/>
        </a:p>
      </dgm:t>
    </dgm:pt>
    <dgm:pt modelId="{B559399B-D602-4242-B19D-C0E4BFECC34D}" type="sibTrans" cxnId="{09AE6F3A-4BE7-2747-979A-E387F31A57F7}">
      <dgm:prSet/>
      <dgm:spPr/>
      <dgm:t>
        <a:bodyPr/>
        <a:lstStyle/>
        <a:p>
          <a:endParaRPr lang="en-US"/>
        </a:p>
      </dgm:t>
    </dgm:pt>
    <dgm:pt modelId="{D6C824F1-8551-8245-B24B-29C8BA32222C}">
      <dgm:prSet custT="1"/>
      <dgm:spPr>
        <a:solidFill>
          <a:srgbClr val="D9D9D9"/>
        </a:solidFill>
      </dgm:spPr>
      <dgm:t>
        <a:bodyPr/>
        <a:lstStyle/>
        <a:p>
          <a:pPr algn="l"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Patients with diabetes randomly assigned to traditional patient education or goal- setting with action plans </a:t>
          </a:r>
          <a:endParaRPr lang="en-US" sz="18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40F3580E-4B24-FF49-A371-3F604D6474DE}" type="parTrans" cxnId="{A7C97E66-D4BB-6240-A8E4-1C3FA437143C}">
      <dgm:prSet/>
      <dgm:spPr/>
      <dgm:t>
        <a:bodyPr/>
        <a:lstStyle/>
        <a:p>
          <a:endParaRPr lang="en-US"/>
        </a:p>
      </dgm:t>
    </dgm:pt>
    <dgm:pt modelId="{C4D599F7-1132-4F4B-B088-4AE581B0A91E}" type="sibTrans" cxnId="{A7C97E66-D4BB-6240-A8E4-1C3FA437143C}">
      <dgm:prSet/>
      <dgm:spPr/>
      <dgm:t>
        <a:bodyPr/>
        <a:lstStyle/>
        <a:p>
          <a:endParaRPr lang="en-US"/>
        </a:p>
      </dgm:t>
    </dgm:pt>
    <dgm:pt modelId="{CD9D41DD-B06D-334A-B6F2-5E48D619CA44}">
      <dgm:prSet custT="1"/>
      <dgm:spPr>
        <a:solidFill>
          <a:srgbClr val="D9D9D9"/>
        </a:solidFill>
      </dgm:spPr>
      <dgm:t>
        <a:bodyPr/>
        <a:lstStyle/>
        <a:p>
          <a:pPr algn="l" rtl="0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The group doing action plans had  significant reduction in HbA1c compared with the patient education group, whose A1c did not change</a:t>
          </a:r>
          <a:endParaRPr lang="en-US" sz="1800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3ED85980-82DF-B74E-9226-5F68994FD178}" type="parTrans" cxnId="{97409027-E099-B44B-BBD9-CB8E3DA519EC}">
      <dgm:prSet/>
      <dgm:spPr/>
      <dgm:t>
        <a:bodyPr/>
        <a:lstStyle/>
        <a:p>
          <a:endParaRPr lang="en-US"/>
        </a:p>
      </dgm:t>
    </dgm:pt>
    <dgm:pt modelId="{40301A61-6928-9544-977C-77BE8C1ABA12}" type="sibTrans" cxnId="{97409027-E099-B44B-BBD9-CB8E3DA519EC}">
      <dgm:prSet/>
      <dgm:spPr/>
      <dgm:t>
        <a:bodyPr/>
        <a:lstStyle/>
        <a:p>
          <a:endParaRPr lang="en-US"/>
        </a:p>
      </dgm:t>
    </dgm:pt>
    <dgm:pt modelId="{7A88E69D-FDEE-0946-93E2-42E3EFE7179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 rtl="0"/>
          <a:r>
            <a:rPr lang="en-US" sz="1800" b="1" dirty="0" err="1" smtClean="0">
              <a:solidFill>
                <a:srgbClr val="000090"/>
              </a:solidFill>
              <a:latin typeface="Arial Narrow"/>
              <a:cs typeface="Arial Narrow"/>
            </a:rPr>
            <a:t>Naik</a:t>
          </a:r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 et al, Arch Intern Med 2011;171:453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A7C62F9-C618-F448-84C3-632DFD942056}" type="parTrans" cxnId="{6EC269AE-60D1-DA4C-BB75-E13EDA153BB2}">
      <dgm:prSet/>
      <dgm:spPr/>
      <dgm:t>
        <a:bodyPr/>
        <a:lstStyle/>
        <a:p>
          <a:endParaRPr lang="en-US"/>
        </a:p>
      </dgm:t>
    </dgm:pt>
    <dgm:pt modelId="{1C4078A0-E672-0C43-AAD7-69DBD6B443F4}" type="sibTrans" cxnId="{6EC269AE-60D1-DA4C-BB75-E13EDA153BB2}">
      <dgm:prSet/>
      <dgm:spPr/>
      <dgm:t>
        <a:bodyPr/>
        <a:lstStyle/>
        <a:p>
          <a:endParaRPr lang="en-US"/>
        </a:p>
      </dgm:t>
    </dgm:pt>
    <dgm:pt modelId="{63EB1868-3A06-9047-9BBE-5C4154A4A3DB}" type="pres">
      <dgm:prSet presAssocID="{B0CEE32B-6E63-D54E-B428-556A9621CB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7EE4C-D09A-334C-99C2-313E11F5CB7E}" type="pres">
      <dgm:prSet presAssocID="{73FFB249-A2BC-C341-978B-51C6C540BC89}" presName="node" presStyleLbl="node1" presStyleIdx="0" presStyleCnt="4" custScaleY="180069" custLinFactY="-5219" custLinFactNeighborX="41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A5BDB-4009-724F-B7AA-D0C16AE17035}" type="pres">
      <dgm:prSet presAssocID="{B559399B-D602-4242-B19D-C0E4BFECC34D}" presName="sibTrans" presStyleCnt="0"/>
      <dgm:spPr/>
    </dgm:pt>
    <dgm:pt modelId="{BB157EA2-7BAB-4A49-ADE1-D789B8151963}" type="pres">
      <dgm:prSet presAssocID="{D6C824F1-8551-8245-B24B-29C8BA32222C}" presName="node" presStyleLbl="node1" presStyleIdx="1" presStyleCnt="4" custScaleY="180069" custLinFactNeighborX="-799" custLinFactNeighborY="-98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170B3-0B09-5C42-806D-36C9BE39BFE0}" type="pres">
      <dgm:prSet presAssocID="{C4D599F7-1132-4F4B-B088-4AE581B0A91E}" presName="sibTrans" presStyleCnt="0"/>
      <dgm:spPr/>
    </dgm:pt>
    <dgm:pt modelId="{1DDD95C7-4B45-624F-A299-625CE035F011}" type="pres">
      <dgm:prSet presAssocID="{CD9D41DD-B06D-334A-B6F2-5E48D619CA44}" presName="node" presStyleLbl="node1" presStyleIdx="2" presStyleCnt="4" custScaleY="203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55BBD-9ED3-BB4C-963A-AC5876DB40F6}" type="pres">
      <dgm:prSet presAssocID="{40301A61-6928-9544-977C-77BE8C1ABA12}" presName="sibTrans" presStyleCnt="0"/>
      <dgm:spPr/>
    </dgm:pt>
    <dgm:pt modelId="{D7A49442-6683-1648-B98F-06ADA60B9074}" type="pres">
      <dgm:prSet presAssocID="{7A88E69D-FDEE-0946-93E2-42E3EFE71792}" presName="node" presStyleLbl="node1" presStyleIdx="3" presStyleCnt="4" custScaleY="20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52B77B-5E57-9741-B645-97FD6A36476D}" type="presOf" srcId="{B0CEE32B-6E63-D54E-B428-556A9621CBC9}" destId="{63EB1868-3A06-9047-9BBE-5C4154A4A3DB}" srcOrd="0" destOrd="0" presId="urn:microsoft.com/office/officeart/2005/8/layout/default"/>
    <dgm:cxn modelId="{97409027-E099-B44B-BBD9-CB8E3DA519EC}" srcId="{B0CEE32B-6E63-D54E-B428-556A9621CBC9}" destId="{CD9D41DD-B06D-334A-B6F2-5E48D619CA44}" srcOrd="2" destOrd="0" parTransId="{3ED85980-82DF-B74E-9226-5F68994FD178}" sibTransId="{40301A61-6928-9544-977C-77BE8C1ABA12}"/>
    <dgm:cxn modelId="{B5F1EB36-B38C-C94D-B5CE-C16FDB95C3B3}" type="presOf" srcId="{7A88E69D-FDEE-0946-93E2-42E3EFE71792}" destId="{D7A49442-6683-1648-B98F-06ADA60B9074}" srcOrd="0" destOrd="0" presId="urn:microsoft.com/office/officeart/2005/8/layout/default"/>
    <dgm:cxn modelId="{A7C97E66-D4BB-6240-A8E4-1C3FA437143C}" srcId="{B0CEE32B-6E63-D54E-B428-556A9621CBC9}" destId="{D6C824F1-8551-8245-B24B-29C8BA32222C}" srcOrd="1" destOrd="0" parTransId="{40F3580E-4B24-FF49-A371-3F604D6474DE}" sibTransId="{C4D599F7-1132-4F4B-B088-4AE581B0A91E}"/>
    <dgm:cxn modelId="{8AE783F9-7979-D441-ABE0-A8E32967BECD}" type="presOf" srcId="{D6C824F1-8551-8245-B24B-29C8BA32222C}" destId="{BB157EA2-7BAB-4A49-ADE1-D789B8151963}" srcOrd="0" destOrd="0" presId="urn:microsoft.com/office/officeart/2005/8/layout/default"/>
    <dgm:cxn modelId="{09AE6F3A-4BE7-2747-979A-E387F31A57F7}" srcId="{B0CEE32B-6E63-D54E-B428-556A9621CBC9}" destId="{73FFB249-A2BC-C341-978B-51C6C540BC89}" srcOrd="0" destOrd="0" parTransId="{CED4FAF5-E1ED-2747-9453-53B3BD16AEFD}" sibTransId="{B559399B-D602-4242-B19D-C0E4BFECC34D}"/>
    <dgm:cxn modelId="{6EC269AE-60D1-DA4C-BB75-E13EDA153BB2}" srcId="{B0CEE32B-6E63-D54E-B428-556A9621CBC9}" destId="{7A88E69D-FDEE-0946-93E2-42E3EFE71792}" srcOrd="3" destOrd="0" parTransId="{BA7C62F9-C618-F448-84C3-632DFD942056}" sibTransId="{1C4078A0-E672-0C43-AAD7-69DBD6B443F4}"/>
    <dgm:cxn modelId="{AA9D57D5-75FC-7B43-B7D3-3946199CACAF}" type="presOf" srcId="{73FFB249-A2BC-C341-978B-51C6C540BC89}" destId="{B3D7EE4C-D09A-334C-99C2-313E11F5CB7E}" srcOrd="0" destOrd="0" presId="urn:microsoft.com/office/officeart/2005/8/layout/default"/>
    <dgm:cxn modelId="{EC82FF47-53D6-B84B-B63E-97CA18B8270B}" type="presOf" srcId="{CD9D41DD-B06D-334A-B6F2-5E48D619CA44}" destId="{1DDD95C7-4B45-624F-A299-625CE035F011}" srcOrd="0" destOrd="0" presId="urn:microsoft.com/office/officeart/2005/8/layout/default"/>
    <dgm:cxn modelId="{9A414CF6-1926-2540-8BA0-BE494D562C9C}" type="presParOf" srcId="{63EB1868-3A06-9047-9BBE-5C4154A4A3DB}" destId="{B3D7EE4C-D09A-334C-99C2-313E11F5CB7E}" srcOrd="0" destOrd="0" presId="urn:microsoft.com/office/officeart/2005/8/layout/default"/>
    <dgm:cxn modelId="{F4DD70A7-595F-2143-A090-A936FE2FBE57}" type="presParOf" srcId="{63EB1868-3A06-9047-9BBE-5C4154A4A3DB}" destId="{647A5BDB-4009-724F-B7AA-D0C16AE17035}" srcOrd="1" destOrd="0" presId="urn:microsoft.com/office/officeart/2005/8/layout/default"/>
    <dgm:cxn modelId="{8D3D0857-5560-7842-ACA2-45F90675BD55}" type="presParOf" srcId="{63EB1868-3A06-9047-9BBE-5C4154A4A3DB}" destId="{BB157EA2-7BAB-4A49-ADE1-D789B8151963}" srcOrd="2" destOrd="0" presId="urn:microsoft.com/office/officeart/2005/8/layout/default"/>
    <dgm:cxn modelId="{71582232-0C6F-924C-B994-2279CB2DC393}" type="presParOf" srcId="{63EB1868-3A06-9047-9BBE-5C4154A4A3DB}" destId="{4AB170B3-0B09-5C42-806D-36C9BE39BFE0}" srcOrd="3" destOrd="0" presId="urn:microsoft.com/office/officeart/2005/8/layout/default"/>
    <dgm:cxn modelId="{7EFEEC90-7C35-5341-BCCD-FE3CCCF2EF93}" type="presParOf" srcId="{63EB1868-3A06-9047-9BBE-5C4154A4A3DB}" destId="{1DDD95C7-4B45-624F-A299-625CE035F011}" srcOrd="4" destOrd="0" presId="urn:microsoft.com/office/officeart/2005/8/layout/default"/>
    <dgm:cxn modelId="{8FDAC80B-DA63-7E47-AA63-F861A0E4E92E}" type="presParOf" srcId="{63EB1868-3A06-9047-9BBE-5C4154A4A3DB}" destId="{9B655BBD-9ED3-BB4C-963A-AC5876DB40F6}" srcOrd="5" destOrd="0" presId="urn:microsoft.com/office/officeart/2005/8/layout/default"/>
    <dgm:cxn modelId="{935D4692-E61B-6F4D-94CF-94A3FA9D57C5}" type="presParOf" srcId="{63EB1868-3A06-9047-9BBE-5C4154A4A3DB}" destId="{D7A49442-6683-1648-B98F-06ADA60B907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84E390-20A6-4842-BA17-EB2C2CD1082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E23E6-E329-CA4D-B4AF-EFCB81EA1EF6}">
      <dgm:prSet phldrT="[Text]" custT="1"/>
      <dgm:spPr>
        <a:solidFill>
          <a:srgbClr val="C8E2FA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Care management for patients with complex health care needs</a:t>
          </a:r>
          <a:endParaRPr lang="en-US" sz="2000" dirty="0"/>
        </a:p>
      </dgm:t>
    </dgm:pt>
    <dgm:pt modelId="{5580D165-F4D1-F541-9967-DEE5B8858829}" type="parTrans" cxnId="{9E4D8BF6-E4A7-2048-BA12-DFE8495273FA}">
      <dgm:prSet/>
      <dgm:spPr/>
      <dgm:t>
        <a:bodyPr/>
        <a:lstStyle/>
        <a:p>
          <a:endParaRPr lang="en-US"/>
        </a:p>
      </dgm:t>
    </dgm:pt>
    <dgm:pt modelId="{82E50E63-C9DE-2C44-A199-52CFD2B1C685}" type="sibTrans" cxnId="{9E4D8BF6-E4A7-2048-BA12-DFE8495273FA}">
      <dgm:prSet/>
      <dgm:spPr/>
      <dgm:t>
        <a:bodyPr/>
        <a:lstStyle/>
        <a:p>
          <a:endParaRPr lang="en-US"/>
        </a:p>
      </dgm:t>
    </dgm:pt>
    <dgm:pt modelId="{9F33AE90-713F-CB4E-ADB2-D2D7F1244158}">
      <dgm:prSet custT="1"/>
      <dgm:spPr>
        <a:solidFill>
          <a:srgbClr val="C8E2FA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Who does complex care management?</a:t>
          </a:r>
          <a:endParaRPr lang="en-US" sz="2000" dirty="0"/>
        </a:p>
      </dgm:t>
    </dgm:pt>
    <dgm:pt modelId="{A85800C9-6617-A242-A701-2D9264CA1AB8}" type="parTrans" cxnId="{075FABF8-4077-F045-B319-46686E7EAFEA}">
      <dgm:prSet/>
      <dgm:spPr/>
      <dgm:t>
        <a:bodyPr/>
        <a:lstStyle/>
        <a:p>
          <a:endParaRPr lang="en-US"/>
        </a:p>
      </dgm:t>
    </dgm:pt>
    <dgm:pt modelId="{E38E5A33-5606-F848-9952-7B0947492A7C}" type="sibTrans" cxnId="{075FABF8-4077-F045-B319-46686E7EAFEA}">
      <dgm:prSet/>
      <dgm:spPr/>
      <dgm:t>
        <a:bodyPr/>
        <a:lstStyle/>
        <a:p>
          <a:endParaRPr lang="en-US"/>
        </a:p>
      </dgm:t>
    </dgm:pt>
    <dgm:pt modelId="{6065762D-C641-E747-A66C-36D43615D622}">
      <dgm:prSet custT="1"/>
      <dgm:spPr>
        <a:solidFill>
          <a:srgbClr val="C8E2FA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Because it takes a lot of resources, who are the best patients to target?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B1B30C11-F80D-D241-9F8D-CDF163F2360E}" type="parTrans" cxnId="{51B7BA4B-785C-0945-B7CC-E98886B6DB26}">
      <dgm:prSet/>
      <dgm:spPr/>
      <dgm:t>
        <a:bodyPr/>
        <a:lstStyle/>
        <a:p>
          <a:endParaRPr lang="en-US"/>
        </a:p>
      </dgm:t>
    </dgm:pt>
    <dgm:pt modelId="{D26462CF-65FF-DF4B-A8C6-D2D8081D09FF}" type="sibTrans" cxnId="{51B7BA4B-785C-0945-B7CC-E98886B6DB26}">
      <dgm:prSet/>
      <dgm:spPr/>
      <dgm:t>
        <a:bodyPr/>
        <a:lstStyle/>
        <a:p>
          <a:endParaRPr lang="en-US"/>
        </a:p>
      </dgm:t>
    </dgm:pt>
    <dgm:pt modelId="{56792147-D88E-6348-A684-6923EA6FE88A}">
      <dgm:prSet custT="1"/>
      <dgm:spPr>
        <a:solidFill>
          <a:srgbClr val="C8E2FA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What are the case loads?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7097301E-BF66-1A4F-A26A-96D63EE3E1EA}" type="parTrans" cxnId="{779AAA4A-C431-094F-B407-19CB5109A257}">
      <dgm:prSet/>
      <dgm:spPr/>
      <dgm:t>
        <a:bodyPr/>
        <a:lstStyle/>
        <a:p>
          <a:endParaRPr lang="en-US"/>
        </a:p>
      </dgm:t>
    </dgm:pt>
    <dgm:pt modelId="{83FD7814-9E15-B742-B3C3-6BB7B1CB1AC8}" type="sibTrans" cxnId="{779AAA4A-C431-094F-B407-19CB5109A257}">
      <dgm:prSet/>
      <dgm:spPr/>
      <dgm:t>
        <a:bodyPr/>
        <a:lstStyle/>
        <a:p>
          <a:endParaRPr lang="en-US"/>
        </a:p>
      </dgm:t>
    </dgm:pt>
    <dgm:pt modelId="{33553B06-BC59-7546-93D3-3C28EE990E07}">
      <dgm:prSet custT="1"/>
      <dgm:spPr>
        <a:solidFill>
          <a:srgbClr val="C8E2FA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What does the team do?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092239FB-1C42-DE46-B3EE-752709F5BCD2}" type="parTrans" cxnId="{A8729DBF-59EE-EF43-916B-08B73D365AE2}">
      <dgm:prSet/>
      <dgm:spPr/>
      <dgm:t>
        <a:bodyPr/>
        <a:lstStyle/>
        <a:p>
          <a:endParaRPr lang="en-US"/>
        </a:p>
      </dgm:t>
    </dgm:pt>
    <dgm:pt modelId="{A1921B91-E87E-744F-8BC2-5A7CB621DB43}" type="sibTrans" cxnId="{A8729DBF-59EE-EF43-916B-08B73D365AE2}">
      <dgm:prSet/>
      <dgm:spPr/>
      <dgm:t>
        <a:bodyPr/>
        <a:lstStyle/>
        <a:p>
          <a:endParaRPr lang="en-US"/>
        </a:p>
      </dgm:t>
    </dgm:pt>
    <dgm:pt modelId="{33254014-BDE5-C14B-BC81-664B87FB869C}">
      <dgm:prSet phldrT="[Text]" custT="1"/>
      <dgm:spPr>
        <a:solidFill>
          <a:srgbClr val="C8E2FA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What are the goals?    </a:t>
          </a:r>
          <a:endParaRPr lang="en-US" sz="2000" dirty="0"/>
        </a:p>
      </dgm:t>
    </dgm:pt>
    <dgm:pt modelId="{94374434-D848-484D-83C2-8EC090DA5D43}" type="parTrans" cxnId="{4360C29B-1015-E544-9E40-021C4E9241E3}">
      <dgm:prSet/>
      <dgm:spPr/>
      <dgm:t>
        <a:bodyPr/>
        <a:lstStyle/>
        <a:p>
          <a:endParaRPr lang="en-US"/>
        </a:p>
      </dgm:t>
    </dgm:pt>
    <dgm:pt modelId="{01B7D8C9-A06F-6F48-83A2-CB5A25F4C3E6}" type="sibTrans" cxnId="{4360C29B-1015-E544-9E40-021C4E9241E3}">
      <dgm:prSet/>
      <dgm:spPr/>
      <dgm:t>
        <a:bodyPr/>
        <a:lstStyle/>
        <a:p>
          <a:endParaRPr lang="en-US"/>
        </a:p>
      </dgm:t>
    </dgm:pt>
    <dgm:pt modelId="{3C89EFE9-A2A2-4F45-AC03-C4E90E5B921B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Reducing total costs</a:t>
          </a:r>
          <a:endParaRPr lang="en-US" sz="1800" dirty="0"/>
        </a:p>
      </dgm:t>
    </dgm:pt>
    <dgm:pt modelId="{9774E591-9640-DB47-A8BF-5BC656287BB1}" type="parTrans" cxnId="{A416668C-3C6A-E945-A635-DE06FEDA9DA1}">
      <dgm:prSet/>
      <dgm:spPr/>
      <dgm:t>
        <a:bodyPr/>
        <a:lstStyle/>
        <a:p>
          <a:endParaRPr lang="en-US"/>
        </a:p>
      </dgm:t>
    </dgm:pt>
    <dgm:pt modelId="{4BB105A6-ADA7-D145-90D2-A20114D074B4}" type="sibTrans" cxnId="{A416668C-3C6A-E945-A635-DE06FEDA9DA1}">
      <dgm:prSet/>
      <dgm:spPr/>
      <dgm:t>
        <a:bodyPr/>
        <a:lstStyle/>
        <a:p>
          <a:endParaRPr lang="en-US"/>
        </a:p>
      </dgm:t>
    </dgm:pt>
    <dgm:pt modelId="{8A4F88DF-323F-894F-BDE2-91EBEE0A9447}">
      <dgm:prSet phldrT="[Text]"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Improving health and quality of life  </a:t>
          </a:r>
          <a:endParaRPr lang="en-US" sz="1800" dirty="0"/>
        </a:p>
      </dgm:t>
    </dgm:pt>
    <dgm:pt modelId="{8B3B27C5-659F-A145-BF8F-CC03EF94F524}" type="parTrans" cxnId="{22FFE83B-CBF8-4C42-AF37-F8756EF52DFF}">
      <dgm:prSet/>
      <dgm:spPr/>
      <dgm:t>
        <a:bodyPr/>
        <a:lstStyle/>
        <a:p>
          <a:endParaRPr lang="en-US"/>
        </a:p>
      </dgm:t>
    </dgm:pt>
    <dgm:pt modelId="{AA6D882C-0765-A04A-8A00-F3A13C2D0385}" type="sibTrans" cxnId="{22FFE83B-CBF8-4C42-AF37-F8756EF52DFF}">
      <dgm:prSet/>
      <dgm:spPr/>
      <dgm:t>
        <a:bodyPr/>
        <a:lstStyle/>
        <a:p>
          <a:endParaRPr lang="en-US"/>
        </a:p>
      </dgm:t>
    </dgm:pt>
    <dgm:pt modelId="{BBF3D01A-9794-E849-AD3B-8CB8E8A1F231}">
      <dgm:prSet custT="1"/>
      <dgm:spPr>
        <a:solidFill>
          <a:srgbClr val="C8E2FA"/>
        </a:solidFill>
      </dgm:spPr>
      <dgm:t>
        <a:bodyPr/>
        <a:lstStyle/>
        <a:p>
          <a:pPr algn="l"/>
          <a:r>
            <a:rPr lang="en-US" sz="2000" b="1" dirty="0" smtClean="0">
              <a:solidFill>
                <a:srgbClr val="000090"/>
              </a:solidFill>
              <a:latin typeface="Arial Narrow"/>
              <a:cs typeface="Arial Narrow"/>
            </a:rPr>
            <a:t>What are some complex care management models?</a:t>
          </a:r>
          <a:endParaRPr lang="en-US" sz="20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CF82AFA9-3A77-0E4D-B574-5F56CFDE2C39}" type="parTrans" cxnId="{40409A1D-3B9C-FD41-BAF8-A37B94AF41E2}">
      <dgm:prSet/>
      <dgm:spPr/>
      <dgm:t>
        <a:bodyPr/>
        <a:lstStyle/>
        <a:p>
          <a:endParaRPr lang="en-US"/>
        </a:p>
      </dgm:t>
    </dgm:pt>
    <dgm:pt modelId="{91E05BE3-FEAA-7144-8362-57A6F46D149B}" type="sibTrans" cxnId="{40409A1D-3B9C-FD41-BAF8-A37B94AF41E2}">
      <dgm:prSet/>
      <dgm:spPr/>
      <dgm:t>
        <a:bodyPr/>
        <a:lstStyle/>
        <a:p>
          <a:endParaRPr lang="en-US"/>
        </a:p>
      </dgm:t>
    </dgm:pt>
    <dgm:pt modelId="{A9A77866-5781-D848-B154-310F30CDCC09}">
      <dgm:prSet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600" b="1" dirty="0" smtClean="0">
              <a:solidFill>
                <a:srgbClr val="000090"/>
              </a:solidFill>
              <a:latin typeface="Arial Narrow"/>
              <a:cs typeface="Arial Narrow"/>
            </a:rPr>
            <a:t>RN or SW alone, about 50</a:t>
          </a:r>
          <a:endParaRPr lang="en-US" sz="16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178FAAE6-0115-9340-858C-CA28D100C8A5}" type="parTrans" cxnId="{1AF44C7F-4A2E-7649-A761-F8E6DAD784F0}">
      <dgm:prSet/>
      <dgm:spPr/>
      <dgm:t>
        <a:bodyPr/>
        <a:lstStyle/>
        <a:p>
          <a:endParaRPr lang="en-US"/>
        </a:p>
      </dgm:t>
    </dgm:pt>
    <dgm:pt modelId="{110B0215-6BF1-4446-9756-30EA80486880}" type="sibTrans" cxnId="{1AF44C7F-4A2E-7649-A761-F8E6DAD784F0}">
      <dgm:prSet/>
      <dgm:spPr/>
      <dgm:t>
        <a:bodyPr/>
        <a:lstStyle/>
        <a:p>
          <a:endParaRPr lang="en-US"/>
        </a:p>
      </dgm:t>
    </dgm:pt>
    <dgm:pt modelId="{AD4CFA0F-2C61-6B45-884B-07A9D76E86E2}">
      <dgm:prSet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600" b="1" dirty="0" smtClean="0">
              <a:solidFill>
                <a:srgbClr val="000090"/>
              </a:solidFill>
              <a:latin typeface="Arial Narrow"/>
              <a:cs typeface="Arial Narrow"/>
            </a:rPr>
            <a:t>RN + SW + health coach/patient navigator, perhaps 200</a:t>
          </a:r>
          <a:endParaRPr lang="en-US" sz="16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CE7EF159-E632-7942-8D99-AEDCB49A03ED}" type="parTrans" cxnId="{6CF951BE-E575-6C40-969F-77C87EA2F813}">
      <dgm:prSet/>
      <dgm:spPr/>
      <dgm:t>
        <a:bodyPr/>
        <a:lstStyle/>
        <a:p>
          <a:endParaRPr lang="en-US"/>
        </a:p>
      </dgm:t>
    </dgm:pt>
    <dgm:pt modelId="{5F49343B-3DD3-5441-8125-A75FFA3A77BB}" type="sibTrans" cxnId="{6CF951BE-E575-6C40-969F-77C87EA2F813}">
      <dgm:prSet/>
      <dgm:spPr/>
      <dgm:t>
        <a:bodyPr/>
        <a:lstStyle/>
        <a:p>
          <a:endParaRPr lang="en-US"/>
        </a:p>
      </dgm:t>
    </dgm:pt>
    <dgm:pt modelId="{B466C62E-0D90-A242-9195-E0EE96E917F0}">
      <dgm:prSet custT="1"/>
      <dgm:spPr>
        <a:solidFill>
          <a:srgbClr val="D9D9D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000090"/>
              </a:solidFill>
              <a:latin typeface="Arial Narrow"/>
              <a:cs typeface="Arial Narrow"/>
            </a:rPr>
            <a:t>Team of RN, SW, pharmacist, health coach/patient navigator</a:t>
          </a:r>
          <a:endParaRPr lang="en-US" sz="1800" b="1" dirty="0">
            <a:solidFill>
              <a:srgbClr val="000090"/>
            </a:solidFill>
            <a:latin typeface="Arial Narrow"/>
            <a:cs typeface="Arial Narrow"/>
          </a:endParaRPr>
        </a:p>
      </dgm:t>
    </dgm:pt>
    <dgm:pt modelId="{EF72E6C9-8AC6-A54E-AF71-DDAF9D379F6B}" type="parTrans" cxnId="{359EBAE5-AAB0-D345-B5DC-9E31722637A7}">
      <dgm:prSet/>
      <dgm:spPr/>
      <dgm:t>
        <a:bodyPr/>
        <a:lstStyle/>
        <a:p>
          <a:endParaRPr lang="en-US"/>
        </a:p>
      </dgm:t>
    </dgm:pt>
    <dgm:pt modelId="{13F662DA-BE7B-9741-8BCF-501955D8F269}" type="sibTrans" cxnId="{359EBAE5-AAB0-D345-B5DC-9E31722637A7}">
      <dgm:prSet/>
      <dgm:spPr/>
      <dgm:t>
        <a:bodyPr/>
        <a:lstStyle/>
        <a:p>
          <a:endParaRPr lang="en-US"/>
        </a:p>
      </dgm:t>
    </dgm:pt>
    <dgm:pt modelId="{0FF1296A-EC35-8E41-A1C6-24AFB21FB45D}" type="pres">
      <dgm:prSet presAssocID="{9684E390-20A6-4842-BA17-EB2C2CD108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9C33ED-A20E-AC42-BC3D-ABA13A10A06F}" type="pres">
      <dgm:prSet presAssocID="{0E4E23E6-E329-CA4D-B4AF-EFCB81EA1EF6}" presName="linNode" presStyleCnt="0"/>
      <dgm:spPr/>
    </dgm:pt>
    <dgm:pt modelId="{5CB17E3E-CF52-744F-BC88-639EDE91E1BF}" type="pres">
      <dgm:prSet presAssocID="{0E4E23E6-E329-CA4D-B4AF-EFCB81EA1EF6}" presName="parentText" presStyleLbl="node1" presStyleIdx="0" presStyleCnt="7" custScaleX="277778" custScaleY="153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77DFC-9FB7-5841-8BEE-D8BB29E99093}" type="pres">
      <dgm:prSet presAssocID="{82E50E63-C9DE-2C44-A199-52CFD2B1C685}" presName="sp" presStyleCnt="0"/>
      <dgm:spPr/>
    </dgm:pt>
    <dgm:pt modelId="{D304A2A2-786E-7F47-A5F0-E8DB9B69CD26}" type="pres">
      <dgm:prSet presAssocID="{33254014-BDE5-C14B-BC81-664B87FB869C}" presName="linNode" presStyleCnt="0"/>
      <dgm:spPr/>
    </dgm:pt>
    <dgm:pt modelId="{110BD186-6864-204F-949E-70B360D1B0C4}" type="pres">
      <dgm:prSet presAssocID="{33254014-BDE5-C14B-BC81-664B87FB869C}" presName="parentText" presStyleLbl="node1" presStyleIdx="1" presStyleCnt="7" custScaleY="20665" custLinFactNeighborX="-214" custLinFactNeighborY="20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BCFA3-6D75-A742-871C-FD534C88986C}" type="pres">
      <dgm:prSet presAssocID="{33254014-BDE5-C14B-BC81-664B87FB869C}" presName="descendantText" presStyleLbl="alignAccFollowNode1" presStyleIdx="0" presStyleCnt="3" custScaleY="26186" custLinFactNeighborX="867" custLinFactNeighborY="2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1BE85-D26C-5C45-9472-1B701A94C8A3}" type="pres">
      <dgm:prSet presAssocID="{01B7D8C9-A06F-6F48-83A2-CB5A25F4C3E6}" presName="sp" presStyleCnt="0"/>
      <dgm:spPr/>
    </dgm:pt>
    <dgm:pt modelId="{ECBC9247-6AFC-5D43-86F0-A9F647FA77C5}" type="pres">
      <dgm:prSet presAssocID="{9F33AE90-713F-CB4E-ADB2-D2D7F1244158}" presName="linNode" presStyleCnt="0"/>
      <dgm:spPr/>
    </dgm:pt>
    <dgm:pt modelId="{54EA9351-B724-E64F-B609-7ABFC32169AB}" type="pres">
      <dgm:prSet presAssocID="{9F33AE90-713F-CB4E-ADB2-D2D7F1244158}" presName="parentText" presStyleLbl="node1" presStyleIdx="2" presStyleCnt="7" custScaleX="272586" custScaleY="31990" custLinFactNeighborX="-346" custLinFactNeighborY="9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B9109-0914-704E-B055-60EA77C4EC3A}" type="pres">
      <dgm:prSet presAssocID="{9F33AE90-713F-CB4E-ADB2-D2D7F1244158}" presName="descendantText" presStyleLbl="alignAccFollowNode1" presStyleIdx="1" presStyleCnt="3" custScaleY="40603" custLinFactNeighborX="639" custLinFactNeighborY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20B57-8F69-6645-A300-74E92EAD9D6D}" type="pres">
      <dgm:prSet presAssocID="{E38E5A33-5606-F848-9952-7B0947492A7C}" presName="sp" presStyleCnt="0"/>
      <dgm:spPr/>
    </dgm:pt>
    <dgm:pt modelId="{C86CFDD3-302A-FB41-BC21-41E7A87F550C}" type="pres">
      <dgm:prSet presAssocID="{56792147-D88E-6348-A684-6923EA6FE88A}" presName="linNode" presStyleCnt="0"/>
      <dgm:spPr/>
    </dgm:pt>
    <dgm:pt modelId="{E407C742-22C2-2A4F-9688-685AA7DF5140}" type="pres">
      <dgm:prSet presAssocID="{56792147-D88E-6348-A684-6923EA6FE88A}" presName="parentText" presStyleLbl="node1" presStyleIdx="3" presStyleCnt="7" custScaleY="19650" custLinFactNeighborX="-214" custLinFactNeighborY="3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567DE-0405-ED43-A50B-BBF918EAB4DF}" type="pres">
      <dgm:prSet presAssocID="{56792147-D88E-6348-A684-6923EA6FE88A}" presName="descendantText" presStyleLbl="alignAccFollowNode1" presStyleIdx="2" presStyleCnt="3" custScaleY="27218" custLinFactNeighborX="867" custLinFactNeighborY="1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12E62-7C5E-1449-80FA-1928AA0278B7}" type="pres">
      <dgm:prSet presAssocID="{83FD7814-9E15-B742-B3C3-6BB7B1CB1AC8}" presName="sp" presStyleCnt="0"/>
      <dgm:spPr/>
    </dgm:pt>
    <dgm:pt modelId="{56539CD6-ED87-5445-A72F-438E6E2C7324}" type="pres">
      <dgm:prSet presAssocID="{6065762D-C641-E747-A66C-36D43615D622}" presName="linNode" presStyleCnt="0"/>
      <dgm:spPr/>
    </dgm:pt>
    <dgm:pt modelId="{8999D992-432B-F049-ACCF-58C939997362}" type="pres">
      <dgm:prSet presAssocID="{6065762D-C641-E747-A66C-36D43615D622}" presName="parentText" presStyleLbl="node1" presStyleIdx="4" presStyleCnt="7" custScaleX="277778" custScaleY="16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DFADD-C519-9342-B135-FF010CEB083C}" type="pres">
      <dgm:prSet presAssocID="{D26462CF-65FF-DF4B-A8C6-D2D8081D09FF}" presName="sp" presStyleCnt="0"/>
      <dgm:spPr/>
    </dgm:pt>
    <dgm:pt modelId="{9D758068-8613-4249-B5B7-F3648AF12BEF}" type="pres">
      <dgm:prSet presAssocID="{33553B06-BC59-7546-93D3-3C28EE990E07}" presName="linNode" presStyleCnt="0"/>
      <dgm:spPr/>
    </dgm:pt>
    <dgm:pt modelId="{EA9E0840-6377-DD47-B5A5-AEB8728A35D7}" type="pres">
      <dgm:prSet presAssocID="{33553B06-BC59-7546-93D3-3C28EE990E07}" presName="parentText" presStyleLbl="node1" presStyleIdx="5" presStyleCnt="7" custScaleX="277778" custScaleY="162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87165-2273-924D-96D7-2E65678FBDE3}" type="pres">
      <dgm:prSet presAssocID="{A1921B91-E87E-744F-8BC2-5A7CB621DB43}" presName="sp" presStyleCnt="0"/>
      <dgm:spPr/>
    </dgm:pt>
    <dgm:pt modelId="{8DEB7395-796F-5242-8FEF-FDA770EB622C}" type="pres">
      <dgm:prSet presAssocID="{BBF3D01A-9794-E849-AD3B-8CB8E8A1F231}" presName="linNode" presStyleCnt="0"/>
      <dgm:spPr/>
    </dgm:pt>
    <dgm:pt modelId="{AD6C748F-216A-9048-8AD2-6AA1469EA581}" type="pres">
      <dgm:prSet presAssocID="{BBF3D01A-9794-E849-AD3B-8CB8E8A1F231}" presName="parentText" presStyleLbl="node1" presStyleIdx="6" presStyleCnt="7" custScaleX="277778" custScaleY="152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868A8C-E3BA-5344-A0D5-93B9E95C2B68}" type="presOf" srcId="{B466C62E-0D90-A242-9195-E0EE96E917F0}" destId="{2D7B9109-0914-704E-B055-60EA77C4EC3A}" srcOrd="0" destOrd="0" presId="urn:microsoft.com/office/officeart/2005/8/layout/vList5"/>
    <dgm:cxn modelId="{9EF19CEF-49E2-5140-A90D-E638B49C61F3}" type="presOf" srcId="{33553B06-BC59-7546-93D3-3C28EE990E07}" destId="{EA9E0840-6377-DD47-B5A5-AEB8728A35D7}" srcOrd="0" destOrd="0" presId="urn:microsoft.com/office/officeart/2005/8/layout/vList5"/>
    <dgm:cxn modelId="{9DAD7BDC-5FC9-0A49-B33A-CD6A6AAECAF0}" type="presOf" srcId="{9F33AE90-713F-CB4E-ADB2-D2D7F1244158}" destId="{54EA9351-B724-E64F-B609-7ABFC32169AB}" srcOrd="0" destOrd="0" presId="urn:microsoft.com/office/officeart/2005/8/layout/vList5"/>
    <dgm:cxn modelId="{83CD4D3D-5D32-AF4E-84BD-386AC6F9E649}" type="presOf" srcId="{BBF3D01A-9794-E849-AD3B-8CB8E8A1F231}" destId="{AD6C748F-216A-9048-8AD2-6AA1469EA581}" srcOrd="0" destOrd="0" presId="urn:microsoft.com/office/officeart/2005/8/layout/vList5"/>
    <dgm:cxn modelId="{7FC4C806-E03C-CE46-82BA-049F9AAD3EE1}" type="presOf" srcId="{3C89EFE9-A2A2-4F45-AC03-C4E90E5B921B}" destId="{568BCFA3-6D75-A742-871C-FD534C88986C}" srcOrd="0" destOrd="0" presId="urn:microsoft.com/office/officeart/2005/8/layout/vList5"/>
    <dgm:cxn modelId="{1AF44C7F-4A2E-7649-A761-F8E6DAD784F0}" srcId="{56792147-D88E-6348-A684-6923EA6FE88A}" destId="{A9A77866-5781-D848-B154-310F30CDCC09}" srcOrd="0" destOrd="0" parTransId="{178FAAE6-0115-9340-858C-CA28D100C8A5}" sibTransId="{110B0215-6BF1-4446-9756-30EA80486880}"/>
    <dgm:cxn modelId="{BF9C5DF3-FE5C-404F-A5C2-07100465D525}" type="presOf" srcId="{33254014-BDE5-C14B-BC81-664B87FB869C}" destId="{110BD186-6864-204F-949E-70B360D1B0C4}" srcOrd="0" destOrd="0" presId="urn:microsoft.com/office/officeart/2005/8/layout/vList5"/>
    <dgm:cxn modelId="{4360C29B-1015-E544-9E40-021C4E9241E3}" srcId="{9684E390-20A6-4842-BA17-EB2C2CD10829}" destId="{33254014-BDE5-C14B-BC81-664B87FB869C}" srcOrd="1" destOrd="0" parTransId="{94374434-D848-484D-83C2-8EC090DA5D43}" sibTransId="{01B7D8C9-A06F-6F48-83A2-CB5A25F4C3E6}"/>
    <dgm:cxn modelId="{6CF951BE-E575-6C40-969F-77C87EA2F813}" srcId="{56792147-D88E-6348-A684-6923EA6FE88A}" destId="{AD4CFA0F-2C61-6B45-884B-07A9D76E86E2}" srcOrd="1" destOrd="0" parTransId="{CE7EF159-E632-7942-8D99-AEDCB49A03ED}" sibTransId="{5F49343B-3DD3-5441-8125-A75FFA3A77BB}"/>
    <dgm:cxn modelId="{9E50F52F-63DF-A44E-A8E2-958DD15E8972}" type="presOf" srcId="{56792147-D88E-6348-A684-6923EA6FE88A}" destId="{E407C742-22C2-2A4F-9688-685AA7DF5140}" srcOrd="0" destOrd="0" presId="urn:microsoft.com/office/officeart/2005/8/layout/vList5"/>
    <dgm:cxn modelId="{BEAC85B0-E3C6-A944-8352-EB47C8A386A6}" type="presOf" srcId="{AD4CFA0F-2C61-6B45-884B-07A9D76E86E2}" destId="{EE7567DE-0405-ED43-A50B-BBF918EAB4DF}" srcOrd="0" destOrd="1" presId="urn:microsoft.com/office/officeart/2005/8/layout/vList5"/>
    <dgm:cxn modelId="{2E58B3CD-9DF2-D247-8FFF-A2C8B66FFF96}" type="presOf" srcId="{8A4F88DF-323F-894F-BDE2-91EBEE0A9447}" destId="{568BCFA3-6D75-A742-871C-FD534C88986C}" srcOrd="0" destOrd="1" presId="urn:microsoft.com/office/officeart/2005/8/layout/vList5"/>
    <dgm:cxn modelId="{51B7BA4B-785C-0945-B7CC-E98886B6DB26}" srcId="{9684E390-20A6-4842-BA17-EB2C2CD10829}" destId="{6065762D-C641-E747-A66C-36D43615D622}" srcOrd="4" destOrd="0" parTransId="{B1B30C11-F80D-D241-9F8D-CDF163F2360E}" sibTransId="{D26462CF-65FF-DF4B-A8C6-D2D8081D09FF}"/>
    <dgm:cxn modelId="{A416668C-3C6A-E945-A635-DE06FEDA9DA1}" srcId="{33254014-BDE5-C14B-BC81-664B87FB869C}" destId="{3C89EFE9-A2A2-4F45-AC03-C4E90E5B921B}" srcOrd="0" destOrd="0" parTransId="{9774E591-9640-DB47-A8BF-5BC656287BB1}" sibTransId="{4BB105A6-ADA7-D145-90D2-A20114D074B4}"/>
    <dgm:cxn modelId="{40409A1D-3B9C-FD41-BAF8-A37B94AF41E2}" srcId="{9684E390-20A6-4842-BA17-EB2C2CD10829}" destId="{BBF3D01A-9794-E849-AD3B-8CB8E8A1F231}" srcOrd="6" destOrd="0" parTransId="{CF82AFA9-3A77-0E4D-B574-5F56CFDE2C39}" sibTransId="{91E05BE3-FEAA-7144-8362-57A6F46D149B}"/>
    <dgm:cxn modelId="{1D7819C5-775E-1B42-81AF-B09958874516}" type="presOf" srcId="{A9A77866-5781-D848-B154-310F30CDCC09}" destId="{EE7567DE-0405-ED43-A50B-BBF918EAB4DF}" srcOrd="0" destOrd="0" presId="urn:microsoft.com/office/officeart/2005/8/layout/vList5"/>
    <dgm:cxn modelId="{779AAA4A-C431-094F-B407-19CB5109A257}" srcId="{9684E390-20A6-4842-BA17-EB2C2CD10829}" destId="{56792147-D88E-6348-A684-6923EA6FE88A}" srcOrd="3" destOrd="0" parTransId="{7097301E-BF66-1A4F-A26A-96D63EE3E1EA}" sibTransId="{83FD7814-9E15-B742-B3C3-6BB7B1CB1AC8}"/>
    <dgm:cxn modelId="{824180A5-10D9-944E-8987-B8F1F07B5F4E}" type="presOf" srcId="{9684E390-20A6-4842-BA17-EB2C2CD10829}" destId="{0FF1296A-EC35-8E41-A1C6-24AFB21FB45D}" srcOrd="0" destOrd="0" presId="urn:microsoft.com/office/officeart/2005/8/layout/vList5"/>
    <dgm:cxn modelId="{075FABF8-4077-F045-B319-46686E7EAFEA}" srcId="{9684E390-20A6-4842-BA17-EB2C2CD10829}" destId="{9F33AE90-713F-CB4E-ADB2-D2D7F1244158}" srcOrd="2" destOrd="0" parTransId="{A85800C9-6617-A242-A701-2D9264CA1AB8}" sibTransId="{E38E5A33-5606-F848-9952-7B0947492A7C}"/>
    <dgm:cxn modelId="{17C7998A-67C6-6140-8BF4-1FAF814F6FED}" type="presOf" srcId="{0E4E23E6-E329-CA4D-B4AF-EFCB81EA1EF6}" destId="{5CB17E3E-CF52-744F-BC88-639EDE91E1BF}" srcOrd="0" destOrd="0" presId="urn:microsoft.com/office/officeart/2005/8/layout/vList5"/>
    <dgm:cxn modelId="{A8729DBF-59EE-EF43-916B-08B73D365AE2}" srcId="{9684E390-20A6-4842-BA17-EB2C2CD10829}" destId="{33553B06-BC59-7546-93D3-3C28EE990E07}" srcOrd="5" destOrd="0" parTransId="{092239FB-1C42-DE46-B3EE-752709F5BCD2}" sibTransId="{A1921B91-E87E-744F-8BC2-5A7CB621DB43}"/>
    <dgm:cxn modelId="{359EBAE5-AAB0-D345-B5DC-9E31722637A7}" srcId="{9F33AE90-713F-CB4E-ADB2-D2D7F1244158}" destId="{B466C62E-0D90-A242-9195-E0EE96E917F0}" srcOrd="0" destOrd="0" parTransId="{EF72E6C9-8AC6-A54E-AF71-DDAF9D379F6B}" sibTransId="{13F662DA-BE7B-9741-8BCF-501955D8F269}"/>
    <dgm:cxn modelId="{1BF1B970-2E73-0E49-BCAE-6ED3AB60587F}" type="presOf" srcId="{6065762D-C641-E747-A66C-36D43615D622}" destId="{8999D992-432B-F049-ACCF-58C939997362}" srcOrd="0" destOrd="0" presId="urn:microsoft.com/office/officeart/2005/8/layout/vList5"/>
    <dgm:cxn modelId="{22FFE83B-CBF8-4C42-AF37-F8756EF52DFF}" srcId="{33254014-BDE5-C14B-BC81-664B87FB869C}" destId="{8A4F88DF-323F-894F-BDE2-91EBEE0A9447}" srcOrd="1" destOrd="0" parTransId="{8B3B27C5-659F-A145-BF8F-CC03EF94F524}" sibTransId="{AA6D882C-0765-A04A-8A00-F3A13C2D0385}"/>
    <dgm:cxn modelId="{9E4D8BF6-E4A7-2048-BA12-DFE8495273FA}" srcId="{9684E390-20A6-4842-BA17-EB2C2CD10829}" destId="{0E4E23E6-E329-CA4D-B4AF-EFCB81EA1EF6}" srcOrd="0" destOrd="0" parTransId="{5580D165-F4D1-F541-9967-DEE5B8858829}" sibTransId="{82E50E63-C9DE-2C44-A199-52CFD2B1C685}"/>
    <dgm:cxn modelId="{FB23A3EF-6C69-3045-AA05-D01E1264472B}" type="presParOf" srcId="{0FF1296A-EC35-8E41-A1C6-24AFB21FB45D}" destId="{859C33ED-A20E-AC42-BC3D-ABA13A10A06F}" srcOrd="0" destOrd="0" presId="urn:microsoft.com/office/officeart/2005/8/layout/vList5"/>
    <dgm:cxn modelId="{FD1261CB-E542-9F48-A76B-3B6DC3C55119}" type="presParOf" srcId="{859C33ED-A20E-AC42-BC3D-ABA13A10A06F}" destId="{5CB17E3E-CF52-744F-BC88-639EDE91E1BF}" srcOrd="0" destOrd="0" presId="urn:microsoft.com/office/officeart/2005/8/layout/vList5"/>
    <dgm:cxn modelId="{86171742-D9DA-E84B-BF50-CC4AC728D556}" type="presParOf" srcId="{0FF1296A-EC35-8E41-A1C6-24AFB21FB45D}" destId="{C4B77DFC-9FB7-5841-8BEE-D8BB29E99093}" srcOrd="1" destOrd="0" presId="urn:microsoft.com/office/officeart/2005/8/layout/vList5"/>
    <dgm:cxn modelId="{145E107F-929F-FF47-A2CA-1A266009BEB1}" type="presParOf" srcId="{0FF1296A-EC35-8E41-A1C6-24AFB21FB45D}" destId="{D304A2A2-786E-7F47-A5F0-E8DB9B69CD26}" srcOrd="2" destOrd="0" presId="urn:microsoft.com/office/officeart/2005/8/layout/vList5"/>
    <dgm:cxn modelId="{14DDBC7C-9F57-1D4A-B567-CD47E7872C96}" type="presParOf" srcId="{D304A2A2-786E-7F47-A5F0-E8DB9B69CD26}" destId="{110BD186-6864-204F-949E-70B360D1B0C4}" srcOrd="0" destOrd="0" presId="urn:microsoft.com/office/officeart/2005/8/layout/vList5"/>
    <dgm:cxn modelId="{F74B0BBD-3E05-CC4D-9B13-73A95E0CC887}" type="presParOf" srcId="{D304A2A2-786E-7F47-A5F0-E8DB9B69CD26}" destId="{568BCFA3-6D75-A742-871C-FD534C88986C}" srcOrd="1" destOrd="0" presId="urn:microsoft.com/office/officeart/2005/8/layout/vList5"/>
    <dgm:cxn modelId="{9CB92CE3-A199-684A-A917-15DC215AB52C}" type="presParOf" srcId="{0FF1296A-EC35-8E41-A1C6-24AFB21FB45D}" destId="{A5A1BE85-D26C-5C45-9472-1B701A94C8A3}" srcOrd="3" destOrd="0" presId="urn:microsoft.com/office/officeart/2005/8/layout/vList5"/>
    <dgm:cxn modelId="{AD8D6539-7612-974A-AAB1-FC8420811369}" type="presParOf" srcId="{0FF1296A-EC35-8E41-A1C6-24AFB21FB45D}" destId="{ECBC9247-6AFC-5D43-86F0-A9F647FA77C5}" srcOrd="4" destOrd="0" presId="urn:microsoft.com/office/officeart/2005/8/layout/vList5"/>
    <dgm:cxn modelId="{9C2162F6-B067-D243-A03B-CCE7553DF908}" type="presParOf" srcId="{ECBC9247-6AFC-5D43-86F0-A9F647FA77C5}" destId="{54EA9351-B724-E64F-B609-7ABFC32169AB}" srcOrd="0" destOrd="0" presId="urn:microsoft.com/office/officeart/2005/8/layout/vList5"/>
    <dgm:cxn modelId="{8854DDF4-AE6B-774B-99D3-40ED9CD83B0B}" type="presParOf" srcId="{ECBC9247-6AFC-5D43-86F0-A9F647FA77C5}" destId="{2D7B9109-0914-704E-B055-60EA77C4EC3A}" srcOrd="1" destOrd="0" presId="urn:microsoft.com/office/officeart/2005/8/layout/vList5"/>
    <dgm:cxn modelId="{B9BD15C8-372B-0643-929B-AFE7DB0043C3}" type="presParOf" srcId="{0FF1296A-EC35-8E41-A1C6-24AFB21FB45D}" destId="{6CF20B57-8F69-6645-A300-74E92EAD9D6D}" srcOrd="5" destOrd="0" presId="urn:microsoft.com/office/officeart/2005/8/layout/vList5"/>
    <dgm:cxn modelId="{54840292-844B-0A47-8BF6-1379E569857D}" type="presParOf" srcId="{0FF1296A-EC35-8E41-A1C6-24AFB21FB45D}" destId="{C86CFDD3-302A-FB41-BC21-41E7A87F550C}" srcOrd="6" destOrd="0" presId="urn:microsoft.com/office/officeart/2005/8/layout/vList5"/>
    <dgm:cxn modelId="{76ECD8A5-C9E1-664B-8EA1-8178DC1A7584}" type="presParOf" srcId="{C86CFDD3-302A-FB41-BC21-41E7A87F550C}" destId="{E407C742-22C2-2A4F-9688-685AA7DF5140}" srcOrd="0" destOrd="0" presId="urn:microsoft.com/office/officeart/2005/8/layout/vList5"/>
    <dgm:cxn modelId="{D17DA3FA-15E8-A845-A0FA-A1ACDDAB038D}" type="presParOf" srcId="{C86CFDD3-302A-FB41-BC21-41E7A87F550C}" destId="{EE7567DE-0405-ED43-A50B-BBF918EAB4DF}" srcOrd="1" destOrd="0" presId="urn:microsoft.com/office/officeart/2005/8/layout/vList5"/>
    <dgm:cxn modelId="{3BEDDB30-13DB-CE4D-BAAE-4A7BEC11FB50}" type="presParOf" srcId="{0FF1296A-EC35-8E41-A1C6-24AFB21FB45D}" destId="{32912E62-7C5E-1449-80FA-1928AA0278B7}" srcOrd="7" destOrd="0" presId="urn:microsoft.com/office/officeart/2005/8/layout/vList5"/>
    <dgm:cxn modelId="{6BCD3EF6-E185-C543-A061-FD8D8448B73F}" type="presParOf" srcId="{0FF1296A-EC35-8E41-A1C6-24AFB21FB45D}" destId="{56539CD6-ED87-5445-A72F-438E6E2C7324}" srcOrd="8" destOrd="0" presId="urn:microsoft.com/office/officeart/2005/8/layout/vList5"/>
    <dgm:cxn modelId="{1B136637-700D-AB4A-9919-E68C21BA0EBA}" type="presParOf" srcId="{56539CD6-ED87-5445-A72F-438E6E2C7324}" destId="{8999D992-432B-F049-ACCF-58C939997362}" srcOrd="0" destOrd="0" presId="urn:microsoft.com/office/officeart/2005/8/layout/vList5"/>
    <dgm:cxn modelId="{B4A96EA9-F529-534D-AB76-ECDFC6A0D630}" type="presParOf" srcId="{0FF1296A-EC35-8E41-A1C6-24AFB21FB45D}" destId="{614DFADD-C519-9342-B135-FF010CEB083C}" srcOrd="9" destOrd="0" presId="urn:microsoft.com/office/officeart/2005/8/layout/vList5"/>
    <dgm:cxn modelId="{86DF32BA-45D1-6F4B-BA24-154401AF0D26}" type="presParOf" srcId="{0FF1296A-EC35-8E41-A1C6-24AFB21FB45D}" destId="{9D758068-8613-4249-B5B7-F3648AF12BEF}" srcOrd="10" destOrd="0" presId="urn:microsoft.com/office/officeart/2005/8/layout/vList5"/>
    <dgm:cxn modelId="{2C12BCCA-0CCB-9B4C-B317-6C7E1752B2BF}" type="presParOf" srcId="{9D758068-8613-4249-B5B7-F3648AF12BEF}" destId="{EA9E0840-6377-DD47-B5A5-AEB8728A35D7}" srcOrd="0" destOrd="0" presId="urn:microsoft.com/office/officeart/2005/8/layout/vList5"/>
    <dgm:cxn modelId="{3CA684EF-42A7-DD4F-8B55-12192F5B68DB}" type="presParOf" srcId="{0FF1296A-EC35-8E41-A1C6-24AFB21FB45D}" destId="{39387165-2273-924D-96D7-2E65678FBDE3}" srcOrd="11" destOrd="0" presId="urn:microsoft.com/office/officeart/2005/8/layout/vList5"/>
    <dgm:cxn modelId="{6F873F84-09DB-5A4D-85D3-DDA0D9B765D4}" type="presParOf" srcId="{0FF1296A-EC35-8E41-A1C6-24AFB21FB45D}" destId="{8DEB7395-796F-5242-8FEF-FDA770EB622C}" srcOrd="12" destOrd="0" presId="urn:microsoft.com/office/officeart/2005/8/layout/vList5"/>
    <dgm:cxn modelId="{B5911E8F-D159-0B41-9DAB-4955C1D13068}" type="presParOf" srcId="{8DEB7395-796F-5242-8FEF-FDA770EB622C}" destId="{AD6C748F-216A-9048-8AD2-6AA1469EA58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10F602-33AE-274E-B189-58434E01565F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F92FF3-471F-F442-8E3A-336CECC64426}">
      <dgm:prSet phldrT="[Text]" custT="1"/>
      <dgm:spPr>
        <a:solidFill>
          <a:schemeClr val="bg1">
            <a:lumMod val="85000"/>
          </a:schemeClr>
        </a:solidFill>
        <a:ln w="38100" cmpd="sng">
          <a:solidFill>
            <a:srgbClr val="2EBA05"/>
          </a:solidFill>
        </a:ln>
      </dgm:spPr>
      <dgm:t>
        <a:bodyPr/>
        <a:lstStyle/>
        <a:p>
          <a:r>
            <a:rPr lang="en-US" sz="2200" b="1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Most are patients with </a:t>
          </a:r>
          <a:endParaRPr lang="en-US" sz="2200" dirty="0"/>
        </a:p>
      </dgm:t>
    </dgm:pt>
    <dgm:pt modelId="{FE8D1771-E4B1-2A4B-A783-FAF13089AD3F}" type="parTrans" cxnId="{BDAA28EE-C192-1746-9598-D3099820CC6C}">
      <dgm:prSet/>
      <dgm:spPr/>
      <dgm:t>
        <a:bodyPr/>
        <a:lstStyle/>
        <a:p>
          <a:endParaRPr lang="en-US"/>
        </a:p>
      </dgm:t>
    </dgm:pt>
    <dgm:pt modelId="{B4C7002A-17E2-D540-BD2A-8348FBFEEB3B}" type="sibTrans" cxnId="{BDAA28EE-C192-1746-9598-D3099820CC6C}">
      <dgm:prSet/>
      <dgm:spPr/>
      <dgm:t>
        <a:bodyPr/>
        <a:lstStyle/>
        <a:p>
          <a:endParaRPr lang="en-US"/>
        </a:p>
      </dgm:t>
    </dgm:pt>
    <dgm:pt modelId="{EF73A658-7EBE-704D-9D56-DE24E02D8B23}">
      <dgm:prSet phldrT="[Text]" custT="1"/>
      <dgm:spPr>
        <a:solidFill>
          <a:srgbClr val="C8E2FA">
            <a:alpha val="90000"/>
          </a:srgbClr>
        </a:solidFill>
        <a:ln w="38100" cmpd="sng">
          <a:solidFill>
            <a:srgbClr val="0F18DA">
              <a:alpha val="90000"/>
            </a:srgb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Multiple chronic conditions</a:t>
          </a:r>
          <a:endParaRPr lang="en-US" sz="2000" dirty="0"/>
        </a:p>
      </dgm:t>
    </dgm:pt>
    <dgm:pt modelId="{A8A3ED2E-E32F-AB46-8E24-438AF7ACB0C7}" type="parTrans" cxnId="{DFE8F12D-6085-A041-9A26-FF0EA579116B}">
      <dgm:prSet/>
      <dgm:spPr/>
      <dgm:t>
        <a:bodyPr/>
        <a:lstStyle/>
        <a:p>
          <a:endParaRPr lang="en-US"/>
        </a:p>
      </dgm:t>
    </dgm:pt>
    <dgm:pt modelId="{6D89ECE7-89C0-2F48-B4B9-209354A3D9E1}" type="sibTrans" cxnId="{DFE8F12D-6085-A041-9A26-FF0EA579116B}">
      <dgm:prSet/>
      <dgm:spPr/>
      <dgm:t>
        <a:bodyPr/>
        <a:lstStyle/>
        <a:p>
          <a:endParaRPr lang="en-US"/>
        </a:p>
      </dgm:t>
    </dgm:pt>
    <dgm:pt modelId="{EDB00369-1475-3E4C-86CA-32571856D192}">
      <dgm:prSet phldrT="[Text]" custT="1"/>
      <dgm:spPr>
        <a:solidFill>
          <a:srgbClr val="D9D9D9"/>
        </a:solidFill>
        <a:ln w="38100" cmpd="sng">
          <a:solidFill>
            <a:srgbClr val="2EBA05"/>
          </a:solidFill>
        </a:ln>
      </dgm:spPr>
      <dgm:t>
        <a:bodyPr/>
        <a:lstStyle/>
        <a:p>
          <a:pPr algn="l"/>
          <a:r>
            <a:rPr lang="en-US" sz="2200" b="1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CCM is intensive, costly process requiring highly skilled personnel </a:t>
          </a:r>
          <a:endParaRPr lang="en-US" sz="2200" dirty="0"/>
        </a:p>
      </dgm:t>
    </dgm:pt>
    <dgm:pt modelId="{53231646-6573-7A4F-85F9-D10EF7E35A28}" type="parTrans" cxnId="{1F3F2016-6D2D-C745-87D7-3B113CD08087}">
      <dgm:prSet/>
      <dgm:spPr/>
      <dgm:t>
        <a:bodyPr/>
        <a:lstStyle/>
        <a:p>
          <a:endParaRPr lang="en-US"/>
        </a:p>
      </dgm:t>
    </dgm:pt>
    <dgm:pt modelId="{E08588D7-0934-B345-A81A-17043E598AE2}" type="sibTrans" cxnId="{1F3F2016-6D2D-C745-87D7-3B113CD08087}">
      <dgm:prSet/>
      <dgm:spPr/>
      <dgm:t>
        <a:bodyPr/>
        <a:lstStyle/>
        <a:p>
          <a:endParaRPr lang="en-US"/>
        </a:p>
      </dgm:t>
    </dgm:pt>
    <dgm:pt modelId="{4B80FC0C-B076-204C-B078-06CF1E1DDFD6}">
      <dgm:prSet phldrT="[Text]" custT="1"/>
      <dgm:spPr>
        <a:solidFill>
          <a:srgbClr val="D9D9D9"/>
        </a:solidFill>
        <a:ln w="38100" cmpd="sng">
          <a:solidFill>
            <a:srgbClr val="2EBA05"/>
          </a:solidFill>
        </a:ln>
      </dgm:spPr>
      <dgm:t>
        <a:bodyPr/>
        <a:lstStyle/>
        <a:p>
          <a:r>
            <a:rPr lang="en-US" sz="2200" b="1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It shouldn’t be offered to patients who are</a:t>
          </a:r>
          <a:endParaRPr lang="en-US" sz="2200" dirty="0"/>
        </a:p>
      </dgm:t>
    </dgm:pt>
    <dgm:pt modelId="{DB6284B2-03D0-CA4F-8A6A-B1A11CBBA0CF}" type="parTrans" cxnId="{E085CE7B-D0C7-2A4B-931C-8563A8CCCE35}">
      <dgm:prSet/>
      <dgm:spPr/>
      <dgm:t>
        <a:bodyPr/>
        <a:lstStyle/>
        <a:p>
          <a:endParaRPr lang="en-US"/>
        </a:p>
      </dgm:t>
    </dgm:pt>
    <dgm:pt modelId="{0A62D2AC-33EF-ED47-948D-5D8A7FB4B269}" type="sibTrans" cxnId="{E085CE7B-D0C7-2A4B-931C-8563A8CCCE35}">
      <dgm:prSet/>
      <dgm:spPr/>
      <dgm:t>
        <a:bodyPr/>
        <a:lstStyle/>
        <a:p>
          <a:endParaRPr lang="en-US"/>
        </a:p>
      </dgm:t>
    </dgm:pt>
    <dgm:pt modelId="{493F483F-B30D-FF43-A11F-BC8211E08C54}">
      <dgm:prSet phldrT="[Text]" custT="1"/>
      <dgm:spPr>
        <a:solidFill>
          <a:srgbClr val="C8E2FA">
            <a:alpha val="90000"/>
          </a:srgbClr>
        </a:solidFill>
        <a:ln w="38100" cmpd="sng">
          <a:solidFill>
            <a:srgbClr val="0F18DA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Too healthy (i.e., low risk for hospitalization and excessive costs)</a:t>
          </a:r>
          <a:endParaRPr lang="en-US" sz="2000" dirty="0">
            <a:ln>
              <a:noFill/>
            </a:ln>
            <a:solidFill>
              <a:schemeClr val="tx2">
                <a:lumMod val="75000"/>
              </a:schemeClr>
            </a:solidFill>
          </a:endParaRPr>
        </a:p>
      </dgm:t>
    </dgm:pt>
    <dgm:pt modelId="{F1350349-3C55-6D4F-8FDE-1BE1C06070C7}" type="parTrans" cxnId="{6D00285D-C4C8-8045-B2B1-91FA0B54390A}">
      <dgm:prSet/>
      <dgm:spPr/>
      <dgm:t>
        <a:bodyPr/>
        <a:lstStyle/>
        <a:p>
          <a:endParaRPr lang="en-US"/>
        </a:p>
      </dgm:t>
    </dgm:pt>
    <dgm:pt modelId="{BB805E10-7370-7249-9AF8-55A3B140DBC4}" type="sibTrans" cxnId="{6D00285D-C4C8-8045-B2B1-91FA0B54390A}">
      <dgm:prSet/>
      <dgm:spPr/>
      <dgm:t>
        <a:bodyPr/>
        <a:lstStyle/>
        <a:p>
          <a:endParaRPr lang="en-US"/>
        </a:p>
      </dgm:t>
    </dgm:pt>
    <dgm:pt modelId="{E3A8D11F-F9E4-E64E-B984-D4C98C402F11}">
      <dgm:prSet custT="1"/>
      <dgm:spPr>
        <a:solidFill>
          <a:srgbClr val="C8E2FA">
            <a:alpha val="90000"/>
          </a:srgbClr>
        </a:solidFill>
        <a:ln w="38100" cmpd="sng">
          <a:solidFill>
            <a:srgbClr val="0F18DA">
              <a:alpha val="90000"/>
            </a:srgb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Frequent hospitalizations, high costs</a:t>
          </a:r>
          <a:endParaRPr lang="en-US" sz="2000" b="1" dirty="0">
            <a:solidFill>
              <a:srgbClr val="050777"/>
            </a:solidFill>
            <a:latin typeface="Arial Narrow" charset="0"/>
            <a:ea typeface="ＭＳ Ｐゴシック" charset="0"/>
          </a:endParaRPr>
        </a:p>
      </dgm:t>
    </dgm:pt>
    <dgm:pt modelId="{43CB3E9C-CA61-FF4B-AE38-12E8D802AC2F}" type="parTrans" cxnId="{59BDFF59-4DB5-A74F-A014-38C7C81D1EB0}">
      <dgm:prSet/>
      <dgm:spPr/>
      <dgm:t>
        <a:bodyPr/>
        <a:lstStyle/>
        <a:p>
          <a:endParaRPr lang="en-US"/>
        </a:p>
      </dgm:t>
    </dgm:pt>
    <dgm:pt modelId="{5E4C0483-093B-A24B-A8E6-C2FE22EC903A}" type="sibTrans" cxnId="{59BDFF59-4DB5-A74F-A014-38C7C81D1EB0}">
      <dgm:prSet/>
      <dgm:spPr/>
      <dgm:t>
        <a:bodyPr/>
        <a:lstStyle/>
        <a:p>
          <a:endParaRPr lang="en-US"/>
        </a:p>
      </dgm:t>
    </dgm:pt>
    <dgm:pt modelId="{828DFAA6-A426-5D43-B46D-64D5E585B2EC}">
      <dgm:prSet custT="1"/>
      <dgm:spPr>
        <a:solidFill>
          <a:srgbClr val="C8E2FA">
            <a:alpha val="90000"/>
          </a:srgbClr>
        </a:solidFill>
        <a:ln w="38100" cmpd="sng">
          <a:solidFill>
            <a:srgbClr val="0F18DA">
              <a:alpha val="90000"/>
            </a:srgb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Many prescription medications</a:t>
          </a:r>
          <a:endParaRPr lang="en-US" sz="2000" b="1" dirty="0">
            <a:solidFill>
              <a:srgbClr val="050777"/>
            </a:solidFill>
            <a:latin typeface="Arial Narrow" charset="0"/>
            <a:ea typeface="ＭＳ Ｐゴシック" charset="0"/>
          </a:endParaRPr>
        </a:p>
      </dgm:t>
    </dgm:pt>
    <dgm:pt modelId="{41512CDA-81D4-6842-A33C-EC7406AFD3A9}" type="parTrans" cxnId="{ACF7919A-4038-C348-97B5-5627C62D4FAB}">
      <dgm:prSet/>
      <dgm:spPr/>
      <dgm:t>
        <a:bodyPr/>
        <a:lstStyle/>
        <a:p>
          <a:endParaRPr lang="en-US"/>
        </a:p>
      </dgm:t>
    </dgm:pt>
    <dgm:pt modelId="{ABF00125-B738-3D4A-8B04-7B0FE286E1BD}" type="sibTrans" cxnId="{ACF7919A-4038-C348-97B5-5627C62D4FAB}">
      <dgm:prSet/>
      <dgm:spPr/>
      <dgm:t>
        <a:bodyPr/>
        <a:lstStyle/>
        <a:p>
          <a:endParaRPr lang="en-US"/>
        </a:p>
      </dgm:t>
    </dgm:pt>
    <dgm:pt modelId="{4CF3A11A-9036-FF45-ADC0-5B60DB301E5B}">
      <dgm:prSet custT="1"/>
      <dgm:spPr>
        <a:solidFill>
          <a:srgbClr val="C8E2FA">
            <a:alpha val="90000"/>
          </a:srgbClr>
        </a:solidFill>
        <a:ln w="38100" cmpd="sng">
          <a:solidFill>
            <a:srgbClr val="0F18DA">
              <a:alpha val="90000"/>
            </a:srgb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Many care providers, requiring care coordination</a:t>
          </a:r>
          <a:endParaRPr lang="en-US" sz="2000" b="1" dirty="0">
            <a:solidFill>
              <a:srgbClr val="050777"/>
            </a:solidFill>
            <a:latin typeface="Arial Narrow" charset="0"/>
            <a:ea typeface="ＭＳ Ｐゴシック" charset="0"/>
          </a:endParaRPr>
        </a:p>
      </dgm:t>
    </dgm:pt>
    <dgm:pt modelId="{16876077-3242-744E-A191-55346B812B5A}" type="parTrans" cxnId="{A2052AF0-A0D2-204B-8DA0-3E81E5C118FD}">
      <dgm:prSet/>
      <dgm:spPr/>
      <dgm:t>
        <a:bodyPr/>
        <a:lstStyle/>
        <a:p>
          <a:endParaRPr lang="en-US"/>
        </a:p>
      </dgm:t>
    </dgm:pt>
    <dgm:pt modelId="{09890DF7-1A25-6D41-B478-10D26AB746B9}" type="sibTrans" cxnId="{A2052AF0-A0D2-204B-8DA0-3E81E5C118FD}">
      <dgm:prSet/>
      <dgm:spPr/>
      <dgm:t>
        <a:bodyPr/>
        <a:lstStyle/>
        <a:p>
          <a:endParaRPr lang="en-US"/>
        </a:p>
      </dgm:t>
    </dgm:pt>
    <dgm:pt modelId="{002BB4DD-EECF-C841-B5B4-7C1CF3175FB9}">
      <dgm:prSet custT="1"/>
      <dgm:spPr>
        <a:solidFill>
          <a:srgbClr val="C8E2FA">
            <a:alpha val="90000"/>
          </a:srgbClr>
        </a:solidFill>
        <a:ln w="38100" cmpd="sng">
          <a:solidFill>
            <a:srgbClr val="0F18DA">
              <a:alpha val="90000"/>
            </a:srgb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Limitations of ADL</a:t>
          </a:r>
          <a:endParaRPr lang="en-US" sz="2000" b="1" dirty="0">
            <a:solidFill>
              <a:srgbClr val="050777"/>
            </a:solidFill>
            <a:latin typeface="Arial Narrow" charset="0"/>
            <a:ea typeface="ＭＳ Ｐゴシック" charset="0"/>
          </a:endParaRPr>
        </a:p>
      </dgm:t>
    </dgm:pt>
    <dgm:pt modelId="{2AB97C80-5B76-F04F-A7CB-483E719BC4C3}" type="parTrans" cxnId="{3A1B434F-704B-B046-A764-F546217CD1F7}">
      <dgm:prSet/>
      <dgm:spPr/>
      <dgm:t>
        <a:bodyPr/>
        <a:lstStyle/>
        <a:p>
          <a:endParaRPr lang="en-US"/>
        </a:p>
      </dgm:t>
    </dgm:pt>
    <dgm:pt modelId="{8A28B3E9-9C33-1541-A656-D40EA234B2F1}" type="sibTrans" cxnId="{3A1B434F-704B-B046-A764-F546217CD1F7}">
      <dgm:prSet/>
      <dgm:spPr/>
      <dgm:t>
        <a:bodyPr/>
        <a:lstStyle/>
        <a:p>
          <a:endParaRPr lang="en-US"/>
        </a:p>
      </dgm:t>
    </dgm:pt>
    <dgm:pt modelId="{A5228C38-7656-3D4F-AB4E-E923DA300B5A}">
      <dgm:prSet phldrT="[Text]" custT="1"/>
      <dgm:spPr>
        <a:solidFill>
          <a:srgbClr val="C8E2FA">
            <a:alpha val="90000"/>
          </a:srgbClr>
        </a:solidFill>
        <a:ln w="38100" cmpd="sng">
          <a:solidFill>
            <a:srgbClr val="0F18DA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Too sick </a:t>
          </a:r>
          <a:r>
            <a:rPr lang="en-US" sz="2000" b="1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to benefit</a:t>
          </a:r>
          <a:endParaRPr lang="en-US" sz="2000" dirty="0">
            <a:ln>
              <a:noFill/>
            </a:ln>
            <a:solidFill>
              <a:schemeClr val="tx2">
                <a:lumMod val="75000"/>
              </a:schemeClr>
            </a:solidFill>
          </a:endParaRPr>
        </a:p>
      </dgm:t>
    </dgm:pt>
    <dgm:pt modelId="{DD35B1A9-AE70-3842-B112-F224E8C83A4F}" type="parTrans" cxnId="{AE239CBB-00B8-2644-B966-E7DCD212AEE3}">
      <dgm:prSet/>
      <dgm:spPr/>
      <dgm:t>
        <a:bodyPr/>
        <a:lstStyle/>
        <a:p>
          <a:endParaRPr lang="en-US"/>
        </a:p>
      </dgm:t>
    </dgm:pt>
    <dgm:pt modelId="{2C71AF0F-E80B-574B-8BE7-A72930DDDA09}" type="sibTrans" cxnId="{AE239CBB-00B8-2644-B966-E7DCD212AEE3}">
      <dgm:prSet/>
      <dgm:spPr/>
      <dgm:t>
        <a:bodyPr/>
        <a:lstStyle/>
        <a:p>
          <a:endParaRPr lang="en-US"/>
        </a:p>
      </dgm:t>
    </dgm:pt>
    <dgm:pt modelId="{FCEC7AD4-BACD-1B4E-BD56-C6178F7299CA}" type="pres">
      <dgm:prSet presAssocID="{AD10F602-33AE-274E-B189-58434E0156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996318-5C1B-D449-B718-F2BC63B4BF12}" type="pres">
      <dgm:prSet presAssocID="{16F92FF3-471F-F442-8E3A-336CECC64426}" presName="linNode" presStyleCnt="0"/>
      <dgm:spPr/>
    </dgm:pt>
    <dgm:pt modelId="{61FED774-7805-9849-B936-2C1C87F8BF9F}" type="pres">
      <dgm:prSet presAssocID="{16F92FF3-471F-F442-8E3A-336CECC64426}" presName="parentText" presStyleLbl="node1" presStyleIdx="0" presStyleCnt="3" custScaleX="1053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D9CE2-D6A2-4047-BF26-DE46C92CE39C}" type="pres">
      <dgm:prSet presAssocID="{16F92FF3-471F-F442-8E3A-336CECC64426}" presName="descendantText" presStyleLbl="alignAccFollowNode1" presStyleIdx="0" presStyleCnt="2" custScaleX="137778" custScaleY="125224" custLinFactNeighborX="19246" custLinFactNeighborY="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C5D4A-9569-D846-ACB2-72DC26DCC78F}" type="pres">
      <dgm:prSet presAssocID="{B4C7002A-17E2-D540-BD2A-8348FBFEEB3B}" presName="sp" presStyleCnt="0"/>
      <dgm:spPr/>
    </dgm:pt>
    <dgm:pt modelId="{23B0414F-89A8-1941-808F-B47C23A0E14F}" type="pres">
      <dgm:prSet presAssocID="{EDB00369-1475-3E4C-86CA-32571856D192}" presName="linNode" presStyleCnt="0"/>
      <dgm:spPr/>
    </dgm:pt>
    <dgm:pt modelId="{3EED249F-809D-134D-9DC6-E276E576A43C}" type="pres">
      <dgm:prSet presAssocID="{EDB00369-1475-3E4C-86CA-32571856D192}" presName="parentText" presStyleLbl="node1" presStyleIdx="1" presStyleCnt="3" custScaleX="277778" custLinFactNeighborX="-591" custLinFactNeighborY="-46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A71D8-96F7-7243-8196-07C4F0877D77}" type="pres">
      <dgm:prSet presAssocID="{E08588D7-0934-B345-A81A-17043E598AE2}" presName="sp" presStyleCnt="0"/>
      <dgm:spPr/>
    </dgm:pt>
    <dgm:pt modelId="{C519C1A8-9222-0544-B97E-75868B31876F}" type="pres">
      <dgm:prSet presAssocID="{4B80FC0C-B076-204C-B078-06CF1E1DDFD6}" presName="linNode" presStyleCnt="0"/>
      <dgm:spPr/>
    </dgm:pt>
    <dgm:pt modelId="{510299FD-952A-B543-8B3A-00C907A4C9CF}" type="pres">
      <dgm:prSet presAssocID="{4B80FC0C-B076-204C-B078-06CF1E1DDFD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2158F-ED77-3849-A9D6-9E2C081E20DD}" type="pres">
      <dgm:prSet presAssocID="{4B80FC0C-B076-204C-B078-06CF1E1DDFD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FC2E5-A304-EF40-BF6E-9634E4DA5D44}" type="presOf" srcId="{002BB4DD-EECF-C841-B5B4-7C1CF3175FB9}" destId="{4FED9CE2-D6A2-4047-BF26-DE46C92CE39C}" srcOrd="0" destOrd="4" presId="urn:microsoft.com/office/officeart/2005/8/layout/vList5"/>
    <dgm:cxn modelId="{6D00285D-C4C8-8045-B2B1-91FA0B54390A}" srcId="{4B80FC0C-B076-204C-B078-06CF1E1DDFD6}" destId="{493F483F-B30D-FF43-A11F-BC8211E08C54}" srcOrd="0" destOrd="0" parTransId="{F1350349-3C55-6D4F-8FDE-1BE1C06070C7}" sibTransId="{BB805E10-7370-7249-9AF8-55A3B140DBC4}"/>
    <dgm:cxn modelId="{1F3F2016-6D2D-C745-87D7-3B113CD08087}" srcId="{AD10F602-33AE-274E-B189-58434E01565F}" destId="{EDB00369-1475-3E4C-86CA-32571856D192}" srcOrd="1" destOrd="0" parTransId="{53231646-6573-7A4F-85F9-D10EF7E35A28}" sibTransId="{E08588D7-0934-B345-A81A-17043E598AE2}"/>
    <dgm:cxn modelId="{59BDFF59-4DB5-A74F-A014-38C7C81D1EB0}" srcId="{16F92FF3-471F-F442-8E3A-336CECC64426}" destId="{E3A8D11F-F9E4-E64E-B984-D4C98C402F11}" srcOrd="1" destOrd="0" parTransId="{43CB3E9C-CA61-FF4B-AE38-12E8D802AC2F}" sibTransId="{5E4C0483-093B-A24B-A8E6-C2FE22EC903A}"/>
    <dgm:cxn modelId="{1222F6FD-67E5-3C40-944C-9B55A85E66A6}" type="presOf" srcId="{4B80FC0C-B076-204C-B078-06CF1E1DDFD6}" destId="{510299FD-952A-B543-8B3A-00C907A4C9CF}" srcOrd="0" destOrd="0" presId="urn:microsoft.com/office/officeart/2005/8/layout/vList5"/>
    <dgm:cxn modelId="{3EA72907-FF1C-0E41-A268-438BB78B7CE6}" type="presOf" srcId="{EDB00369-1475-3E4C-86CA-32571856D192}" destId="{3EED249F-809D-134D-9DC6-E276E576A43C}" srcOrd="0" destOrd="0" presId="urn:microsoft.com/office/officeart/2005/8/layout/vList5"/>
    <dgm:cxn modelId="{D05B2B96-0DC7-8C4C-8F52-0D2C03EE5BB9}" type="presOf" srcId="{A5228C38-7656-3D4F-AB4E-E923DA300B5A}" destId="{F442158F-ED77-3849-A9D6-9E2C081E20DD}" srcOrd="0" destOrd="1" presId="urn:microsoft.com/office/officeart/2005/8/layout/vList5"/>
    <dgm:cxn modelId="{BDAA28EE-C192-1746-9598-D3099820CC6C}" srcId="{AD10F602-33AE-274E-B189-58434E01565F}" destId="{16F92FF3-471F-F442-8E3A-336CECC64426}" srcOrd="0" destOrd="0" parTransId="{FE8D1771-E4B1-2A4B-A783-FAF13089AD3F}" sibTransId="{B4C7002A-17E2-D540-BD2A-8348FBFEEB3B}"/>
    <dgm:cxn modelId="{3A1B434F-704B-B046-A764-F546217CD1F7}" srcId="{16F92FF3-471F-F442-8E3A-336CECC64426}" destId="{002BB4DD-EECF-C841-B5B4-7C1CF3175FB9}" srcOrd="4" destOrd="0" parTransId="{2AB97C80-5B76-F04F-A7CB-483E719BC4C3}" sibTransId="{8A28B3E9-9C33-1541-A656-D40EA234B2F1}"/>
    <dgm:cxn modelId="{9AAAC517-06EC-2F47-8A6E-0798D18EEA67}" type="presOf" srcId="{AD10F602-33AE-274E-B189-58434E01565F}" destId="{FCEC7AD4-BACD-1B4E-BD56-C6178F7299CA}" srcOrd="0" destOrd="0" presId="urn:microsoft.com/office/officeart/2005/8/layout/vList5"/>
    <dgm:cxn modelId="{40D5E795-0C03-CE4E-8A56-F12D1601806B}" type="presOf" srcId="{E3A8D11F-F9E4-E64E-B984-D4C98C402F11}" destId="{4FED9CE2-D6A2-4047-BF26-DE46C92CE39C}" srcOrd="0" destOrd="1" presId="urn:microsoft.com/office/officeart/2005/8/layout/vList5"/>
    <dgm:cxn modelId="{AA5EF2A7-A9A5-EC4C-A822-1AB5022EA560}" type="presOf" srcId="{493F483F-B30D-FF43-A11F-BC8211E08C54}" destId="{F442158F-ED77-3849-A9D6-9E2C081E20DD}" srcOrd="0" destOrd="0" presId="urn:microsoft.com/office/officeart/2005/8/layout/vList5"/>
    <dgm:cxn modelId="{ACF7919A-4038-C348-97B5-5627C62D4FAB}" srcId="{16F92FF3-471F-F442-8E3A-336CECC64426}" destId="{828DFAA6-A426-5D43-B46D-64D5E585B2EC}" srcOrd="2" destOrd="0" parTransId="{41512CDA-81D4-6842-A33C-EC7406AFD3A9}" sibTransId="{ABF00125-B738-3D4A-8B04-7B0FE286E1BD}"/>
    <dgm:cxn modelId="{84BA209A-558B-6840-B808-AD6A6112E1D3}" type="presOf" srcId="{828DFAA6-A426-5D43-B46D-64D5E585B2EC}" destId="{4FED9CE2-D6A2-4047-BF26-DE46C92CE39C}" srcOrd="0" destOrd="2" presId="urn:microsoft.com/office/officeart/2005/8/layout/vList5"/>
    <dgm:cxn modelId="{2BF34A4A-4685-1F48-8724-23B032B49112}" type="presOf" srcId="{4CF3A11A-9036-FF45-ADC0-5B60DB301E5B}" destId="{4FED9CE2-D6A2-4047-BF26-DE46C92CE39C}" srcOrd="0" destOrd="3" presId="urn:microsoft.com/office/officeart/2005/8/layout/vList5"/>
    <dgm:cxn modelId="{DFE8F12D-6085-A041-9A26-FF0EA579116B}" srcId="{16F92FF3-471F-F442-8E3A-336CECC64426}" destId="{EF73A658-7EBE-704D-9D56-DE24E02D8B23}" srcOrd="0" destOrd="0" parTransId="{A8A3ED2E-E32F-AB46-8E24-438AF7ACB0C7}" sibTransId="{6D89ECE7-89C0-2F48-B4B9-209354A3D9E1}"/>
    <dgm:cxn modelId="{A2052AF0-A0D2-204B-8DA0-3E81E5C118FD}" srcId="{16F92FF3-471F-F442-8E3A-336CECC64426}" destId="{4CF3A11A-9036-FF45-ADC0-5B60DB301E5B}" srcOrd="3" destOrd="0" parTransId="{16876077-3242-744E-A191-55346B812B5A}" sibTransId="{09890DF7-1A25-6D41-B478-10D26AB746B9}"/>
    <dgm:cxn modelId="{E75F7B23-CE90-FC42-AD7F-1461EB7E0648}" type="presOf" srcId="{EF73A658-7EBE-704D-9D56-DE24E02D8B23}" destId="{4FED9CE2-D6A2-4047-BF26-DE46C92CE39C}" srcOrd="0" destOrd="0" presId="urn:microsoft.com/office/officeart/2005/8/layout/vList5"/>
    <dgm:cxn modelId="{0A2822CA-A22C-BD48-B8FB-9104CAF32B75}" type="presOf" srcId="{16F92FF3-471F-F442-8E3A-336CECC64426}" destId="{61FED774-7805-9849-B936-2C1C87F8BF9F}" srcOrd="0" destOrd="0" presId="urn:microsoft.com/office/officeart/2005/8/layout/vList5"/>
    <dgm:cxn modelId="{AE239CBB-00B8-2644-B966-E7DCD212AEE3}" srcId="{4B80FC0C-B076-204C-B078-06CF1E1DDFD6}" destId="{A5228C38-7656-3D4F-AB4E-E923DA300B5A}" srcOrd="1" destOrd="0" parTransId="{DD35B1A9-AE70-3842-B112-F224E8C83A4F}" sibTransId="{2C71AF0F-E80B-574B-8BE7-A72930DDDA09}"/>
    <dgm:cxn modelId="{E085CE7B-D0C7-2A4B-931C-8563A8CCCE35}" srcId="{AD10F602-33AE-274E-B189-58434E01565F}" destId="{4B80FC0C-B076-204C-B078-06CF1E1DDFD6}" srcOrd="2" destOrd="0" parTransId="{DB6284B2-03D0-CA4F-8A6A-B1A11CBBA0CF}" sibTransId="{0A62D2AC-33EF-ED47-948D-5D8A7FB4B269}"/>
    <dgm:cxn modelId="{8A323E8E-4250-B042-A3B8-56E7E5A50775}" type="presParOf" srcId="{FCEC7AD4-BACD-1B4E-BD56-C6178F7299CA}" destId="{E2996318-5C1B-D449-B718-F2BC63B4BF12}" srcOrd="0" destOrd="0" presId="urn:microsoft.com/office/officeart/2005/8/layout/vList5"/>
    <dgm:cxn modelId="{8B388426-41E8-B847-AD1B-7209E0BF835D}" type="presParOf" srcId="{E2996318-5C1B-D449-B718-F2BC63B4BF12}" destId="{61FED774-7805-9849-B936-2C1C87F8BF9F}" srcOrd="0" destOrd="0" presId="urn:microsoft.com/office/officeart/2005/8/layout/vList5"/>
    <dgm:cxn modelId="{A41D57A0-B17A-844D-A293-4CA927989AA8}" type="presParOf" srcId="{E2996318-5C1B-D449-B718-F2BC63B4BF12}" destId="{4FED9CE2-D6A2-4047-BF26-DE46C92CE39C}" srcOrd="1" destOrd="0" presId="urn:microsoft.com/office/officeart/2005/8/layout/vList5"/>
    <dgm:cxn modelId="{D48C5FC5-5DF5-A14E-A9B2-A7F26D697687}" type="presParOf" srcId="{FCEC7AD4-BACD-1B4E-BD56-C6178F7299CA}" destId="{97AC5D4A-9569-D846-ACB2-72DC26DCC78F}" srcOrd="1" destOrd="0" presId="urn:microsoft.com/office/officeart/2005/8/layout/vList5"/>
    <dgm:cxn modelId="{96453B56-91A4-664A-ADBA-8C90638C03A9}" type="presParOf" srcId="{FCEC7AD4-BACD-1B4E-BD56-C6178F7299CA}" destId="{23B0414F-89A8-1941-808F-B47C23A0E14F}" srcOrd="2" destOrd="0" presId="urn:microsoft.com/office/officeart/2005/8/layout/vList5"/>
    <dgm:cxn modelId="{6BD3C4D9-F9B7-6A46-8C73-C2EAE957A5F5}" type="presParOf" srcId="{23B0414F-89A8-1941-808F-B47C23A0E14F}" destId="{3EED249F-809D-134D-9DC6-E276E576A43C}" srcOrd="0" destOrd="0" presId="urn:microsoft.com/office/officeart/2005/8/layout/vList5"/>
    <dgm:cxn modelId="{1A580BC8-8CCE-494F-8DEB-D5E769494985}" type="presParOf" srcId="{FCEC7AD4-BACD-1B4E-BD56-C6178F7299CA}" destId="{5F3A71D8-96F7-7243-8196-07C4F0877D77}" srcOrd="3" destOrd="0" presId="urn:microsoft.com/office/officeart/2005/8/layout/vList5"/>
    <dgm:cxn modelId="{7CD737B3-F513-5249-BF61-078AE142D367}" type="presParOf" srcId="{FCEC7AD4-BACD-1B4E-BD56-C6178F7299CA}" destId="{C519C1A8-9222-0544-B97E-75868B31876F}" srcOrd="4" destOrd="0" presId="urn:microsoft.com/office/officeart/2005/8/layout/vList5"/>
    <dgm:cxn modelId="{D91B1A37-A403-FA4F-BDC5-CC51925FC944}" type="presParOf" srcId="{C519C1A8-9222-0544-B97E-75868B31876F}" destId="{510299FD-952A-B543-8B3A-00C907A4C9CF}" srcOrd="0" destOrd="0" presId="urn:microsoft.com/office/officeart/2005/8/layout/vList5"/>
    <dgm:cxn modelId="{9DF7EB77-4823-1841-A77D-3198093A0A89}" type="presParOf" srcId="{C519C1A8-9222-0544-B97E-75868B31876F}" destId="{F442158F-ED77-3849-A9D6-9E2C081E20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D75DC-A20A-BC43-8961-8F1F459EF415}">
      <dsp:nvSpPr>
        <dsp:cNvPr id="0" name=""/>
        <dsp:cNvSpPr/>
      </dsp:nvSpPr>
      <dsp:spPr>
        <a:xfrm>
          <a:off x="1911045" y="0"/>
          <a:ext cx="5257800" cy="52578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65808D-276B-E54D-B7C9-81767A548096}">
      <dsp:nvSpPr>
        <dsp:cNvPr id="0" name=""/>
        <dsp:cNvSpPr/>
      </dsp:nvSpPr>
      <dsp:spPr>
        <a:xfrm flipH="1">
          <a:off x="14632" y="27661"/>
          <a:ext cx="4691578" cy="2785046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7B001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Care coordination </a:t>
          </a: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ensures that </a:t>
          </a: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Specialists, hospitals, labs, pharmacies, home care agencies – the medical neighborhood -- are available to primary care patients, and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Primary care and the medical neighborhood share information in a timely manner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Mainly done by non-licensed personnel</a:t>
          </a:r>
        </a:p>
      </dsp:txBody>
      <dsp:txXfrm>
        <a:off x="150587" y="163616"/>
        <a:ext cx="4419668" cy="2513136"/>
      </dsp:txXfrm>
    </dsp:sp>
    <dsp:sp modelId="{EEE8D17C-B4DA-704E-960D-9A5535DE56EA}">
      <dsp:nvSpPr>
        <dsp:cNvPr id="0" name=""/>
        <dsp:cNvSpPr/>
      </dsp:nvSpPr>
      <dsp:spPr>
        <a:xfrm>
          <a:off x="5086204" y="0"/>
          <a:ext cx="3295795" cy="2800097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Care management </a:t>
          </a:r>
          <a:r>
            <a:rPr lang="en-US" sz="18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assists patients/families to live with their chronic conditions through patient education, health </a:t>
          </a:r>
          <a:r>
            <a:rPr lang="en-US" sz="1800" b="1" kern="12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coaching, medication management</a:t>
          </a:r>
          <a:endParaRPr lang="en-US" sz="1800" kern="1200" dirty="0">
            <a:solidFill>
              <a:srgbClr val="00009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Requires licensed personnel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5222893" y="136689"/>
        <a:ext cx="3022417" cy="2526719"/>
      </dsp:txXfrm>
    </dsp:sp>
    <dsp:sp modelId="{F3CF52AF-6D7D-0B49-8B58-29EC29F03056}">
      <dsp:nvSpPr>
        <dsp:cNvPr id="0" name=""/>
        <dsp:cNvSpPr/>
      </dsp:nvSpPr>
      <dsp:spPr>
        <a:xfrm flipH="1">
          <a:off x="0" y="2999477"/>
          <a:ext cx="4672816" cy="2082899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Complex care management </a:t>
          </a: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is team-based care management for complex patients to 1) improve health and 2) reduce the need for expensive services. </a:t>
          </a:r>
          <a:endParaRPr lang="en-US" sz="2000" kern="1200" dirty="0"/>
        </a:p>
      </dsp:txBody>
      <dsp:txXfrm>
        <a:off x="101679" y="3101156"/>
        <a:ext cx="4469458" cy="1879541"/>
      </dsp:txXfrm>
    </dsp:sp>
    <dsp:sp modelId="{2292E872-751D-6243-9C8F-C769244E7168}">
      <dsp:nvSpPr>
        <dsp:cNvPr id="0" name=""/>
        <dsp:cNvSpPr/>
      </dsp:nvSpPr>
      <dsp:spPr>
        <a:xfrm>
          <a:off x="5112267" y="2971794"/>
          <a:ext cx="3269732" cy="2050542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7B001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Care coordination </a:t>
          </a:r>
          <a:r>
            <a:rPr lang="en-US" sz="19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is an important part of complex care management: making sure patients can navigate the confusing health system</a:t>
          </a:r>
          <a:r>
            <a:rPr lang="en-US" sz="1900" kern="1200" dirty="0" smtClean="0">
              <a:latin typeface="Arial" charset="0"/>
              <a:ea typeface="ＭＳ Ｐゴシック" charset="0"/>
            </a:rPr>
            <a:t> </a:t>
          </a:r>
          <a:endParaRPr lang="en-US" sz="1900" kern="1200" dirty="0"/>
        </a:p>
      </dsp:txBody>
      <dsp:txXfrm>
        <a:off x="5212366" y="3071893"/>
        <a:ext cx="3069534" cy="18503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7262D-F5AA-A44F-A556-97341325257A}">
      <dsp:nvSpPr>
        <dsp:cNvPr id="0" name=""/>
        <dsp:cNvSpPr/>
      </dsp:nvSpPr>
      <dsp:spPr>
        <a:xfrm>
          <a:off x="0" y="0"/>
          <a:ext cx="7688689" cy="792044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Health plan high-risk lists (e.g. those with 2 or more hospital admits in past year, or high risk score)</a:t>
          </a:r>
          <a:endParaRPr lang="en-US" sz="2000" b="1" kern="1200" dirty="0">
            <a:ln>
              <a:solidFill>
                <a:schemeClr val="bg1"/>
              </a:solidFill>
            </a:ln>
            <a:solidFill>
              <a:srgbClr val="7B0011"/>
            </a:solidFill>
          </a:endParaRPr>
        </a:p>
      </dsp:txBody>
      <dsp:txXfrm>
        <a:off x="38664" y="38664"/>
        <a:ext cx="7611361" cy="714716"/>
      </dsp:txXfrm>
    </dsp:sp>
    <dsp:sp modelId="{60C3E4CD-25ED-FF4F-8EB5-C6928C3D59CD}">
      <dsp:nvSpPr>
        <dsp:cNvPr id="0" name=""/>
        <dsp:cNvSpPr/>
      </dsp:nvSpPr>
      <dsp:spPr>
        <a:xfrm>
          <a:off x="3754" y="833007"/>
          <a:ext cx="7688689" cy="792044"/>
        </a:xfrm>
        <a:prstGeom prst="roundRect">
          <a:avLst/>
        </a:prstGeom>
        <a:solidFill>
          <a:srgbClr val="D9D9D9"/>
        </a:solidFill>
        <a:ln>
          <a:solidFill>
            <a:srgbClr val="263B8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Hx</a:t>
          </a: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 of costs over 2-3 years, number of </a:t>
          </a:r>
          <a:r>
            <a:rPr lang="en-US" sz="2000" b="1" kern="1200" dirty="0" err="1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dx’s</a:t>
          </a: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, number of </a:t>
          </a:r>
          <a:r>
            <a:rPr lang="en-US" sz="2000" b="1" kern="1200" dirty="0" err="1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rx’s</a:t>
          </a: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, depression, self-</a:t>
          </a:r>
          <a:r>
            <a:rPr lang="en-US" sz="2000" b="1" kern="1200" dirty="0" err="1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mgm</a:t>
          </a: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 skills, social isolation</a:t>
          </a:r>
          <a:endParaRPr lang="en-US" sz="2000" b="1" kern="1200" dirty="0">
            <a:solidFill>
              <a:srgbClr val="050777"/>
            </a:solidFill>
            <a:latin typeface="Arial Narrow" charset="0"/>
            <a:ea typeface="ＭＳ Ｐゴシック" charset="0"/>
            <a:cs typeface="Arial Narrow" charset="0"/>
          </a:endParaRPr>
        </a:p>
      </dsp:txBody>
      <dsp:txXfrm>
        <a:off x="42418" y="871671"/>
        <a:ext cx="7611361" cy="714716"/>
      </dsp:txXfrm>
    </dsp:sp>
    <dsp:sp modelId="{B9DDBAC1-0C56-F644-AA9D-6E7CDAA552A9}">
      <dsp:nvSpPr>
        <dsp:cNvPr id="0" name=""/>
        <dsp:cNvSpPr/>
      </dsp:nvSpPr>
      <dsp:spPr>
        <a:xfrm>
          <a:off x="3754" y="1664654"/>
          <a:ext cx="7688689" cy="792044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solidFill>
            <a:srgbClr val="263B8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Opinion of PCP and primary care team</a:t>
          </a:r>
          <a:endParaRPr lang="en-US" sz="2000" kern="1200" dirty="0"/>
        </a:p>
      </dsp:txBody>
      <dsp:txXfrm>
        <a:off x="42418" y="1703318"/>
        <a:ext cx="7611361" cy="714716"/>
      </dsp:txXfrm>
    </dsp:sp>
    <dsp:sp modelId="{2D6939A7-9011-F441-8E93-F511756D49EA}">
      <dsp:nvSpPr>
        <dsp:cNvPr id="0" name=""/>
        <dsp:cNvSpPr/>
      </dsp:nvSpPr>
      <dsp:spPr>
        <a:xfrm>
          <a:off x="3754" y="2496301"/>
          <a:ext cx="7688689" cy="792044"/>
        </a:xfrm>
        <a:prstGeom prst="roundRect">
          <a:avLst/>
        </a:prstGeom>
        <a:solidFill>
          <a:srgbClr val="D9D9D9"/>
        </a:solidFill>
        <a:ln>
          <a:solidFill>
            <a:srgbClr val="263B8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Need both; they are never the same</a:t>
          </a:r>
          <a:endParaRPr lang="en-US" sz="2000" b="1" kern="1200" dirty="0">
            <a:solidFill>
              <a:srgbClr val="050777"/>
            </a:solidFill>
            <a:latin typeface="Arial Narrow" charset="0"/>
            <a:ea typeface="ＭＳ Ｐゴシック" charset="0"/>
            <a:cs typeface="Arial Narrow" charset="0"/>
          </a:endParaRPr>
        </a:p>
      </dsp:txBody>
      <dsp:txXfrm>
        <a:off x="42418" y="2534965"/>
        <a:ext cx="7611361" cy="714716"/>
      </dsp:txXfrm>
    </dsp:sp>
    <dsp:sp modelId="{D9CE49CA-53C5-0D49-861D-E735C6181777}">
      <dsp:nvSpPr>
        <dsp:cNvPr id="0" name=""/>
        <dsp:cNvSpPr/>
      </dsp:nvSpPr>
      <dsp:spPr>
        <a:xfrm>
          <a:off x="3754" y="3327948"/>
          <a:ext cx="7688689" cy="792044"/>
        </a:xfrm>
        <a:prstGeom prst="roundRect">
          <a:avLst/>
        </a:prstGeom>
        <a:solidFill>
          <a:srgbClr val="C8E2FA"/>
        </a:solidFill>
        <a:ln>
          <a:solidFill>
            <a:srgbClr val="263B8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  <a:cs typeface="Arial Narrow" charset="0"/>
            </a:rPr>
            <a:t>After identifying patients, RN discusses with patient/family to see if they agree to engage</a:t>
          </a:r>
          <a:endParaRPr lang="en-US" sz="2000" b="1" kern="1200" dirty="0">
            <a:solidFill>
              <a:srgbClr val="050777"/>
            </a:solidFill>
            <a:latin typeface="Arial Narrow" charset="0"/>
            <a:ea typeface="ＭＳ Ｐゴシック" charset="0"/>
            <a:cs typeface="Arial Narrow" charset="0"/>
          </a:endParaRPr>
        </a:p>
      </dsp:txBody>
      <dsp:txXfrm>
        <a:off x="42418" y="3366612"/>
        <a:ext cx="7611361" cy="714716"/>
      </dsp:txXfrm>
    </dsp:sp>
    <dsp:sp modelId="{7A2041BF-114E-994A-82F1-33C54AE83528}">
      <dsp:nvSpPr>
        <dsp:cNvPr id="0" name=""/>
        <dsp:cNvSpPr/>
      </dsp:nvSpPr>
      <dsp:spPr>
        <a:xfrm>
          <a:off x="3754" y="4159594"/>
          <a:ext cx="7688689" cy="792044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Hong C et al. Caring for High-Need, High-Cost Patients: What Makes for a Successful Care Management Program? Commonwealth Fund, August 2014</a:t>
          </a:r>
          <a:endParaRPr lang="en-US" sz="1600" kern="1200" dirty="0">
            <a:latin typeface="Arial" charset="0"/>
            <a:ea typeface="ＭＳ Ｐゴシック" charset="0"/>
          </a:endParaRPr>
        </a:p>
      </dsp:txBody>
      <dsp:txXfrm>
        <a:off x="42418" y="4198258"/>
        <a:ext cx="7611361" cy="7147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44AA5-8BD9-434C-963A-07742659F17B}">
      <dsp:nvSpPr>
        <dsp:cNvPr id="0" name=""/>
        <dsp:cNvSpPr/>
      </dsp:nvSpPr>
      <dsp:spPr>
        <a:xfrm>
          <a:off x="0" y="756765"/>
          <a:ext cx="8458200" cy="125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50645-A0B9-4849-9BE9-161E87942B22}">
      <dsp:nvSpPr>
        <dsp:cNvPr id="0" name=""/>
        <dsp:cNvSpPr/>
      </dsp:nvSpPr>
      <dsp:spPr>
        <a:xfrm>
          <a:off x="152399" y="221136"/>
          <a:ext cx="8067438" cy="656814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assesses what the patient needs</a:t>
          </a:r>
          <a:endParaRPr lang="en-US" sz="2000" kern="1200" dirty="0"/>
        </a:p>
      </dsp:txBody>
      <dsp:txXfrm>
        <a:off x="184462" y="253199"/>
        <a:ext cx="8003312" cy="592688"/>
      </dsp:txXfrm>
    </dsp:sp>
    <dsp:sp modelId="{9544F80F-FBF1-5B43-B18E-74942059E340}">
      <dsp:nvSpPr>
        <dsp:cNvPr id="0" name=""/>
        <dsp:cNvSpPr/>
      </dsp:nvSpPr>
      <dsp:spPr>
        <a:xfrm>
          <a:off x="0" y="1322038"/>
          <a:ext cx="8458200" cy="125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1F686-3C00-F24B-A957-F3FDED1EE86D}">
      <dsp:nvSpPr>
        <dsp:cNvPr id="0" name=""/>
        <dsp:cNvSpPr/>
      </dsp:nvSpPr>
      <dsp:spPr>
        <a:xfrm>
          <a:off x="152399" y="1046635"/>
          <a:ext cx="8035436" cy="486150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develops care plan with patient, family, physicians </a:t>
          </a:r>
          <a:endParaRPr lang="en-US" sz="2000" kern="1200" dirty="0"/>
        </a:p>
      </dsp:txBody>
      <dsp:txXfrm>
        <a:off x="176131" y="1070367"/>
        <a:ext cx="7987972" cy="438686"/>
      </dsp:txXfrm>
    </dsp:sp>
    <dsp:sp modelId="{999DE29D-CE8B-B74E-89A7-D2885F13792F}">
      <dsp:nvSpPr>
        <dsp:cNvPr id="0" name=""/>
        <dsp:cNvSpPr/>
      </dsp:nvSpPr>
      <dsp:spPr>
        <a:xfrm>
          <a:off x="0" y="1752547"/>
          <a:ext cx="8458200" cy="125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A4170-19C6-7F4A-B288-7B4D0BA4DEFD}">
      <dsp:nvSpPr>
        <dsp:cNvPr id="0" name=""/>
        <dsp:cNvSpPr/>
      </dsp:nvSpPr>
      <dsp:spPr>
        <a:xfrm>
          <a:off x="152401" y="1681637"/>
          <a:ext cx="8126899" cy="351385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teaches patient/family about diseases, symptoms</a:t>
          </a:r>
          <a:endParaRPr lang="en-US" sz="20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sp:txBody>
      <dsp:txXfrm>
        <a:off x="169554" y="1698790"/>
        <a:ext cx="8092593" cy="317079"/>
      </dsp:txXfrm>
    </dsp:sp>
    <dsp:sp modelId="{50C7142E-12F4-1742-8799-23C4E3AD6000}">
      <dsp:nvSpPr>
        <dsp:cNvPr id="0" name=""/>
        <dsp:cNvSpPr/>
      </dsp:nvSpPr>
      <dsp:spPr>
        <a:xfrm>
          <a:off x="2441459" y="2231041"/>
          <a:ext cx="5989505" cy="1323078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104140" rIns="6564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Close the loop</a:t>
          </a:r>
          <a:endParaRPr lang="en-US" sz="20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Know your numbers</a:t>
          </a:r>
          <a:endParaRPr lang="en-US" sz="20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Medication adherence counseling</a:t>
          </a:r>
          <a:endParaRPr lang="en-US" sz="20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Action plans</a:t>
          </a:r>
          <a:endParaRPr lang="en-US" sz="20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sp:txBody>
      <dsp:txXfrm>
        <a:off x="2441459" y="2231041"/>
        <a:ext cx="5989505" cy="1323078"/>
      </dsp:txXfrm>
    </dsp:sp>
    <dsp:sp modelId="{9F65B05C-BC15-3047-B9EB-8EE9AABEF6F1}">
      <dsp:nvSpPr>
        <dsp:cNvPr id="0" name=""/>
        <dsp:cNvSpPr/>
      </dsp:nvSpPr>
      <dsp:spPr>
        <a:xfrm>
          <a:off x="152398" y="2162363"/>
          <a:ext cx="2527461" cy="1380231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uses health coaching techniques</a:t>
          </a:r>
          <a:endParaRPr lang="en-US" sz="20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sp:txBody>
      <dsp:txXfrm>
        <a:off x="219775" y="2229740"/>
        <a:ext cx="2392707" cy="1245477"/>
      </dsp:txXfrm>
    </dsp:sp>
    <dsp:sp modelId="{9D91114A-E62E-FA43-B3E9-757F0D2CF1EA}">
      <dsp:nvSpPr>
        <dsp:cNvPr id="0" name=""/>
        <dsp:cNvSpPr/>
      </dsp:nvSpPr>
      <dsp:spPr>
        <a:xfrm>
          <a:off x="0" y="4797973"/>
          <a:ext cx="8458200" cy="125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54AF9-71AB-7E41-827B-9C663AF5E2AC}">
      <dsp:nvSpPr>
        <dsp:cNvPr id="0" name=""/>
        <dsp:cNvSpPr/>
      </dsp:nvSpPr>
      <dsp:spPr>
        <a:xfrm>
          <a:off x="228601" y="3737181"/>
          <a:ext cx="8053453" cy="309748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coaches patient/family on yellow flags, red flags</a:t>
          </a:r>
          <a:endParaRPr lang="en-US" sz="20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sp:txBody>
      <dsp:txXfrm>
        <a:off x="243722" y="3752302"/>
        <a:ext cx="8023211" cy="279506"/>
      </dsp:txXfrm>
    </dsp:sp>
    <dsp:sp modelId="{7C09D964-5470-1D43-A999-92848F88FE69}">
      <dsp:nvSpPr>
        <dsp:cNvPr id="0" name=""/>
        <dsp:cNvSpPr/>
      </dsp:nvSpPr>
      <dsp:spPr>
        <a:xfrm>
          <a:off x="0" y="5186843"/>
          <a:ext cx="8458200" cy="125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17A75-E0F7-C146-A1FA-7BCBA0AE9EB4}">
      <dsp:nvSpPr>
        <dsp:cNvPr id="0" name=""/>
        <dsp:cNvSpPr/>
      </dsp:nvSpPr>
      <dsp:spPr>
        <a:xfrm>
          <a:off x="152399" y="4351727"/>
          <a:ext cx="8053453" cy="309747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Team tracks how patient is doing over time, revises care plan as needed</a:t>
          </a:r>
          <a:endParaRPr lang="en-US" sz="20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sp:txBody>
      <dsp:txXfrm>
        <a:off x="167520" y="4366848"/>
        <a:ext cx="8023211" cy="2795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EDCD-D97D-F641-8721-6F0CCE878767}">
      <dsp:nvSpPr>
        <dsp:cNvPr id="0" name=""/>
        <dsp:cNvSpPr/>
      </dsp:nvSpPr>
      <dsp:spPr>
        <a:xfrm rot="5400000">
          <a:off x="4218352" y="-2137264"/>
          <a:ext cx="1330339" cy="577702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Pays face-to-face visits with physicians, NPs, PAs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Teams are an expense, not a revenue source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 rot="-5400000">
        <a:off x="1995010" y="151020"/>
        <a:ext cx="5712082" cy="1200455"/>
      </dsp:txXfrm>
    </dsp:sp>
    <dsp:sp modelId="{5565A1DE-C1E5-C442-BA51-3D85DDC41B78}">
      <dsp:nvSpPr>
        <dsp:cNvPr id="0" name=""/>
        <dsp:cNvSpPr/>
      </dsp:nvSpPr>
      <dsp:spPr>
        <a:xfrm>
          <a:off x="0" y="2269"/>
          <a:ext cx="1995010" cy="1497955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The dysfunction  of fee-for-service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73124" y="75393"/>
        <a:ext cx="1848762" cy="1351707"/>
      </dsp:txXfrm>
    </dsp:sp>
    <dsp:sp modelId="{50A95821-9AE4-3246-8DA1-D90B32512379}">
      <dsp:nvSpPr>
        <dsp:cNvPr id="0" name=""/>
        <dsp:cNvSpPr/>
      </dsp:nvSpPr>
      <dsp:spPr>
        <a:xfrm rot="5400000">
          <a:off x="4686049" y="-163068"/>
          <a:ext cx="1198364" cy="4974336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PCMH payments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Pay-for-performance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 rot="-5400000">
        <a:off x="2798064" y="1783416"/>
        <a:ext cx="4915837" cy="1081366"/>
      </dsp:txXfrm>
    </dsp:sp>
    <dsp:sp modelId="{FE49E109-96D9-4347-B41A-B6AA67E260AA}">
      <dsp:nvSpPr>
        <dsp:cNvPr id="0" name=""/>
        <dsp:cNvSpPr/>
      </dsp:nvSpPr>
      <dsp:spPr>
        <a:xfrm>
          <a:off x="0" y="1575122"/>
          <a:ext cx="2798064" cy="1497955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Fee-for-service add-ons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73124" y="1648246"/>
        <a:ext cx="2651816" cy="1351707"/>
      </dsp:txXfrm>
    </dsp:sp>
    <dsp:sp modelId="{3C7108A2-76CA-E749-A75A-C9AD029A47D4}">
      <dsp:nvSpPr>
        <dsp:cNvPr id="0" name=""/>
        <dsp:cNvSpPr/>
      </dsp:nvSpPr>
      <dsp:spPr>
        <a:xfrm rot="5400000">
          <a:off x="4686049" y="1409784"/>
          <a:ext cx="1198364" cy="4974336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Capitation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Global budget, usually in an ACO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Shared savings from reducing hospitalizations in an ACO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 rot="-5400000">
        <a:off x="2798064" y="3356269"/>
        <a:ext cx="4915837" cy="1081366"/>
      </dsp:txXfrm>
    </dsp:sp>
    <dsp:sp modelId="{00F6E7E0-56C0-D74F-AC52-085CD7E65271}">
      <dsp:nvSpPr>
        <dsp:cNvPr id="0" name=""/>
        <dsp:cNvSpPr/>
      </dsp:nvSpPr>
      <dsp:spPr>
        <a:xfrm>
          <a:off x="0" y="3147975"/>
          <a:ext cx="2798064" cy="1497955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Alternative payment models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73124" y="3221099"/>
        <a:ext cx="2651816" cy="13517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51DE0-0DDE-0742-9C19-988DE8D1D836}">
      <dsp:nvSpPr>
        <dsp:cNvPr id="0" name=""/>
        <dsp:cNvSpPr/>
      </dsp:nvSpPr>
      <dsp:spPr>
        <a:xfrm>
          <a:off x="0" y="228600"/>
          <a:ext cx="6096000" cy="680461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CPT code 99490: physicians, NPs, PAs, clinical nurse specialists </a:t>
          </a:r>
          <a:endParaRPr lang="en-US" sz="2000" kern="1200" dirty="0"/>
        </a:p>
      </dsp:txBody>
      <dsp:txXfrm>
        <a:off x="33217" y="261817"/>
        <a:ext cx="6029566" cy="614027"/>
      </dsp:txXfrm>
    </dsp:sp>
    <dsp:sp modelId="{4C9372C0-6AC3-D64D-9F0C-2DDADDC0422E}">
      <dsp:nvSpPr>
        <dsp:cNvPr id="0" name=""/>
        <dsp:cNvSpPr/>
      </dsp:nvSpPr>
      <dsp:spPr>
        <a:xfrm>
          <a:off x="0" y="1064574"/>
          <a:ext cx="6096000" cy="695221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Eligible patients:  2 or more</a:t>
          </a:r>
          <a:r>
            <a:rPr lang="en-US" sz="2000" b="1" kern="1200" dirty="0" smtClean="0">
              <a:solidFill>
                <a:srgbClr val="050777"/>
              </a:solidFill>
              <a:latin typeface="Arial Narrow"/>
              <a:cs typeface="Arial Narrow"/>
            </a:rPr>
            <a:t> chronic conditions that increase risk of death, exacerbation, or functional decline </a:t>
          </a:r>
          <a:endParaRPr lang="en-US" sz="2000" kern="1200" dirty="0"/>
        </a:p>
      </dsp:txBody>
      <dsp:txXfrm>
        <a:off x="33938" y="1098512"/>
        <a:ext cx="6028124" cy="627345"/>
      </dsp:txXfrm>
    </dsp:sp>
    <dsp:sp modelId="{83D71D50-C69F-DC4D-8643-1F9A68AAA29B}">
      <dsp:nvSpPr>
        <dsp:cNvPr id="0" name=""/>
        <dsp:cNvSpPr/>
      </dsp:nvSpPr>
      <dsp:spPr>
        <a:xfrm>
          <a:off x="0" y="1929813"/>
          <a:ext cx="6096000" cy="678796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Care plan: problem list, goals, symptom management, medication management, care coordination</a:t>
          </a:r>
          <a:endParaRPr lang="en-US" sz="2000" kern="1200" dirty="0"/>
        </a:p>
      </dsp:txBody>
      <dsp:txXfrm>
        <a:off x="33136" y="1962949"/>
        <a:ext cx="6029728" cy="612524"/>
      </dsp:txXfrm>
    </dsp:sp>
    <dsp:sp modelId="{698F3BB2-8533-0240-B52A-9DEC41D81856}">
      <dsp:nvSpPr>
        <dsp:cNvPr id="0" name=""/>
        <dsp:cNvSpPr/>
      </dsp:nvSpPr>
      <dsp:spPr>
        <a:xfrm>
          <a:off x="0" y="2716394"/>
          <a:ext cx="6096000" cy="482514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Provider/team accessible 24/7</a:t>
          </a:r>
        </a:p>
      </dsp:txBody>
      <dsp:txXfrm>
        <a:off x="23554" y="2739948"/>
        <a:ext cx="6048892" cy="435406"/>
      </dsp:txXfrm>
    </dsp:sp>
    <dsp:sp modelId="{99784EF8-EFAA-9C47-B939-59D28B3324F3}">
      <dsp:nvSpPr>
        <dsp:cNvPr id="0" name=""/>
        <dsp:cNvSpPr/>
      </dsp:nvSpPr>
      <dsp:spPr>
        <a:xfrm>
          <a:off x="0" y="3342702"/>
          <a:ext cx="6096000" cy="391101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Lots of work, fee about $45 once a month</a:t>
          </a:r>
          <a:endParaRPr lang="en-US" sz="2000" kern="1200" dirty="0"/>
        </a:p>
      </dsp:txBody>
      <dsp:txXfrm>
        <a:off x="19092" y="3361794"/>
        <a:ext cx="6057816" cy="352917"/>
      </dsp:txXfrm>
    </dsp:sp>
    <dsp:sp modelId="{FF55A8D0-E003-884B-83C2-D9B92F392FAA}">
      <dsp:nvSpPr>
        <dsp:cNvPr id="0" name=""/>
        <dsp:cNvSpPr/>
      </dsp:nvSpPr>
      <dsp:spPr>
        <a:xfrm>
          <a:off x="0" y="3962401"/>
          <a:ext cx="6096000" cy="501396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Complex care manager, 100 patients/month:  $54,000.</a:t>
          </a:r>
        </a:p>
      </dsp:txBody>
      <dsp:txXfrm>
        <a:off x="24476" y="3986877"/>
        <a:ext cx="6047048" cy="452444"/>
      </dsp:txXfrm>
    </dsp:sp>
    <dsp:sp modelId="{B9BE5426-B0C2-A640-A40E-EE0DEC691169}">
      <dsp:nvSpPr>
        <dsp:cNvPr id="0" name=""/>
        <dsp:cNvSpPr/>
      </dsp:nvSpPr>
      <dsp:spPr>
        <a:xfrm>
          <a:off x="0" y="4724400"/>
          <a:ext cx="6096000" cy="543628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Many practices find the amount of work to be greater than the amount of payment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6538" y="4750938"/>
        <a:ext cx="6042924" cy="4905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F2C2A-F1EB-3A47-B4AB-0C220091A1BF}">
      <dsp:nvSpPr>
        <dsp:cNvPr id="0" name=""/>
        <dsp:cNvSpPr/>
      </dsp:nvSpPr>
      <dsp:spPr>
        <a:xfrm>
          <a:off x="0" y="0"/>
          <a:ext cx="8495553" cy="589958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Health Plan Model:</a:t>
          </a:r>
          <a:r>
            <a:rPr lang="en-US" sz="2000" b="1" kern="1200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    Health plan employs CCM team, mainly telephonic</a:t>
          </a:r>
          <a:endParaRPr lang="en-US" sz="2000" b="1" kern="1200" dirty="0">
            <a:solidFill>
              <a:srgbClr val="060A78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MS Mincho" charset="0"/>
            <a:cs typeface="MS Mincho" charset="0"/>
          </a:endParaRPr>
        </a:p>
      </dsp:txBody>
      <dsp:txXfrm>
        <a:off x="28799" y="28799"/>
        <a:ext cx="8437955" cy="532360"/>
      </dsp:txXfrm>
    </dsp:sp>
    <dsp:sp modelId="{AD59E0C4-0EB0-5146-8BB7-B01D86F56EDB}">
      <dsp:nvSpPr>
        <dsp:cNvPr id="0" name=""/>
        <dsp:cNvSpPr/>
      </dsp:nvSpPr>
      <dsp:spPr>
        <a:xfrm>
          <a:off x="0" y="603573"/>
          <a:ext cx="8495553" cy="62830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Hospital Discharge Model:</a:t>
          </a:r>
          <a:r>
            <a:rPr lang="en-US" sz="2000" b="1" kern="1200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Transition from inpatient to home </a:t>
          </a:r>
          <a:endParaRPr lang="en-US" sz="2000" kern="1200" dirty="0"/>
        </a:p>
      </dsp:txBody>
      <dsp:txXfrm>
        <a:off x="30671" y="634244"/>
        <a:ext cx="8434211" cy="566961"/>
      </dsp:txXfrm>
    </dsp:sp>
    <dsp:sp modelId="{C8442A78-1B65-5D45-8CC2-42A5741D2E93}">
      <dsp:nvSpPr>
        <dsp:cNvPr id="0" name=""/>
        <dsp:cNvSpPr/>
      </dsp:nvSpPr>
      <dsp:spPr>
        <a:xfrm>
          <a:off x="0" y="1243773"/>
          <a:ext cx="8495553" cy="628303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Primary Care Model:</a:t>
          </a:r>
          <a:r>
            <a:rPr lang="en-US" sz="2000" b="1" kern="1200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 CCM team embedded in one or more primary  				care practices</a:t>
          </a:r>
          <a:endParaRPr lang="en-US" sz="2000" b="1" kern="1200" dirty="0">
            <a:solidFill>
              <a:srgbClr val="060A78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MS Mincho" charset="0"/>
            <a:cs typeface="MS Mincho" charset="0"/>
          </a:endParaRPr>
        </a:p>
      </dsp:txBody>
      <dsp:txXfrm>
        <a:off x="30671" y="1274444"/>
        <a:ext cx="8434211" cy="566961"/>
      </dsp:txXfrm>
    </dsp:sp>
    <dsp:sp modelId="{E7D141F2-9BD9-E24C-AA7D-61D093F757E5}">
      <dsp:nvSpPr>
        <dsp:cNvPr id="0" name=""/>
        <dsp:cNvSpPr/>
      </dsp:nvSpPr>
      <dsp:spPr>
        <a:xfrm>
          <a:off x="0" y="1883974"/>
          <a:ext cx="8495553" cy="628303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aICU</a:t>
          </a:r>
          <a:r>
            <a:rPr lang="en-US" sz="2000" b="1" kern="1200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Model:</a:t>
          </a:r>
          <a:r>
            <a:rPr lang="en-US" sz="2000" b="1" kern="1200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               All care provided by separate high-risk clinic or high-risk 		               team, patient leaves PCP</a:t>
          </a:r>
          <a:endParaRPr lang="en-US" sz="2000" b="1" kern="1200" dirty="0">
            <a:solidFill>
              <a:srgbClr val="060A78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MS Mincho" charset="0"/>
            <a:cs typeface="MS Mincho" charset="0"/>
          </a:endParaRPr>
        </a:p>
      </dsp:txBody>
      <dsp:txXfrm>
        <a:off x="30671" y="1914645"/>
        <a:ext cx="8434211" cy="566961"/>
      </dsp:txXfrm>
    </dsp:sp>
    <dsp:sp modelId="{D25165E0-6E97-AC4A-A6E7-77FBF86A3BC0}">
      <dsp:nvSpPr>
        <dsp:cNvPr id="0" name=""/>
        <dsp:cNvSpPr/>
      </dsp:nvSpPr>
      <dsp:spPr>
        <a:xfrm>
          <a:off x="0" y="2524174"/>
          <a:ext cx="8495553" cy="628303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ED Model:</a:t>
          </a:r>
          <a:r>
            <a:rPr lang="en-US" sz="2000" b="1" kern="1200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                  Emergency Department-embedded team provides CCM</a:t>
          </a:r>
          <a:endParaRPr lang="en-US" sz="2000" b="1" kern="1200" dirty="0">
            <a:solidFill>
              <a:srgbClr val="060A78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MS Mincho" charset="0"/>
            <a:cs typeface="MS Mincho" charset="0"/>
          </a:endParaRPr>
        </a:p>
      </dsp:txBody>
      <dsp:txXfrm>
        <a:off x="30671" y="2554845"/>
        <a:ext cx="8434211" cy="566961"/>
      </dsp:txXfrm>
    </dsp:sp>
    <dsp:sp modelId="{22F030BD-A0AB-254A-BF6C-A2056819E91F}">
      <dsp:nvSpPr>
        <dsp:cNvPr id="0" name=""/>
        <dsp:cNvSpPr/>
      </dsp:nvSpPr>
      <dsp:spPr>
        <a:xfrm>
          <a:off x="0" y="3164375"/>
          <a:ext cx="8495553" cy="628303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Home Care Model:</a:t>
          </a:r>
          <a:r>
            <a:rPr lang="en-US" sz="2000" b="1" kern="1200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    Care entirely in patient’</a:t>
          </a:r>
          <a:r>
            <a:rPr lang="en-US" altLang="ja-JP" sz="2000" b="1" kern="1200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s home</a:t>
          </a:r>
          <a:endParaRPr lang="en-US" sz="2000" kern="1200" dirty="0"/>
        </a:p>
      </dsp:txBody>
      <dsp:txXfrm>
        <a:off x="30671" y="3195046"/>
        <a:ext cx="8434211" cy="566961"/>
      </dsp:txXfrm>
    </dsp:sp>
    <dsp:sp modelId="{FC9C7339-8210-404D-A691-285ED9385EF8}">
      <dsp:nvSpPr>
        <dsp:cNvPr id="0" name=""/>
        <dsp:cNvSpPr/>
      </dsp:nvSpPr>
      <dsp:spPr>
        <a:xfrm>
          <a:off x="0" y="3804576"/>
          <a:ext cx="8495553" cy="628303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Housing First Model:</a:t>
          </a:r>
          <a:r>
            <a:rPr lang="en-US" sz="2000" b="1" kern="1200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        Homeless or precariously housed people receive stable 			housing with social services</a:t>
          </a:r>
          <a:endParaRPr lang="en-US" sz="2000" b="1" kern="1200" dirty="0">
            <a:solidFill>
              <a:srgbClr val="060A78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MS Mincho" charset="0"/>
            <a:cs typeface="MS Mincho" charset="0"/>
          </a:endParaRPr>
        </a:p>
      </dsp:txBody>
      <dsp:txXfrm>
        <a:off x="30671" y="3835247"/>
        <a:ext cx="8434211" cy="566961"/>
      </dsp:txXfrm>
    </dsp:sp>
    <dsp:sp modelId="{EB6FF17C-5BBB-824F-A790-D45AE5869258}">
      <dsp:nvSpPr>
        <dsp:cNvPr id="0" name=""/>
        <dsp:cNvSpPr/>
      </dsp:nvSpPr>
      <dsp:spPr>
        <a:xfrm>
          <a:off x="0" y="4444776"/>
          <a:ext cx="8495553" cy="628303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E001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Community-Based Model:</a:t>
          </a:r>
          <a:r>
            <a:rPr lang="en-US" sz="2000" b="1" kern="1200" dirty="0" smtClean="0">
              <a:solidFill>
                <a:srgbClr val="060A7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MS Mincho" charset="0"/>
              <a:cs typeface="MS Mincho" charset="0"/>
            </a:rPr>
            <a:t>  Care provided where patients are</a:t>
          </a:r>
          <a:endParaRPr lang="en-US" sz="2000" kern="1200" dirty="0">
            <a:latin typeface="Arial Narrow" charset="0"/>
            <a:ea typeface="MS Mincho" charset="0"/>
            <a:cs typeface="MS Mincho" charset="0"/>
          </a:endParaRPr>
        </a:p>
      </dsp:txBody>
      <dsp:txXfrm>
        <a:off x="30671" y="4475447"/>
        <a:ext cx="8434211" cy="566961"/>
      </dsp:txXfrm>
    </dsp:sp>
    <dsp:sp modelId="{64D10B02-3513-3B47-8C10-6023EB0B0DF3}">
      <dsp:nvSpPr>
        <dsp:cNvPr id="0" name=""/>
        <dsp:cNvSpPr/>
      </dsp:nvSpPr>
      <dsp:spPr>
        <a:xfrm>
          <a:off x="0" y="5084977"/>
          <a:ext cx="8495553" cy="628303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Bodenheimer T, Berry-Millett R. Care Management for Patients with Complex Healthcare Needs, Robert Wood Johnson Foundation, 2009; Bodenheimer T. Strategies to Reduce Costs and Improve Care for High-Utilizing Medicaid Patients: Reflections on Pioneering Programs. Center for Health Care Strategies, October 2013. </a:t>
          </a:r>
        </a:p>
      </dsp:txBody>
      <dsp:txXfrm>
        <a:off x="30671" y="5115648"/>
        <a:ext cx="8434211" cy="5669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4ACC4-E637-834B-8C1B-7A997EADFCE5}">
      <dsp:nvSpPr>
        <dsp:cNvPr id="0" name=""/>
        <dsp:cNvSpPr/>
      </dsp:nvSpPr>
      <dsp:spPr>
        <a:xfrm rot="5400000">
          <a:off x="5196375" y="-1592568"/>
          <a:ext cx="983456" cy="4168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latin typeface="Arial Narrow"/>
              <a:cs typeface="Arial Narrow"/>
            </a:rPr>
            <a:t>Masters degree in social work or psychology</a:t>
          </a:r>
          <a:endParaRPr lang="en-US" sz="1700" b="1" kern="1200" dirty="0">
            <a:latin typeface="Arial Narrow"/>
            <a:cs typeface="Arial Narrow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latin typeface="Arial Narrow"/>
              <a:cs typeface="Arial Narrow"/>
            </a:rPr>
            <a:t>Experience in community work and addiction</a:t>
          </a:r>
          <a:endParaRPr lang="en-US" sz="1700" b="1" kern="1200" dirty="0">
            <a:latin typeface="Arial Narrow"/>
            <a:cs typeface="Arial Narrow"/>
          </a:endParaRPr>
        </a:p>
      </dsp:txBody>
      <dsp:txXfrm rot="-5400000">
        <a:off x="3603807" y="48008"/>
        <a:ext cx="4120585" cy="887440"/>
      </dsp:txXfrm>
    </dsp:sp>
    <dsp:sp modelId="{1BE3521A-FDDC-C941-B912-309468688DEB}">
      <dsp:nvSpPr>
        <dsp:cNvPr id="0" name=""/>
        <dsp:cNvSpPr/>
      </dsp:nvSpPr>
      <dsp:spPr>
        <a:xfrm>
          <a:off x="0" y="15890"/>
          <a:ext cx="3602740" cy="954186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Health resilience specialists are hired by the health plan and embedded in primary care practices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6580" y="62470"/>
        <a:ext cx="3509580" cy="861026"/>
      </dsp:txXfrm>
    </dsp:sp>
    <dsp:sp modelId="{8F6D3C6D-2E9E-9346-A5A0-B1B6F93AE34F}">
      <dsp:nvSpPr>
        <dsp:cNvPr id="0" name=""/>
        <dsp:cNvSpPr/>
      </dsp:nvSpPr>
      <dsp:spPr>
        <a:xfrm rot="5400000">
          <a:off x="4793503" y="-949261"/>
          <a:ext cx="983456" cy="4974336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Physical disease (COPD, CHF, HBP, diabetes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Mental health issues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Addiction, mostly opioids and alcohol</a:t>
          </a:r>
          <a:endParaRPr lang="en-US" sz="1600" b="1" kern="1200" dirty="0"/>
        </a:p>
      </dsp:txBody>
      <dsp:txXfrm rot="-5400000">
        <a:off x="2798063" y="1094187"/>
        <a:ext cx="4926328" cy="887440"/>
      </dsp:txXfrm>
    </dsp:sp>
    <dsp:sp modelId="{6F0E06CC-0352-DC4B-B318-CE55A50BD4CB}">
      <dsp:nvSpPr>
        <dsp:cNvPr id="0" name=""/>
        <dsp:cNvSpPr/>
      </dsp:nvSpPr>
      <dsp:spPr>
        <a:xfrm>
          <a:off x="0" y="1066799"/>
          <a:ext cx="2798064" cy="942212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Most patients have 3 issues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5995" y="1112794"/>
        <a:ext cx="2706074" cy="850222"/>
      </dsp:txXfrm>
    </dsp:sp>
    <dsp:sp modelId="{F4E2C863-503C-0A45-B470-28E268E84824}">
      <dsp:nvSpPr>
        <dsp:cNvPr id="0" name=""/>
        <dsp:cNvSpPr/>
      </dsp:nvSpPr>
      <dsp:spPr>
        <a:xfrm>
          <a:off x="0" y="2091100"/>
          <a:ext cx="7764815" cy="905935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Patients seen in clinic, at home, in community settings; are accompanied to specialist and community referral sites. Not just telephonic care management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4224" y="2135324"/>
        <a:ext cx="7676367" cy="817487"/>
      </dsp:txXfrm>
    </dsp:sp>
    <dsp:sp modelId="{1B5E2C0D-FAB3-3647-B62F-BAD5EAAE5D9D}">
      <dsp:nvSpPr>
        <dsp:cNvPr id="0" name=""/>
        <dsp:cNvSpPr/>
      </dsp:nvSpPr>
      <dsp:spPr>
        <a:xfrm rot="5400000">
          <a:off x="4521408" y="1185993"/>
          <a:ext cx="1097920" cy="4974336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/>
              <a:cs typeface="Arial Narrow"/>
            </a:rPr>
            <a:t>Help navigate health and social service systems</a:t>
          </a:r>
          <a:endParaRPr lang="en-US" sz="1400" b="1" kern="1200" dirty="0">
            <a:latin typeface="Arial Narrow"/>
            <a:cs typeface="Arial Narrow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/>
              <a:cs typeface="Arial Narrow"/>
            </a:rPr>
            <a:t>Motivational interviewing</a:t>
          </a:r>
          <a:endParaRPr lang="en-US" sz="1400" b="1" kern="1200" dirty="0">
            <a:latin typeface="Arial Narrow"/>
            <a:cs typeface="Arial Narrow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/>
              <a:cs typeface="Arial Narrow"/>
            </a:rPr>
            <a:t>Health literacy education</a:t>
          </a:r>
          <a:endParaRPr lang="en-US" sz="1400" b="1" kern="1200" dirty="0">
            <a:latin typeface="Arial Narrow"/>
            <a:cs typeface="Arial Narrow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/>
              <a:cs typeface="Arial Narrow"/>
            </a:rPr>
            <a:t>Self-management skill development</a:t>
          </a:r>
          <a:endParaRPr lang="en-US" sz="1400" b="1" kern="1200" dirty="0">
            <a:latin typeface="Arial Narrow"/>
            <a:cs typeface="Arial Narrow"/>
          </a:endParaRPr>
        </a:p>
      </dsp:txBody>
      <dsp:txXfrm rot="-5400000">
        <a:off x="2583200" y="3177797"/>
        <a:ext cx="4920740" cy="990728"/>
      </dsp:txXfrm>
    </dsp:sp>
    <dsp:sp modelId="{614F851D-65F1-864E-9CDB-9DB8F8CA5750}">
      <dsp:nvSpPr>
        <dsp:cNvPr id="0" name=""/>
        <dsp:cNvSpPr/>
      </dsp:nvSpPr>
      <dsp:spPr>
        <a:xfrm flipH="1">
          <a:off x="0" y="3058501"/>
          <a:ext cx="2583200" cy="1229320"/>
        </a:xfrm>
        <a:prstGeom prst="roundRect">
          <a:avLst/>
        </a:prstGeom>
        <a:solidFill>
          <a:srgbClr val="D9D9D9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In addition to building trust, the health resilience specialists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60010" y="3118511"/>
        <a:ext cx="2463180" cy="1109300"/>
      </dsp:txXfrm>
    </dsp:sp>
    <dsp:sp modelId="{BC261371-B042-0A4A-AE8B-80DDA0D66D4C}">
      <dsp:nvSpPr>
        <dsp:cNvPr id="0" name=""/>
        <dsp:cNvSpPr/>
      </dsp:nvSpPr>
      <dsp:spPr>
        <a:xfrm rot="5400000">
          <a:off x="4793503" y="2353848"/>
          <a:ext cx="983456" cy="4974336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All meet weekly for to discuss difficult cases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 rot="-5400000">
        <a:off x="2798063" y="4397296"/>
        <a:ext cx="4926328" cy="887440"/>
      </dsp:txXfrm>
    </dsp:sp>
    <dsp:sp modelId="{137DDBE0-9128-EF43-B424-0DF873151BAD}">
      <dsp:nvSpPr>
        <dsp:cNvPr id="0" name=""/>
        <dsp:cNvSpPr/>
      </dsp:nvSpPr>
      <dsp:spPr>
        <a:xfrm>
          <a:off x="0" y="4408264"/>
          <a:ext cx="2798064" cy="865502"/>
        </a:xfrm>
        <a:prstGeom prst="roundRect">
          <a:avLst/>
        </a:prstGeom>
        <a:solidFill>
          <a:srgbClr val="D9D9D9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Supervised by RN, behaviorist, pharmacist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2250" y="4450514"/>
        <a:ext cx="2713564" cy="781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EB353-FAF0-8E4B-AC2E-AF2AB34D1DA3}">
      <dsp:nvSpPr>
        <dsp:cNvPr id="0" name=""/>
        <dsp:cNvSpPr/>
      </dsp:nvSpPr>
      <dsp:spPr>
        <a:xfrm>
          <a:off x="0" y="0"/>
          <a:ext cx="8229600" cy="22174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1D8E6-6515-2942-9130-1855BB082DF0}">
      <dsp:nvSpPr>
        <dsp:cNvPr id="0" name=""/>
        <dsp:cNvSpPr/>
      </dsp:nvSpPr>
      <dsp:spPr>
        <a:xfrm>
          <a:off x="246887" y="295655"/>
          <a:ext cx="2417445" cy="16261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FE4AFA-A63D-5F45-A8C5-68A1AB7B702F}">
      <dsp:nvSpPr>
        <dsp:cNvPr id="0" name=""/>
        <dsp:cNvSpPr/>
      </dsp:nvSpPr>
      <dsp:spPr>
        <a:xfrm rot="10800000">
          <a:off x="246887" y="2217419"/>
          <a:ext cx="2417445" cy="2710180"/>
        </a:xfrm>
        <a:prstGeom prst="round2SameRect">
          <a:avLst>
            <a:gd name="adj1" fmla="val 10500"/>
            <a:gd name="adj2" fmla="val 0"/>
          </a:avLst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RNs trained as </a:t>
          </a:r>
          <a:r>
            <a:rPr lang="ja-JP" alt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  <a:cs typeface="ＭＳ Ｐゴシック" charset="0"/>
            </a:rPr>
            <a:t>“</a:t>
          </a:r>
          <a:r>
            <a:rPr lang="en-US" altLang="ja-JP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transition coaches</a:t>
          </a:r>
          <a:r>
            <a:rPr lang="ja-JP" alt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  <a:cs typeface="ＭＳ Ｐゴシック" charset="0"/>
            </a:rPr>
            <a:t>”</a:t>
          </a:r>
          <a:r>
            <a:rPr lang="en-US" altLang="ja-JP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 to teach patients/families skills to care for themselves</a:t>
          </a:r>
          <a:endParaRPr lang="en-US" sz="2400" kern="1200" dirty="0"/>
        </a:p>
      </dsp:txBody>
      <dsp:txXfrm rot="10800000">
        <a:off x="321232" y="2217419"/>
        <a:ext cx="2268755" cy="2635835"/>
      </dsp:txXfrm>
    </dsp:sp>
    <dsp:sp modelId="{6B58CF76-47A2-544E-854D-649449AE05CC}">
      <dsp:nvSpPr>
        <dsp:cNvPr id="0" name=""/>
        <dsp:cNvSpPr/>
      </dsp:nvSpPr>
      <dsp:spPr>
        <a:xfrm>
          <a:off x="2906077" y="295655"/>
          <a:ext cx="2417445" cy="16261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B52EB5-23E3-E047-B892-A4E08B3E86E9}">
      <dsp:nvSpPr>
        <dsp:cNvPr id="0" name=""/>
        <dsp:cNvSpPr/>
      </dsp:nvSpPr>
      <dsp:spPr>
        <a:xfrm rot="10800000">
          <a:off x="2906077" y="2217419"/>
          <a:ext cx="2417445" cy="271018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1 hospital visit, 1 home visit post-discharge, 3 post-discharge phone calls</a:t>
          </a:r>
          <a:endParaRPr lang="en-US" sz="24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sp:txBody>
      <dsp:txXfrm rot="10800000">
        <a:off x="2980422" y="2217419"/>
        <a:ext cx="2268755" cy="2635835"/>
      </dsp:txXfrm>
    </dsp:sp>
    <dsp:sp modelId="{2CDE1C0D-0187-BA42-BCAF-54EBFA4ACE76}">
      <dsp:nvSpPr>
        <dsp:cNvPr id="0" name=""/>
        <dsp:cNvSpPr/>
      </dsp:nvSpPr>
      <dsp:spPr>
        <a:xfrm>
          <a:off x="5565267" y="295655"/>
          <a:ext cx="2417445" cy="16261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33080D-9BC5-0A42-8CB3-54E24ACE401A}">
      <dsp:nvSpPr>
        <dsp:cNvPr id="0" name=""/>
        <dsp:cNvSpPr/>
      </dsp:nvSpPr>
      <dsp:spPr>
        <a:xfrm rot="10800000">
          <a:off x="5565267" y="2217419"/>
          <a:ext cx="2417445" cy="2710180"/>
        </a:xfrm>
        <a:prstGeom prst="round2SameRect">
          <a:avLst>
            <a:gd name="adj1" fmla="val 10500"/>
            <a:gd name="adj2" fmla="val 0"/>
          </a:avLst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Significantly lower readmission rates and lower hospital costs compared with controls</a:t>
          </a:r>
          <a:endParaRPr lang="en-US" sz="24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sp:txBody>
      <dsp:txXfrm rot="10800000">
        <a:off x="5639612" y="2217419"/>
        <a:ext cx="2268755" cy="26358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5D982-7750-514E-9F4E-8D6FF349BB97}">
      <dsp:nvSpPr>
        <dsp:cNvPr id="0" name=""/>
        <dsp:cNvSpPr/>
      </dsp:nvSpPr>
      <dsp:spPr>
        <a:xfrm>
          <a:off x="4582" y="249379"/>
          <a:ext cx="2680073" cy="1608044"/>
        </a:xfrm>
        <a:prstGeom prst="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NP/SW care management team working with PCPs and geriatrician</a:t>
          </a:r>
          <a:endParaRPr lang="en-US" sz="2600" kern="1200" dirty="0"/>
        </a:p>
      </dsp:txBody>
      <dsp:txXfrm>
        <a:off x="4582" y="249379"/>
        <a:ext cx="2680073" cy="1608044"/>
      </dsp:txXfrm>
    </dsp:sp>
    <dsp:sp modelId="{66CAB82D-6E98-AE43-B9F9-067F24C4F1CA}">
      <dsp:nvSpPr>
        <dsp:cNvPr id="0" name=""/>
        <dsp:cNvSpPr/>
      </dsp:nvSpPr>
      <dsp:spPr>
        <a:xfrm>
          <a:off x="2952663" y="249379"/>
          <a:ext cx="2680073" cy="1608044"/>
        </a:xfrm>
        <a:prstGeom prst="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In-clinic, home and phone contacts</a:t>
          </a:r>
          <a:endParaRPr lang="en-US" sz="2600" kern="1200" dirty="0"/>
        </a:p>
      </dsp:txBody>
      <dsp:txXfrm>
        <a:off x="2952663" y="249379"/>
        <a:ext cx="2680073" cy="1608044"/>
      </dsp:txXfrm>
    </dsp:sp>
    <dsp:sp modelId="{63B62636-79EF-7444-AD6A-5D9692E97C9C}">
      <dsp:nvSpPr>
        <dsp:cNvPr id="0" name=""/>
        <dsp:cNvSpPr/>
      </dsp:nvSpPr>
      <dsp:spPr>
        <a:xfrm>
          <a:off x="5905327" y="304793"/>
          <a:ext cx="2670907" cy="1608044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Extensive training of care management team</a:t>
          </a:r>
          <a:endParaRPr lang="en-US" sz="2600" kern="1200" dirty="0"/>
        </a:p>
      </dsp:txBody>
      <dsp:txXfrm>
        <a:off x="5905327" y="304793"/>
        <a:ext cx="2670907" cy="1608044"/>
      </dsp:txXfrm>
    </dsp:sp>
    <dsp:sp modelId="{AAD63874-7CE0-6545-9C01-484942EEF8F5}">
      <dsp:nvSpPr>
        <dsp:cNvPr id="0" name=""/>
        <dsp:cNvSpPr/>
      </dsp:nvSpPr>
      <dsp:spPr>
        <a:xfrm>
          <a:off x="79410" y="2229672"/>
          <a:ext cx="2084534" cy="2044772"/>
        </a:xfrm>
        <a:prstGeom prst="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Small case load for care management team</a:t>
          </a:r>
          <a:endParaRPr lang="en-US" sz="2600" kern="1200" dirty="0"/>
        </a:p>
      </dsp:txBody>
      <dsp:txXfrm>
        <a:off x="79410" y="2229672"/>
        <a:ext cx="2084534" cy="2044772"/>
      </dsp:txXfrm>
    </dsp:sp>
    <dsp:sp modelId="{F3680514-D03A-AF45-A035-A8EA81F9AC19}">
      <dsp:nvSpPr>
        <dsp:cNvPr id="0" name=""/>
        <dsp:cNvSpPr/>
      </dsp:nvSpPr>
      <dsp:spPr>
        <a:xfrm>
          <a:off x="2302879" y="2229664"/>
          <a:ext cx="3404684" cy="2044788"/>
        </a:xfrm>
        <a:prstGeom prst="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Higher-risk subgroup: lower ED/hospitalization rates year 2, lower total costs year 3 compared with controls</a:t>
          </a:r>
          <a:endParaRPr lang="en-US" sz="2600" kern="1200" dirty="0"/>
        </a:p>
      </dsp:txBody>
      <dsp:txXfrm>
        <a:off x="2302879" y="2229664"/>
        <a:ext cx="3404684" cy="20447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465A8-8F82-1B46-A366-BE0D08A38D1E}">
      <dsp:nvSpPr>
        <dsp:cNvPr id="0" name=""/>
        <dsp:cNvSpPr/>
      </dsp:nvSpPr>
      <dsp:spPr>
        <a:xfrm>
          <a:off x="380975" y="0"/>
          <a:ext cx="5486400" cy="5486400"/>
        </a:xfrm>
        <a:prstGeom prst="triangle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BC0DA-BAC8-A04A-89B1-228FE9BDE5A7}">
      <dsp:nvSpPr>
        <dsp:cNvPr id="0" name=""/>
        <dsp:cNvSpPr/>
      </dsp:nvSpPr>
      <dsp:spPr>
        <a:xfrm>
          <a:off x="380987" y="89648"/>
          <a:ext cx="5760739" cy="949404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Complex patients cared for by separate high-risk clinic (</a:t>
          </a:r>
          <a:r>
            <a:rPr lang="en-US" sz="2400" b="1" kern="1200" dirty="0" err="1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aICU</a:t>
          </a: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) with a team of physician, RN, SW, perhaps pharmacist, health coaches</a:t>
          </a:r>
          <a:endParaRPr lang="en-US" sz="2400" kern="1200" dirty="0"/>
        </a:p>
      </dsp:txBody>
      <dsp:txXfrm>
        <a:off x="427333" y="135994"/>
        <a:ext cx="5668047" cy="856712"/>
      </dsp:txXfrm>
    </dsp:sp>
    <dsp:sp modelId="{EF7D8E26-4C98-EF40-B6BF-8AA2746F52E2}">
      <dsp:nvSpPr>
        <dsp:cNvPr id="0" name=""/>
        <dsp:cNvSpPr/>
      </dsp:nvSpPr>
      <dsp:spPr>
        <a:xfrm>
          <a:off x="942978" y="1250788"/>
          <a:ext cx="6153159" cy="1062392"/>
        </a:xfrm>
        <a:prstGeom prst="roundRect">
          <a:avLst/>
        </a:prstGeom>
        <a:solidFill>
          <a:srgbClr val="C8E2FA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If patients have PCP, they leave PCP; most are satisfied because the </a:t>
          </a:r>
          <a:r>
            <a:rPr lang="en-US" sz="2400" b="1" kern="1200" dirty="0" err="1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aICU</a:t>
          </a: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 provides much more care and is accessible</a:t>
          </a:r>
          <a:endParaRPr lang="en-US" sz="24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sp:txBody>
      <dsp:txXfrm>
        <a:off x="994840" y="1302650"/>
        <a:ext cx="6049435" cy="958668"/>
      </dsp:txXfrm>
    </dsp:sp>
    <dsp:sp modelId="{0666F951-314F-6144-AD75-E3FD23181978}">
      <dsp:nvSpPr>
        <dsp:cNvPr id="0" name=""/>
        <dsp:cNvSpPr/>
      </dsp:nvSpPr>
      <dsp:spPr>
        <a:xfrm>
          <a:off x="1476369" y="2590796"/>
          <a:ext cx="6789433" cy="949404"/>
        </a:xfrm>
        <a:prstGeom prst="roundRect">
          <a:avLst/>
        </a:prstGeom>
        <a:solidFill>
          <a:srgbClr val="C8E2FA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Primary care physicians often happy that complex patients leave for the </a:t>
          </a:r>
          <a:r>
            <a:rPr lang="en-US" sz="2400" b="1" kern="1200" dirty="0" err="1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aICU</a:t>
          </a: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 because these patients take a lot of time</a:t>
          </a:r>
          <a:endParaRPr lang="en-US" sz="2400" kern="1200" dirty="0"/>
        </a:p>
      </dsp:txBody>
      <dsp:txXfrm>
        <a:off x="1522715" y="2637142"/>
        <a:ext cx="6696741" cy="856712"/>
      </dsp:txXfrm>
    </dsp:sp>
    <dsp:sp modelId="{8956DAE5-47C2-1048-8EA7-AF5DDD7B5035}">
      <dsp:nvSpPr>
        <dsp:cNvPr id="0" name=""/>
        <dsp:cNvSpPr/>
      </dsp:nvSpPr>
      <dsp:spPr>
        <a:xfrm>
          <a:off x="2236478" y="3810000"/>
          <a:ext cx="5840728" cy="949404"/>
        </a:xfrm>
        <a:prstGeom prst="roundRect">
          <a:avLst/>
        </a:prstGeom>
        <a:solidFill>
          <a:srgbClr val="C8E2FA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Rather than a separate </a:t>
          </a:r>
          <a:r>
            <a:rPr lang="en-US" sz="2400" b="1" kern="1200" dirty="0" err="1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aICU</a:t>
          </a: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 there might be a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high-risk team in the primary care practice;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patients leave their PCP to be on that team</a:t>
          </a:r>
          <a:endParaRPr lang="en-US" sz="24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sp:txBody>
      <dsp:txXfrm>
        <a:off x="2282824" y="3856346"/>
        <a:ext cx="5748036" cy="8567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4386D-6A94-9848-B28A-F7A6056E3577}">
      <dsp:nvSpPr>
        <dsp:cNvPr id="0" name=""/>
        <dsp:cNvSpPr/>
      </dsp:nvSpPr>
      <dsp:spPr>
        <a:xfrm>
          <a:off x="0" y="14558"/>
          <a:ext cx="8458200" cy="252042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Separate clinic only for complex patients</a:t>
          </a:r>
          <a:endParaRPr lang="en-US" sz="2400" kern="1200" dirty="0"/>
        </a:p>
      </dsp:txBody>
      <dsp:txXfrm>
        <a:off x="12304" y="26862"/>
        <a:ext cx="8433592" cy="227434"/>
      </dsp:txXfrm>
    </dsp:sp>
    <dsp:sp modelId="{A75AB35E-0782-3546-B627-18E3537E7B56}">
      <dsp:nvSpPr>
        <dsp:cNvPr id="0" name=""/>
        <dsp:cNvSpPr/>
      </dsp:nvSpPr>
      <dsp:spPr>
        <a:xfrm>
          <a:off x="0" y="436521"/>
          <a:ext cx="8458200" cy="1104480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Patients can choose to stay with PCP or leave PCP and receive all care at Stanford Coordinated Care</a:t>
          </a:r>
          <a:endParaRPr lang="en-US" sz="2400" kern="1200" dirty="0"/>
        </a:p>
      </dsp:txBody>
      <dsp:txXfrm>
        <a:off x="53916" y="490437"/>
        <a:ext cx="8350368" cy="996648"/>
      </dsp:txXfrm>
    </dsp:sp>
    <dsp:sp modelId="{FFBCFADA-3A13-F44D-AAE5-E29AB2399CDD}">
      <dsp:nvSpPr>
        <dsp:cNvPr id="0" name=""/>
        <dsp:cNvSpPr/>
      </dsp:nvSpPr>
      <dsp:spPr>
        <a:xfrm>
          <a:off x="0" y="1541001"/>
          <a:ext cx="8458200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12700" rIns="71120" bIns="127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800" kern="1200" dirty="0"/>
        </a:p>
      </dsp:txBody>
      <dsp:txXfrm>
        <a:off x="0" y="1541001"/>
        <a:ext cx="8458200" cy="977040"/>
      </dsp:txXfrm>
    </dsp:sp>
    <dsp:sp modelId="{DB0CB2A8-F608-9B4D-8C81-EF0924139518}">
      <dsp:nvSpPr>
        <dsp:cNvPr id="0" name=""/>
        <dsp:cNvSpPr/>
      </dsp:nvSpPr>
      <dsp:spPr>
        <a:xfrm>
          <a:off x="0" y="1832340"/>
          <a:ext cx="8458200" cy="1147201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aICU</a:t>
          </a: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 team is 3 MDs, RN, LCSW, pharmacist, physical therapist/chronic pain expert, 3 care coordinators</a:t>
          </a:r>
          <a:endParaRPr lang="en-US" sz="2400" kern="1200" dirty="0"/>
        </a:p>
      </dsp:txBody>
      <dsp:txXfrm>
        <a:off x="56002" y="1888342"/>
        <a:ext cx="8346196" cy="1035197"/>
      </dsp:txXfrm>
    </dsp:sp>
    <dsp:sp modelId="{E5700077-2422-FE42-9A51-4A94D8280B64}">
      <dsp:nvSpPr>
        <dsp:cNvPr id="0" name=""/>
        <dsp:cNvSpPr/>
      </dsp:nvSpPr>
      <dsp:spPr>
        <a:xfrm>
          <a:off x="0" y="3290669"/>
          <a:ext cx="8458200" cy="438478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RN goes to practices of patients keeping their PCP</a:t>
          </a:r>
          <a:endParaRPr lang="en-US" sz="24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 charset="0"/>
            <a:ea typeface="ＭＳ Ｐゴシック" charset="0"/>
          </a:endParaRPr>
        </a:p>
      </dsp:txBody>
      <dsp:txXfrm>
        <a:off x="21405" y="3312074"/>
        <a:ext cx="8415390" cy="395668"/>
      </dsp:txXfrm>
    </dsp:sp>
    <dsp:sp modelId="{61F584CD-A3C7-F341-AD91-2A305932B147}">
      <dsp:nvSpPr>
        <dsp:cNvPr id="0" name=""/>
        <dsp:cNvSpPr/>
      </dsp:nvSpPr>
      <dsp:spPr>
        <a:xfrm>
          <a:off x="0" y="3984178"/>
          <a:ext cx="8458200" cy="1104480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Care coordinators are health coaches, join visit as scribe, post-visit and between-visit to ensure understanding, set goals, teach yellow/red flags, help patients navigate the system, go with patients to specialists </a:t>
          </a:r>
          <a:endParaRPr lang="en-US" sz="2000" kern="1200" dirty="0">
            <a:solidFill>
              <a:srgbClr val="050777"/>
            </a:solidFill>
            <a:latin typeface="Arial" charset="0"/>
            <a:ea typeface="ＭＳ Ｐゴシック" charset="0"/>
          </a:endParaRPr>
        </a:p>
      </dsp:txBody>
      <dsp:txXfrm>
        <a:off x="53916" y="4038094"/>
        <a:ext cx="8350368" cy="996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44231-A595-F847-BEBC-7EB5CC130100}">
      <dsp:nvSpPr>
        <dsp:cNvPr id="0" name=""/>
        <dsp:cNvSpPr/>
      </dsp:nvSpPr>
      <dsp:spPr>
        <a:xfrm>
          <a:off x="3792" y="1339"/>
          <a:ext cx="7764815" cy="779859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Referral coordinator in primary care practice checks with a health plan to see if it has approved a CT scan for a patient</a:t>
          </a:r>
          <a:r>
            <a:rPr lang="en-US" sz="2000" kern="1200" dirty="0" smtClean="0"/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1862" y="39409"/>
        <a:ext cx="7688675" cy="703719"/>
      </dsp:txXfrm>
    </dsp:sp>
    <dsp:sp modelId="{936C0AD4-14E5-ED4F-A1B3-5FED9F0183ED}">
      <dsp:nvSpPr>
        <dsp:cNvPr id="0" name=""/>
        <dsp:cNvSpPr/>
      </dsp:nvSpPr>
      <dsp:spPr>
        <a:xfrm>
          <a:off x="3792" y="820191"/>
          <a:ext cx="7764815" cy="779859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A social worker has a discussion with a high-utilizing patient about alternatives to calling 911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1862" y="858261"/>
        <a:ext cx="7688675" cy="703719"/>
      </dsp:txXfrm>
    </dsp:sp>
    <dsp:sp modelId="{549BC2A0-FF66-D141-8722-9F2E050636A3}">
      <dsp:nvSpPr>
        <dsp:cNvPr id="0" name=""/>
        <dsp:cNvSpPr/>
      </dsp:nvSpPr>
      <dsp:spPr>
        <a:xfrm>
          <a:off x="7584" y="1676399"/>
          <a:ext cx="7764815" cy="779859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Spanish-speaking MA goes to specialist visit with Latino patient to translate 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5654" y="1714469"/>
        <a:ext cx="7688675" cy="703719"/>
      </dsp:txXfrm>
    </dsp:sp>
    <dsp:sp modelId="{4EBD4CE1-84B6-CD42-AF40-CFF3162B60B6}">
      <dsp:nvSpPr>
        <dsp:cNvPr id="0" name=""/>
        <dsp:cNvSpPr/>
      </dsp:nvSpPr>
      <dsp:spPr>
        <a:xfrm>
          <a:off x="3792" y="2457896"/>
          <a:ext cx="7764815" cy="779859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RN discusses alternatives to using opioids for a chronic pain patient and offers substance use referrals  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1862" y="2495966"/>
        <a:ext cx="7688675" cy="703719"/>
      </dsp:txXfrm>
    </dsp:sp>
    <dsp:sp modelId="{EE0CFA1B-5B00-AB47-9337-D4489FA63AD7}">
      <dsp:nvSpPr>
        <dsp:cNvPr id="0" name=""/>
        <dsp:cNvSpPr/>
      </dsp:nvSpPr>
      <dsp:spPr>
        <a:xfrm>
          <a:off x="3792" y="3276748"/>
          <a:ext cx="7764815" cy="779859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MA uses a referral log to contact specialists who have not returned consultation reports to see if the patient attended the appointment and to get the report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1862" y="3314818"/>
        <a:ext cx="7688675" cy="703719"/>
      </dsp:txXfrm>
    </dsp:sp>
    <dsp:sp modelId="{53301413-E557-F14A-BE31-92901D244E0B}">
      <dsp:nvSpPr>
        <dsp:cNvPr id="0" name=""/>
        <dsp:cNvSpPr/>
      </dsp:nvSpPr>
      <dsp:spPr>
        <a:xfrm>
          <a:off x="3792" y="4095601"/>
          <a:ext cx="7764815" cy="779859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MA health coach engages a patient to discuss medication adherence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1862" y="4133671"/>
        <a:ext cx="7688675" cy="7037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7C77F-BEF9-954B-92FA-990C1BC22679}">
      <dsp:nvSpPr>
        <dsp:cNvPr id="0" name=""/>
        <dsp:cNvSpPr/>
      </dsp:nvSpPr>
      <dsp:spPr>
        <a:xfrm>
          <a:off x="428668" y="2200"/>
          <a:ext cx="7503745" cy="113474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Multiple clinical measures (like A1c, BP), functional measures (ADLs), utilization measures (ED visits, admits), and patient experience measures </a:t>
          </a:r>
          <a:endParaRPr lang="en-US" sz="2500" kern="1200" dirty="0"/>
        </a:p>
      </dsp:txBody>
      <dsp:txXfrm>
        <a:off x="461904" y="35436"/>
        <a:ext cx="7437273" cy="1068275"/>
      </dsp:txXfrm>
    </dsp:sp>
    <dsp:sp modelId="{489881EE-7647-9842-8486-028E891E5078}">
      <dsp:nvSpPr>
        <dsp:cNvPr id="0" name=""/>
        <dsp:cNvSpPr/>
      </dsp:nvSpPr>
      <dsp:spPr>
        <a:xfrm>
          <a:off x="0" y="1447800"/>
          <a:ext cx="1452067" cy="117235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DC6DE6-70C6-B04E-AF8C-FE97F3BDE466}">
      <dsp:nvSpPr>
        <dsp:cNvPr id="0" name=""/>
        <dsp:cNvSpPr/>
      </dsp:nvSpPr>
      <dsp:spPr>
        <a:xfrm>
          <a:off x="1458243" y="1371602"/>
          <a:ext cx="6310301" cy="1134747"/>
        </a:xfrm>
        <a:prstGeom prst="roundRect">
          <a:avLst>
            <a:gd name="adj" fmla="val 16670"/>
          </a:avLst>
        </a:prstGeom>
        <a:solidFill>
          <a:srgbClr val="D9D9D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Metrics on big wall chart with red/yellow/green dots (red=bad, green=good). Goal: </a:t>
          </a:r>
          <a:r>
            <a:rPr lang="ja-JP" alt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“</a:t>
          </a: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get the red out</a:t>
          </a:r>
          <a:r>
            <a:rPr lang="ja-JP" alt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”</a:t>
          </a:r>
          <a:endParaRPr lang="en-US" altLang="ja-JP" sz="2400" b="1" kern="1200" dirty="0" smtClean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/>
            <a:ea typeface="ＭＳ Ｐゴシック" charset="0"/>
            <a:cs typeface="Arial Narrow"/>
          </a:endParaRPr>
        </a:p>
      </dsp:txBody>
      <dsp:txXfrm>
        <a:off x="1513647" y="1427006"/>
        <a:ext cx="6199493" cy="1023939"/>
      </dsp:txXfrm>
    </dsp:sp>
    <dsp:sp modelId="{CD3B69C9-FB5F-0140-A97D-FA582F7B8A6D}">
      <dsp:nvSpPr>
        <dsp:cNvPr id="0" name=""/>
        <dsp:cNvSpPr/>
      </dsp:nvSpPr>
      <dsp:spPr>
        <a:xfrm>
          <a:off x="0" y="2743204"/>
          <a:ext cx="1335291" cy="113474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3E68F-F2D7-464F-8163-6C687E9E31B9}">
      <dsp:nvSpPr>
        <dsp:cNvPr id="0" name=""/>
        <dsp:cNvSpPr/>
      </dsp:nvSpPr>
      <dsp:spPr>
        <a:xfrm>
          <a:off x="1382065" y="2666995"/>
          <a:ext cx="6281569" cy="1134747"/>
        </a:xfrm>
        <a:prstGeom prst="roundRect">
          <a:avLst>
            <a:gd name="adj" fmla="val 16670"/>
          </a:avLst>
        </a:prstGeom>
        <a:solidFill>
          <a:srgbClr val="D9D9D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CCM team meets to discuss patients, see if improvement or not on the red/yellow/green wall chart</a:t>
          </a:r>
          <a:endParaRPr lang="en-US" sz="24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/>
            <a:ea typeface="ＭＳ Ｐゴシック" charset="0"/>
            <a:cs typeface="Arial Narrow"/>
          </a:endParaRPr>
        </a:p>
      </dsp:txBody>
      <dsp:txXfrm>
        <a:off x="1437469" y="2722399"/>
        <a:ext cx="6170761" cy="1023939"/>
      </dsp:txXfrm>
    </dsp:sp>
    <dsp:sp modelId="{22A78113-5CC5-9348-8ACE-1A3F7DEB39C5}">
      <dsp:nvSpPr>
        <dsp:cNvPr id="0" name=""/>
        <dsp:cNvSpPr/>
      </dsp:nvSpPr>
      <dsp:spPr>
        <a:xfrm>
          <a:off x="0" y="3922841"/>
          <a:ext cx="1134747" cy="113474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A242D-1581-C342-8E22-7DDBFD3606B4}">
      <dsp:nvSpPr>
        <dsp:cNvPr id="0" name=""/>
        <dsp:cNvSpPr/>
      </dsp:nvSpPr>
      <dsp:spPr>
        <a:xfrm>
          <a:off x="1416657" y="3886201"/>
          <a:ext cx="6518420" cy="1134747"/>
        </a:xfrm>
        <a:prstGeom prst="roundRect">
          <a:avLst>
            <a:gd name="adj" fmla="val 16670"/>
          </a:avLst>
        </a:prstGeom>
        <a:solidFill>
          <a:srgbClr val="D9D9D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Early data: ED visits down 39%, hospital admits down 25%. Patient and staff satisfaction 99%, HEDIS quality measures 99</a:t>
          </a:r>
          <a:r>
            <a:rPr lang="en-US" sz="2400" b="1" kern="1200" baseline="300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th</a:t>
          </a:r>
          <a:r>
            <a:rPr lang="en-US" sz="24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ea typeface="ＭＳ Ｐゴシック" charset="0"/>
              <a:cs typeface="Arial Narrow"/>
            </a:rPr>
            <a:t> percentile</a:t>
          </a:r>
          <a:endParaRPr lang="en-US" sz="2400" b="1" kern="1200" dirty="0">
            <a:solidFill>
              <a:srgbClr val="050777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/>
            <a:ea typeface="ＭＳ Ｐゴシック" charset="0"/>
            <a:cs typeface="Arial Narrow"/>
          </a:endParaRPr>
        </a:p>
      </dsp:txBody>
      <dsp:txXfrm>
        <a:off x="1472061" y="3941605"/>
        <a:ext cx="6407612" cy="10239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09EBF-5471-604E-80AA-3A5BFC5F178B}">
      <dsp:nvSpPr>
        <dsp:cNvPr id="0" name=""/>
        <dsp:cNvSpPr/>
      </dsp:nvSpPr>
      <dsp:spPr>
        <a:xfrm>
          <a:off x="4" y="6"/>
          <a:ext cx="8532750" cy="4766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A7820-6C1E-A543-AF82-705924E52B56}">
      <dsp:nvSpPr>
        <dsp:cNvPr id="0" name=""/>
        <dsp:cNvSpPr/>
      </dsp:nvSpPr>
      <dsp:spPr>
        <a:xfrm flipH="1">
          <a:off x="1598796" y="4805165"/>
          <a:ext cx="6935604" cy="1062234"/>
        </a:xfrm>
        <a:prstGeom prst="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400" b="0" kern="1200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Most critical is health coaching: teaching patients/families/caregivers how to self-manage their conditions</a:t>
          </a:r>
          <a:endParaRPr lang="en-US" sz="2400" b="0" kern="1200" dirty="0">
            <a:solidFill>
              <a:schemeClr val="bg2">
                <a:lumMod val="40000"/>
                <a:lumOff val="60000"/>
              </a:schemeClr>
            </a:solidFill>
          </a:endParaRPr>
        </a:p>
      </dsp:txBody>
      <dsp:txXfrm>
        <a:off x="1598796" y="4805165"/>
        <a:ext cx="6935604" cy="106223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C2DA5-5C5D-314E-BC1D-A14F5F828EDD}">
      <dsp:nvSpPr>
        <dsp:cNvPr id="0" name=""/>
        <dsp:cNvSpPr/>
      </dsp:nvSpPr>
      <dsp:spPr>
        <a:xfrm>
          <a:off x="0" y="0"/>
          <a:ext cx="4274828" cy="5130799"/>
        </a:xfrm>
        <a:prstGeom prst="triangl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433C6-74B5-5B4C-80C8-9358694264ED}">
      <dsp:nvSpPr>
        <dsp:cNvPr id="0" name=""/>
        <dsp:cNvSpPr/>
      </dsp:nvSpPr>
      <dsp:spPr>
        <a:xfrm>
          <a:off x="152412" y="328270"/>
          <a:ext cx="6861803" cy="650368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Coaching of complex patients is both similar and different from coaching of less complicated patients </a:t>
          </a:r>
          <a:endParaRPr lang="en-US" sz="2000" kern="1200" dirty="0"/>
        </a:p>
      </dsp:txBody>
      <dsp:txXfrm>
        <a:off x="184160" y="360018"/>
        <a:ext cx="6798307" cy="586872"/>
      </dsp:txXfrm>
    </dsp:sp>
    <dsp:sp modelId="{971B5AC6-B49C-7247-A248-8B4816B117A2}">
      <dsp:nvSpPr>
        <dsp:cNvPr id="0" name=""/>
        <dsp:cNvSpPr/>
      </dsp:nvSpPr>
      <dsp:spPr>
        <a:xfrm>
          <a:off x="533405" y="1275402"/>
          <a:ext cx="7245997" cy="1017677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When you separate out the problems of a complex patients, each problem is not so complicated; complexity is the interaction of multiple problems. A care plan and action plan can be created for each of the separate problems</a:t>
          </a:r>
          <a:endParaRPr lang="en-US" sz="2000" kern="1200" dirty="0"/>
        </a:p>
      </dsp:txBody>
      <dsp:txXfrm>
        <a:off x="583084" y="1325081"/>
        <a:ext cx="7146639" cy="918319"/>
      </dsp:txXfrm>
    </dsp:sp>
    <dsp:sp modelId="{A62E2434-6665-9E4F-B683-2BFEBB1263F3}">
      <dsp:nvSpPr>
        <dsp:cNvPr id="0" name=""/>
        <dsp:cNvSpPr/>
      </dsp:nvSpPr>
      <dsp:spPr>
        <a:xfrm>
          <a:off x="838209" y="2590800"/>
          <a:ext cx="7209012" cy="2192029"/>
        </a:xfrm>
        <a:prstGeom prst="round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Example: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Diabetes: care plan is lifestyle change and titrating medications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Osteoarthritis: care plan is physical therapy, exercise program, anti-inflammatory medications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Domestic violence: meet with social worker to make definitive care plan</a:t>
          </a:r>
        </a:p>
      </dsp:txBody>
      <dsp:txXfrm>
        <a:off x="945215" y="2697806"/>
        <a:ext cx="6995000" cy="19780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B75BC-A93A-B74F-900C-10E40FD7FD13}">
      <dsp:nvSpPr>
        <dsp:cNvPr id="0" name=""/>
        <dsp:cNvSpPr/>
      </dsp:nvSpPr>
      <dsp:spPr>
        <a:xfrm>
          <a:off x="0" y="27951"/>
          <a:ext cx="8610600" cy="84845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Reducing hospitalizations is both a cost outcome and a quality outcome</a:t>
          </a:r>
          <a:endParaRPr lang="en-US" sz="2000" kern="1200" dirty="0"/>
        </a:p>
      </dsp:txBody>
      <dsp:txXfrm>
        <a:off x="1806965" y="27951"/>
        <a:ext cx="6803634" cy="848456"/>
      </dsp:txXfrm>
    </dsp:sp>
    <dsp:sp modelId="{7EF2166E-4969-5646-A7EB-FA8CA6B9E754}">
      <dsp:nvSpPr>
        <dsp:cNvPr id="0" name=""/>
        <dsp:cNvSpPr/>
      </dsp:nvSpPr>
      <dsp:spPr>
        <a:xfrm>
          <a:off x="84845" y="0"/>
          <a:ext cx="1722120" cy="9043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274902-1167-3147-A695-BE60ED4BD0FF}">
      <dsp:nvSpPr>
        <dsp:cNvPr id="0" name=""/>
        <dsp:cNvSpPr/>
      </dsp:nvSpPr>
      <dsp:spPr>
        <a:xfrm>
          <a:off x="0" y="1110796"/>
          <a:ext cx="8610600" cy="84845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Best way to reduce hospitalizations is teaching yellow and red flags.    Example CHF: increased shortness of breath, edema, or 3 pound weight gain are yellow flags. Coaching teaches </a:t>
          </a:r>
          <a:endParaRPr lang="en-US" sz="2000" kern="1200" dirty="0"/>
        </a:p>
      </dsp:txBody>
      <dsp:txXfrm>
        <a:off x="1806965" y="1110796"/>
        <a:ext cx="6803634" cy="848456"/>
      </dsp:txXfrm>
    </dsp:sp>
    <dsp:sp modelId="{91C82CE1-23E4-3C45-AA67-C39895D8DE07}">
      <dsp:nvSpPr>
        <dsp:cNvPr id="0" name=""/>
        <dsp:cNvSpPr/>
      </dsp:nvSpPr>
      <dsp:spPr>
        <a:xfrm>
          <a:off x="111349" y="1100319"/>
          <a:ext cx="1630675" cy="10916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AE7EFA-7AF5-8D46-9CF5-A852C0C6D48B}">
      <dsp:nvSpPr>
        <dsp:cNvPr id="0" name=""/>
        <dsp:cNvSpPr/>
      </dsp:nvSpPr>
      <dsp:spPr>
        <a:xfrm>
          <a:off x="0" y="2205805"/>
          <a:ext cx="8610600" cy="84845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rPr>
            <a:t>1) weigh yourself daily and if weight up 3 pounds, call care team or take extra furosemide</a:t>
          </a:r>
          <a:endParaRPr lang="en-US" sz="2000" kern="1200" dirty="0">
            <a:solidFill>
              <a:srgbClr val="000090"/>
            </a:solidFill>
          </a:endParaRPr>
        </a:p>
      </dsp:txBody>
      <dsp:txXfrm>
        <a:off x="1806965" y="2205805"/>
        <a:ext cx="6803634" cy="848456"/>
      </dsp:txXfrm>
    </dsp:sp>
    <dsp:sp modelId="{DDC4CE62-8C6F-4C43-85D8-44D04C77C900}">
      <dsp:nvSpPr>
        <dsp:cNvPr id="0" name=""/>
        <dsp:cNvSpPr/>
      </dsp:nvSpPr>
      <dsp:spPr>
        <a:xfrm>
          <a:off x="84845" y="2165689"/>
          <a:ext cx="1722120" cy="9127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2F5F31-5D24-3846-B72D-6787E876BA91}">
      <dsp:nvSpPr>
        <dsp:cNvPr id="0" name=""/>
        <dsp:cNvSpPr/>
      </dsp:nvSpPr>
      <dsp:spPr>
        <a:xfrm>
          <a:off x="0" y="3098803"/>
          <a:ext cx="8610600" cy="84845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2) Reduce salt intake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806965" y="3098803"/>
        <a:ext cx="6803634" cy="848456"/>
      </dsp:txXfrm>
    </dsp:sp>
    <dsp:sp modelId="{61FC7D6A-FADB-0744-BDC1-7237C246A485}">
      <dsp:nvSpPr>
        <dsp:cNvPr id="0" name=""/>
        <dsp:cNvSpPr/>
      </dsp:nvSpPr>
      <dsp:spPr>
        <a:xfrm>
          <a:off x="84845" y="3163291"/>
          <a:ext cx="1722120" cy="9509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81B3AC-F0CE-FE43-AF4C-4D1B04ED8A65}">
      <dsp:nvSpPr>
        <dsp:cNvPr id="0" name=""/>
        <dsp:cNvSpPr/>
      </dsp:nvSpPr>
      <dsp:spPr>
        <a:xfrm>
          <a:off x="0" y="4155433"/>
          <a:ext cx="8610600" cy="84845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</a:rPr>
            <a:t>3) Take medications faithfully</a:t>
          </a:r>
          <a:endParaRPr lang="en-US" sz="2000" b="1" kern="1200" dirty="0">
            <a:solidFill>
              <a:srgbClr val="000090"/>
            </a:solidFill>
          </a:endParaRPr>
        </a:p>
      </dsp:txBody>
      <dsp:txXfrm>
        <a:off x="1806965" y="4155433"/>
        <a:ext cx="6803634" cy="848456"/>
      </dsp:txXfrm>
    </dsp:sp>
    <dsp:sp modelId="{39C8F078-35F7-8049-A5E9-D779B0646FBC}">
      <dsp:nvSpPr>
        <dsp:cNvPr id="0" name=""/>
        <dsp:cNvSpPr/>
      </dsp:nvSpPr>
      <dsp:spPr>
        <a:xfrm>
          <a:off x="84845" y="4199093"/>
          <a:ext cx="1722120" cy="955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B657E-E8EE-0440-921F-A014AA82B292}">
      <dsp:nvSpPr>
        <dsp:cNvPr id="0" name=""/>
        <dsp:cNvSpPr/>
      </dsp:nvSpPr>
      <dsp:spPr>
        <a:xfrm rot="5400000">
          <a:off x="4824491" y="-1944015"/>
          <a:ext cx="1002264" cy="4891754"/>
        </a:xfrm>
        <a:prstGeom prst="round2SameRect">
          <a:avLst/>
        </a:prstGeom>
        <a:solidFill>
          <a:srgbClr val="D9D9D9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Panel management</a:t>
          </a:r>
          <a:endParaRPr lang="en-US" sz="16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Health coaching</a:t>
          </a:r>
          <a:endParaRPr lang="en-US" sz="16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Complex care management</a:t>
          </a:r>
          <a:endParaRPr lang="en-US" sz="16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 rot="-5400000">
        <a:off x="2879746" y="49656"/>
        <a:ext cx="4842828" cy="904412"/>
      </dsp:txXfrm>
    </dsp:sp>
    <dsp:sp modelId="{026AFABA-52C3-664A-A05E-F24197F062CD}">
      <dsp:nvSpPr>
        <dsp:cNvPr id="0" name=""/>
        <dsp:cNvSpPr/>
      </dsp:nvSpPr>
      <dsp:spPr>
        <a:xfrm>
          <a:off x="899" y="3008"/>
          <a:ext cx="2878846" cy="997706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Population-based care includes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9603" y="51712"/>
        <a:ext cx="2781438" cy="900298"/>
      </dsp:txXfrm>
    </dsp:sp>
    <dsp:sp modelId="{141008BE-65F1-B646-BC48-69F5A45E1FB9}">
      <dsp:nvSpPr>
        <dsp:cNvPr id="0" name=""/>
        <dsp:cNvSpPr/>
      </dsp:nvSpPr>
      <dsp:spPr>
        <a:xfrm>
          <a:off x="899" y="1052878"/>
          <a:ext cx="7764815" cy="723337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Care management includes patient education, health coaching and medication management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36209" y="1088188"/>
        <a:ext cx="7694195" cy="652717"/>
      </dsp:txXfrm>
    </dsp:sp>
    <dsp:sp modelId="{BF95D341-35C3-3349-8DEB-CB497DBB69AC}">
      <dsp:nvSpPr>
        <dsp:cNvPr id="0" name=""/>
        <dsp:cNvSpPr/>
      </dsp:nvSpPr>
      <dsp:spPr>
        <a:xfrm>
          <a:off x="899" y="1826101"/>
          <a:ext cx="7764815" cy="802385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Health coaching assists patients to gain the knowledge, skills, and confidence to become informed, active participants in their care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0068" y="1865270"/>
        <a:ext cx="7686477" cy="724047"/>
      </dsp:txXfrm>
    </dsp:sp>
    <dsp:sp modelId="{12ADEFB8-9C02-964F-95AF-5A2FCBCCD194}">
      <dsp:nvSpPr>
        <dsp:cNvPr id="0" name=""/>
        <dsp:cNvSpPr/>
      </dsp:nvSpPr>
      <dsp:spPr>
        <a:xfrm rot="5400000">
          <a:off x="4677947" y="482806"/>
          <a:ext cx="798165" cy="5388838"/>
        </a:xfrm>
        <a:prstGeom prst="round2SameRect">
          <a:avLst/>
        </a:prstGeom>
        <a:solidFill>
          <a:srgbClr val="D9D9D9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Patients with 1 or 2 conditions</a:t>
          </a:r>
          <a:endParaRPr lang="en-US" sz="16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Patients with multiple conditions and complex healthcare needs</a:t>
          </a:r>
          <a:endParaRPr lang="en-US" sz="16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 rot="-5400000">
        <a:off x="2382611" y="2817106"/>
        <a:ext cx="5349875" cy="720239"/>
      </dsp:txXfrm>
    </dsp:sp>
    <dsp:sp modelId="{C5200053-C62E-AD4F-AD88-3343289A03E4}">
      <dsp:nvSpPr>
        <dsp:cNvPr id="0" name=""/>
        <dsp:cNvSpPr/>
      </dsp:nvSpPr>
      <dsp:spPr>
        <a:xfrm>
          <a:off x="899" y="2678372"/>
          <a:ext cx="2381711" cy="997706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Health coaching is essential for all patients with chronic conditions 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9603" y="2727076"/>
        <a:ext cx="2284303" cy="900298"/>
      </dsp:txXfrm>
    </dsp:sp>
    <dsp:sp modelId="{7F35B1FE-A4C8-6046-A634-0F0E91CAD458}">
      <dsp:nvSpPr>
        <dsp:cNvPr id="0" name=""/>
        <dsp:cNvSpPr/>
      </dsp:nvSpPr>
      <dsp:spPr>
        <a:xfrm>
          <a:off x="899" y="3725964"/>
          <a:ext cx="7764815" cy="997706"/>
        </a:xfrm>
        <a:prstGeom prst="round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Gradually, we are learning from experience how to care for patients with high costs and complex healthcare needs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9603" y="3774668"/>
        <a:ext cx="7667407" cy="900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8013A-7952-2242-BA62-610378821782}">
      <dsp:nvSpPr>
        <dsp:cNvPr id="0" name=""/>
        <dsp:cNvSpPr/>
      </dsp:nvSpPr>
      <dsp:spPr>
        <a:xfrm>
          <a:off x="0" y="1793"/>
          <a:ext cx="7764815" cy="773770"/>
        </a:xfrm>
        <a:prstGeom prst="roundRect">
          <a:avLst/>
        </a:prstGeom>
        <a:solidFill>
          <a:srgbClr val="ADD3F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Systematic review of 41 studies of patients with diabetes: planned visits with nurse care manager was associated with improved outcomes</a:t>
          </a:r>
          <a:r>
            <a:rPr lang="en-US" sz="1800" b="1" kern="1200" baseline="30000" dirty="0" smtClean="0">
              <a:solidFill>
                <a:srgbClr val="000090"/>
              </a:solidFill>
              <a:latin typeface="Arial Narrow"/>
              <a:cs typeface="Arial Narrow"/>
            </a:rPr>
            <a:t>1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  </a:t>
          </a:r>
          <a:endParaRPr lang="en-US" sz="18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37772" y="39565"/>
        <a:ext cx="7689271" cy="698226"/>
      </dsp:txXfrm>
    </dsp:sp>
    <dsp:sp modelId="{E1B4EEB9-E219-E544-A368-03F2FDA2BC5C}">
      <dsp:nvSpPr>
        <dsp:cNvPr id="0" name=""/>
        <dsp:cNvSpPr/>
      </dsp:nvSpPr>
      <dsp:spPr>
        <a:xfrm>
          <a:off x="0" y="928409"/>
          <a:ext cx="7764815" cy="813021"/>
        </a:xfrm>
        <a:prstGeom prst="roundRect">
          <a:avLst/>
        </a:prstGeom>
        <a:solidFill>
          <a:srgbClr val="ADD3F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Meta-analysis of 66 studies of quality improvement strategies for patients with diabetes</a:t>
          </a:r>
          <a:endParaRPr lang="en-US" sz="18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39688" y="968097"/>
        <a:ext cx="7685439" cy="733645"/>
      </dsp:txXfrm>
    </dsp:sp>
    <dsp:sp modelId="{063CA5DE-AC6A-DE4B-AB2F-5554C37E0681}">
      <dsp:nvSpPr>
        <dsp:cNvPr id="0" name=""/>
        <dsp:cNvSpPr/>
      </dsp:nvSpPr>
      <dsp:spPr>
        <a:xfrm rot="5400000">
          <a:off x="3767490" y="935574"/>
          <a:ext cx="3035482" cy="497433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Team-based care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Planned visits by nurses or pharmacists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The planned visits provide health coaching (self-management support)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Best results when RN or pharmacist (using standing orders) makes medication adjustments without awaiting physician authorization</a:t>
          </a:r>
          <a:r>
            <a:rPr lang="en-US" sz="1800" b="1" kern="1200" baseline="30000" dirty="0" smtClean="0">
              <a:solidFill>
                <a:srgbClr val="000090"/>
              </a:solidFill>
              <a:latin typeface="Arial Narrow"/>
              <a:cs typeface="Arial Narrow"/>
            </a:rPr>
            <a:t>2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1. </a:t>
          </a:r>
          <a:r>
            <a:rPr lang="fr-FR" sz="1600" b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Renders</a:t>
          </a:r>
          <a:r>
            <a:rPr lang="fr-FR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 et al. </a:t>
          </a:r>
          <a:r>
            <a:rPr lang="fr-FR" sz="1600" b="1" i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Diabetes</a:t>
          </a:r>
          <a:r>
            <a:rPr lang="fr-FR" sz="1600" b="1" i="1" kern="1200" dirty="0" smtClean="0">
              <a:solidFill>
                <a:srgbClr val="000090"/>
              </a:solidFill>
              <a:latin typeface="Arial Narrow"/>
              <a:cs typeface="Arial Narrow"/>
            </a:rPr>
            <a:t> Care</a:t>
          </a:r>
          <a:r>
            <a:rPr lang="fr-FR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 2001;24:1821. </a:t>
          </a:r>
          <a:endParaRPr lang="fr-FR" sz="16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2. </a:t>
          </a:r>
          <a:r>
            <a:rPr lang="fr-FR" sz="1600" b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Shojania</a:t>
          </a:r>
          <a:r>
            <a:rPr lang="fr-FR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, </a:t>
          </a:r>
          <a:r>
            <a:rPr lang="fr-FR" sz="1600" b="1" i="1" kern="1200" dirty="0" smtClean="0">
              <a:solidFill>
                <a:srgbClr val="000090"/>
              </a:solidFill>
              <a:latin typeface="Arial Narrow"/>
              <a:cs typeface="Arial Narrow"/>
            </a:rPr>
            <a:t>JAMA</a:t>
          </a:r>
          <a:r>
            <a:rPr lang="fr-FR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 2006;296:427.</a:t>
          </a:r>
          <a:endParaRPr lang="fr-FR" sz="16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 rot="-5400000">
        <a:off x="2798063" y="2053181"/>
        <a:ext cx="4826156" cy="2739122"/>
      </dsp:txXfrm>
    </dsp:sp>
    <dsp:sp modelId="{B5C6301D-789C-4749-A101-3BF3AC296CDE}">
      <dsp:nvSpPr>
        <dsp:cNvPr id="0" name=""/>
        <dsp:cNvSpPr/>
      </dsp:nvSpPr>
      <dsp:spPr>
        <a:xfrm>
          <a:off x="0" y="1894277"/>
          <a:ext cx="2798064" cy="3056929"/>
        </a:xfrm>
        <a:prstGeom prst="roundRect">
          <a:avLst/>
        </a:prstGeom>
        <a:solidFill>
          <a:srgbClr val="ADD3F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0"/>
              </a:solidFill>
              <a:latin typeface="Arial Narrow"/>
              <a:cs typeface="Arial Narrow"/>
            </a:rPr>
            <a:t>The most effective strategies </a:t>
          </a:r>
          <a:endParaRPr lang="en-US" sz="24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36590" y="2030867"/>
        <a:ext cx="2524884" cy="27837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60E0B-BE34-544D-B24C-0CB7DE4E6D9D}">
      <dsp:nvSpPr>
        <dsp:cNvPr id="0" name=""/>
        <dsp:cNvSpPr/>
      </dsp:nvSpPr>
      <dsp:spPr>
        <a:xfrm>
          <a:off x="1" y="0"/>
          <a:ext cx="3631927" cy="2179156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rgbClr val="000090"/>
            </a:solidFill>
            <a:latin typeface="Arial Narrow"/>
            <a:cs typeface="Arial Narrow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Paradigm shift: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800000"/>
              </a:solidFill>
              <a:latin typeface="Arial Narrow"/>
              <a:cs typeface="Arial Narrow"/>
            </a:rPr>
            <a:t>From: 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Doctor (or nurse) tells patient what to do and calls them non-compliant if they don’t do it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800000"/>
              </a:solidFill>
              <a:latin typeface="Arial Narrow"/>
              <a:cs typeface="Arial Narrow"/>
            </a:rPr>
            <a:t>To: 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Engaging patients to learn their goals and what they are willing and able to do; meeting them half-way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" y="0"/>
        <a:ext cx="3631927" cy="2179156"/>
      </dsp:txXfrm>
    </dsp:sp>
    <dsp:sp modelId="{93B274AE-B56B-A64B-B4C3-7F01FB4DD507}">
      <dsp:nvSpPr>
        <dsp:cNvPr id="0" name=""/>
        <dsp:cNvSpPr/>
      </dsp:nvSpPr>
      <dsp:spPr>
        <a:xfrm>
          <a:off x="4067796" y="1447"/>
          <a:ext cx="3631927" cy="217915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Health coaching assists patients to gain the knowledge, skills, and confidence to become informed, active participants in managing </a:t>
          </a:r>
          <a:r>
            <a:rPr lang="en-US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 </a:t>
          </a: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their chronic condition </a:t>
          </a:r>
          <a:r>
            <a:rPr lang="en-US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[</a:t>
          </a:r>
          <a:r>
            <a:rPr lang="en-US" sz="1600" b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Ghorob</a:t>
          </a:r>
          <a:r>
            <a:rPr lang="en-US" sz="1600" b="1" i="0" kern="1200" dirty="0" smtClean="0">
              <a:solidFill>
                <a:srgbClr val="000090"/>
              </a:solidFill>
              <a:latin typeface="Arial Narrow"/>
              <a:cs typeface="Arial Narrow"/>
            </a:rPr>
            <a:t>, </a:t>
          </a:r>
          <a:r>
            <a:rPr lang="en-US" sz="1600" b="1" i="0" kern="1200" dirty="0" err="1" smtClean="0">
              <a:solidFill>
                <a:srgbClr val="000090"/>
              </a:solidFill>
              <a:latin typeface="Arial Narrow"/>
              <a:cs typeface="Arial Narrow"/>
            </a:rPr>
            <a:t>Fam</a:t>
          </a:r>
          <a:r>
            <a:rPr lang="en-US" sz="1600" b="1" i="0" kern="1200" dirty="0" smtClean="0">
              <a:solidFill>
                <a:srgbClr val="000090"/>
              </a:solidFill>
              <a:latin typeface="Arial Narrow"/>
              <a:cs typeface="Arial Narrow"/>
            </a:rPr>
            <a:t> </a:t>
          </a:r>
          <a:r>
            <a:rPr lang="en-US" sz="1600" b="1" i="0" kern="1200" dirty="0" err="1" smtClean="0">
              <a:solidFill>
                <a:srgbClr val="000090"/>
              </a:solidFill>
              <a:latin typeface="Arial Narrow"/>
              <a:cs typeface="Arial Narrow"/>
            </a:rPr>
            <a:t>Pract</a:t>
          </a:r>
          <a:r>
            <a:rPr lang="en-US" sz="1600" b="1" i="0" kern="1200" dirty="0" smtClean="0">
              <a:solidFill>
                <a:srgbClr val="000090"/>
              </a:solidFill>
              <a:latin typeface="Arial Narrow"/>
              <a:cs typeface="Arial Narrow"/>
            </a:rPr>
            <a:t> Management,</a:t>
          </a:r>
          <a:r>
            <a:rPr lang="en-US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 May/June 2013] </a:t>
          </a:r>
          <a:endParaRPr lang="en-US" sz="16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067796" y="1447"/>
        <a:ext cx="3631927" cy="2179156"/>
      </dsp:txXfrm>
    </dsp:sp>
    <dsp:sp modelId="{A9CA7E39-4C08-AE44-846B-F84A3E036EF6}">
      <dsp:nvSpPr>
        <dsp:cNvPr id="0" name=""/>
        <dsp:cNvSpPr/>
      </dsp:nvSpPr>
      <dsp:spPr>
        <a:xfrm>
          <a:off x="1" y="2425489"/>
          <a:ext cx="3631927" cy="2179156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The</a:t>
          </a:r>
          <a:r>
            <a:rPr lang="en-US" sz="2000" b="1" kern="1200" baseline="0" dirty="0" smtClean="0">
              <a:solidFill>
                <a:srgbClr val="000090"/>
              </a:solidFill>
              <a:latin typeface="Arial Narrow"/>
              <a:cs typeface="Arial Narrow"/>
            </a:rPr>
            <a:t> 2 key components of care management are health coaching and medication management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1" y="2425489"/>
        <a:ext cx="3631927" cy="2179156"/>
      </dsp:txXfrm>
    </dsp:sp>
    <dsp:sp modelId="{AD5B0027-C5CF-564C-AF76-CADE9FB70A21}">
      <dsp:nvSpPr>
        <dsp:cNvPr id="0" name=""/>
        <dsp:cNvSpPr/>
      </dsp:nvSpPr>
      <dsp:spPr>
        <a:xfrm>
          <a:off x="4038595" y="2425489"/>
          <a:ext cx="3631927" cy="217915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Health coaching is: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1. A function everyone should do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2. A job that a few people should be trained in and have time for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038595" y="2425489"/>
        <a:ext cx="3631927" cy="2179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60AE2-6C18-BE4C-877E-D9928528DEEE}">
      <dsp:nvSpPr>
        <dsp:cNvPr id="0" name=""/>
        <dsp:cNvSpPr/>
      </dsp:nvSpPr>
      <dsp:spPr>
        <a:xfrm>
          <a:off x="8279" y="0"/>
          <a:ext cx="8477211" cy="1664075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RCT: patients with diabetes, hypertension and/or hyperlipidemia with medical assistants trained as health coaches had significantly improved A1c and LDL-cholesterol compared with non-coached patients</a:t>
          </a:r>
          <a:r>
            <a:rPr lang="en-US" sz="2000" b="1" kern="1200" baseline="30000" dirty="0" smtClean="0">
              <a:solidFill>
                <a:srgbClr val="000090"/>
              </a:solidFill>
              <a:latin typeface="Arial Narrow"/>
              <a:cs typeface="Arial Narrow"/>
            </a:rPr>
            <a:t>1</a:t>
          </a:r>
          <a:endParaRPr lang="en-US" sz="20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89512" y="81233"/>
        <a:ext cx="8314745" cy="1501609"/>
      </dsp:txXfrm>
    </dsp:sp>
    <dsp:sp modelId="{B35A90A0-D34C-0642-8EE6-34F2C3763D31}">
      <dsp:nvSpPr>
        <dsp:cNvPr id="0" name=""/>
        <dsp:cNvSpPr/>
      </dsp:nvSpPr>
      <dsp:spPr>
        <a:xfrm>
          <a:off x="0" y="1790687"/>
          <a:ext cx="8477211" cy="1434628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In a RCT of low-income patients with poorly controlled diabetes, patients with peer health coaches (other patients with diabetes) had significantly improved A1c levels compared with controls</a:t>
          </a:r>
          <a:r>
            <a:rPr lang="en-US" sz="2000" b="1" kern="1200" baseline="30000" dirty="0" smtClean="0">
              <a:solidFill>
                <a:srgbClr val="000090"/>
              </a:solidFill>
              <a:latin typeface="Arial Narrow"/>
              <a:cs typeface="Arial Narrow"/>
            </a:rPr>
            <a:t>2</a:t>
          </a:r>
          <a:endParaRPr lang="en-US" sz="2000" kern="1200" baseline="300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70033" y="1860720"/>
        <a:ext cx="8337145" cy="1294562"/>
      </dsp:txXfrm>
    </dsp:sp>
    <dsp:sp modelId="{BF41ECC9-4D37-8F4C-8F83-E6CD7FA7DB13}">
      <dsp:nvSpPr>
        <dsp:cNvPr id="0" name=""/>
        <dsp:cNvSpPr/>
      </dsp:nvSpPr>
      <dsp:spPr>
        <a:xfrm>
          <a:off x="0" y="3467117"/>
          <a:ext cx="8477211" cy="1020444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1) Willard-Grace, </a:t>
          </a:r>
          <a:r>
            <a:rPr lang="en-US" sz="1800" b="1" i="0" kern="1200" dirty="0" smtClean="0">
              <a:solidFill>
                <a:srgbClr val="000090"/>
              </a:solidFill>
              <a:latin typeface="Arial Narrow"/>
              <a:cs typeface="Arial Narrow"/>
            </a:rPr>
            <a:t>Ann </a:t>
          </a:r>
          <a:r>
            <a:rPr lang="en-US" sz="1800" b="1" i="0" kern="1200" dirty="0" err="1" smtClean="0">
              <a:solidFill>
                <a:srgbClr val="000090"/>
              </a:solidFill>
              <a:latin typeface="Arial Narrow"/>
              <a:cs typeface="Arial Narrow"/>
            </a:rPr>
            <a:t>Fam</a:t>
          </a:r>
          <a:r>
            <a:rPr lang="en-US" sz="1800" b="1" i="0" kern="1200" dirty="0" smtClean="0">
              <a:solidFill>
                <a:srgbClr val="000090"/>
              </a:solidFill>
              <a:latin typeface="Arial Narrow"/>
              <a:cs typeface="Arial Narrow"/>
            </a:rPr>
            <a:t> Med 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2015;13:130;  2) Thom et al, </a:t>
          </a:r>
          <a:r>
            <a:rPr lang="en-US" sz="1800" b="1" i="0" kern="1200" dirty="0" smtClean="0">
              <a:solidFill>
                <a:srgbClr val="000090"/>
              </a:solidFill>
              <a:latin typeface="Arial Narrow"/>
              <a:cs typeface="Arial Narrow"/>
            </a:rPr>
            <a:t>Ann </a:t>
          </a:r>
          <a:r>
            <a:rPr lang="en-US" sz="1800" b="1" i="0" kern="1200" dirty="0" err="1" smtClean="0">
              <a:solidFill>
                <a:srgbClr val="000090"/>
              </a:solidFill>
              <a:latin typeface="Arial Narrow"/>
              <a:cs typeface="Arial Narrow"/>
            </a:rPr>
            <a:t>Fam</a:t>
          </a:r>
          <a:r>
            <a:rPr lang="en-US" sz="1800" b="1" i="0" kern="1200" dirty="0" smtClean="0">
              <a:solidFill>
                <a:srgbClr val="000090"/>
              </a:solidFill>
              <a:latin typeface="Arial Narrow"/>
              <a:cs typeface="Arial Narrow"/>
            </a:rPr>
            <a:t> Med 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2013:11:137. 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9814" y="3516931"/>
        <a:ext cx="8377583" cy="920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89809-A6ED-A445-A04B-F21AEC772080}">
      <dsp:nvSpPr>
        <dsp:cNvPr id="0" name=""/>
        <dsp:cNvSpPr/>
      </dsp:nvSpPr>
      <dsp:spPr>
        <a:xfrm rot="5400000">
          <a:off x="5279822" y="-2231828"/>
          <a:ext cx="983817" cy="5447473"/>
        </a:xfrm>
        <a:prstGeom prst="round2SameRect">
          <a:avLst/>
        </a:prstGeom>
        <a:solidFill>
          <a:srgbClr val="C8E2FA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Engaging patients by asking what they think and what are their goals is associated with better outcomes than telling patients what to do</a:t>
          </a:r>
          <a:r>
            <a:rPr lang="en-US" sz="1500" b="1" kern="1200" baseline="30000" dirty="0" smtClean="0"/>
            <a:t>1</a:t>
          </a:r>
          <a:r>
            <a:rPr lang="en-US" sz="1500" b="1" kern="1200" dirty="0" smtClean="0"/>
            <a:t> </a:t>
          </a:r>
          <a:endParaRPr lang="en-US" sz="1500" kern="1200" dirty="0"/>
        </a:p>
      </dsp:txBody>
      <dsp:txXfrm rot="-5400000">
        <a:off x="3047994" y="48026"/>
        <a:ext cx="5399447" cy="887765"/>
      </dsp:txXfrm>
    </dsp:sp>
    <dsp:sp modelId="{77F8D90E-6528-EE45-9248-BB9B919F8B6A}">
      <dsp:nvSpPr>
        <dsp:cNvPr id="0" name=""/>
        <dsp:cNvSpPr/>
      </dsp:nvSpPr>
      <dsp:spPr>
        <a:xfrm>
          <a:off x="0" y="0"/>
          <a:ext cx="3064204" cy="943719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0"/>
              </a:solidFill>
              <a:latin typeface="Arial Narrow"/>
              <a:cs typeface="Arial Narrow"/>
            </a:rPr>
            <a:t>Ask-tell-ask</a:t>
          </a:r>
          <a:endParaRPr lang="en-US" sz="2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6069" y="46069"/>
        <a:ext cx="2972066" cy="851581"/>
      </dsp:txXfrm>
    </dsp:sp>
    <dsp:sp modelId="{8AE9B284-E13F-EF44-A0BE-616F43E7258B}">
      <dsp:nvSpPr>
        <dsp:cNvPr id="0" name=""/>
        <dsp:cNvSpPr/>
      </dsp:nvSpPr>
      <dsp:spPr>
        <a:xfrm rot="5400000">
          <a:off x="5296463" y="-1101751"/>
          <a:ext cx="950535" cy="5447473"/>
        </a:xfrm>
        <a:prstGeom prst="round2SameRect">
          <a:avLst/>
        </a:prstGeom>
        <a:solidFill>
          <a:srgbClr val="C8E2FA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Diabetic patients who know their A1c and their A1c goal have better control than a control group</a:t>
          </a:r>
          <a:r>
            <a:rPr lang="en-US" sz="1500" b="1" kern="1200" baseline="30000" dirty="0" smtClean="0"/>
            <a:t>2</a:t>
          </a:r>
          <a:endParaRPr lang="en-US" sz="1500" kern="1200" dirty="0"/>
        </a:p>
      </dsp:txBody>
      <dsp:txXfrm rot="-5400000">
        <a:off x="3047995" y="1193118"/>
        <a:ext cx="5401072" cy="857733"/>
      </dsp:txXfrm>
    </dsp:sp>
    <dsp:sp modelId="{86E103D2-CA79-5745-B76A-1D4E237B50B0}">
      <dsp:nvSpPr>
        <dsp:cNvPr id="0" name=""/>
        <dsp:cNvSpPr/>
      </dsp:nvSpPr>
      <dsp:spPr>
        <a:xfrm>
          <a:off x="0" y="1187804"/>
          <a:ext cx="3064204" cy="895267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0"/>
              </a:solidFill>
              <a:latin typeface="Arial Narrow"/>
              <a:cs typeface="Arial Narrow"/>
            </a:rPr>
            <a:t>Know your numbers </a:t>
          </a:r>
          <a:endParaRPr lang="en-US" sz="2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3703" y="1231507"/>
        <a:ext cx="2976798" cy="807861"/>
      </dsp:txXfrm>
    </dsp:sp>
    <dsp:sp modelId="{7293D98C-4228-7F48-980E-E145811FD999}">
      <dsp:nvSpPr>
        <dsp:cNvPr id="0" name=""/>
        <dsp:cNvSpPr/>
      </dsp:nvSpPr>
      <dsp:spPr>
        <a:xfrm rot="5400000">
          <a:off x="5313531" y="238062"/>
          <a:ext cx="916399" cy="5447473"/>
        </a:xfrm>
        <a:prstGeom prst="round2SameRect">
          <a:avLst/>
        </a:prstGeom>
        <a:solidFill>
          <a:srgbClr val="C8E2FA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50% of patients leave the medical visit without understanding their care plan. Diabetic patients whose care team closes the loop have better A1c levels</a:t>
          </a:r>
          <a:r>
            <a:rPr lang="en-US" sz="1500" b="1" kern="1200" baseline="30000" dirty="0" smtClean="0"/>
            <a:t>3</a:t>
          </a:r>
          <a:r>
            <a:rPr lang="en-US" sz="1500" b="1" kern="1200" dirty="0" smtClean="0"/>
            <a:t> </a:t>
          </a:r>
          <a:endParaRPr lang="en-US" sz="1500" kern="1200" dirty="0"/>
        </a:p>
      </dsp:txBody>
      <dsp:txXfrm rot="-5400000">
        <a:off x="3047995" y="2548334"/>
        <a:ext cx="5402738" cy="826929"/>
      </dsp:txXfrm>
    </dsp:sp>
    <dsp:sp modelId="{F1B119AB-7481-D04A-BBE1-97054C172F2B}">
      <dsp:nvSpPr>
        <dsp:cNvPr id="0" name=""/>
        <dsp:cNvSpPr/>
      </dsp:nvSpPr>
      <dsp:spPr>
        <a:xfrm>
          <a:off x="0" y="2527246"/>
          <a:ext cx="3064204" cy="859223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0"/>
              </a:solidFill>
              <a:latin typeface="Arial Narrow"/>
              <a:cs typeface="Arial Narrow"/>
            </a:rPr>
            <a:t>Close the loop (</a:t>
          </a:r>
          <a:r>
            <a:rPr lang="en-US" sz="2400" b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teachback</a:t>
          </a:r>
          <a:r>
            <a:rPr lang="en-US" sz="2400" b="1" kern="1200" dirty="0" smtClean="0">
              <a:solidFill>
                <a:srgbClr val="000090"/>
              </a:solidFill>
              <a:latin typeface="Arial Narrow"/>
              <a:cs typeface="Arial Narrow"/>
            </a:rPr>
            <a:t>)</a:t>
          </a:r>
          <a:endParaRPr lang="en-US" sz="2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1944" y="2569190"/>
        <a:ext cx="2980316" cy="775335"/>
      </dsp:txXfrm>
    </dsp:sp>
    <dsp:sp modelId="{5D718744-B7C3-2D4E-AD74-382C08D797BE}">
      <dsp:nvSpPr>
        <dsp:cNvPr id="0" name=""/>
        <dsp:cNvSpPr/>
      </dsp:nvSpPr>
      <dsp:spPr>
        <a:xfrm rot="5400000">
          <a:off x="5287525" y="1475379"/>
          <a:ext cx="968411" cy="5447473"/>
        </a:xfrm>
        <a:prstGeom prst="round2SameRect">
          <a:avLst/>
        </a:prstGeom>
        <a:solidFill>
          <a:srgbClr val="C8E2FA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The more actively a patient is involved, the better the adherence</a:t>
          </a:r>
          <a:r>
            <a:rPr lang="en-US" sz="1500" b="1" kern="1200" baseline="30000" dirty="0" smtClean="0"/>
            <a:t>4</a:t>
          </a:r>
          <a:endParaRPr lang="en-US" sz="1500" kern="1200" dirty="0"/>
        </a:p>
      </dsp:txBody>
      <dsp:txXfrm rot="-5400000">
        <a:off x="3047994" y="3762184"/>
        <a:ext cx="5400199" cy="873863"/>
      </dsp:txXfrm>
    </dsp:sp>
    <dsp:sp modelId="{BAD7CA39-6123-2E47-A811-1E36AFB75DBA}">
      <dsp:nvSpPr>
        <dsp:cNvPr id="0" name=""/>
        <dsp:cNvSpPr/>
      </dsp:nvSpPr>
      <dsp:spPr>
        <a:xfrm>
          <a:off x="0" y="3747648"/>
          <a:ext cx="3064204" cy="864107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0"/>
              </a:solidFill>
              <a:latin typeface="Arial Narrow"/>
              <a:cs typeface="Arial Narrow"/>
            </a:rPr>
            <a:t>Counseling on medication adherence</a:t>
          </a:r>
          <a:endParaRPr lang="en-US" sz="24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42182" y="3789830"/>
        <a:ext cx="2979840" cy="779743"/>
      </dsp:txXfrm>
    </dsp:sp>
    <dsp:sp modelId="{1A08C65B-95BD-6144-BBD0-80A2F454B28A}">
      <dsp:nvSpPr>
        <dsp:cNvPr id="0" name=""/>
        <dsp:cNvSpPr/>
      </dsp:nvSpPr>
      <dsp:spPr>
        <a:xfrm>
          <a:off x="0" y="4925649"/>
          <a:ext cx="8503372" cy="612696"/>
        </a:xfrm>
        <a:prstGeom prst="roundRect">
          <a:avLst/>
        </a:prstGeom>
        <a:solidFill>
          <a:srgbClr val="C8E2FA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1) </a:t>
          </a:r>
          <a:r>
            <a:rPr lang="en-US" sz="1800" b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Heisler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 et al, </a:t>
          </a:r>
          <a:r>
            <a:rPr lang="en-US" sz="1800" b="1" i="1" kern="1200" dirty="0" smtClean="0">
              <a:solidFill>
                <a:srgbClr val="000090"/>
              </a:solidFill>
              <a:latin typeface="Arial Narrow"/>
              <a:cs typeface="Arial Narrow"/>
            </a:rPr>
            <a:t>JGIM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 2002;17:243. 2) </a:t>
          </a:r>
          <a:r>
            <a:rPr lang="en-US" sz="1800" b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Levetan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 et al, </a:t>
          </a:r>
          <a:r>
            <a:rPr lang="en-US" sz="1800" b="1" i="1" kern="1200" dirty="0" smtClean="0">
              <a:solidFill>
                <a:srgbClr val="000090"/>
              </a:solidFill>
              <a:latin typeface="Arial Narrow"/>
              <a:cs typeface="Arial Narrow"/>
            </a:rPr>
            <a:t>Diabetes Care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 2002;25:2. 3) </a:t>
          </a:r>
          <a:r>
            <a:rPr lang="en-US" sz="1800" b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Schillinger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 et al, </a:t>
          </a:r>
          <a:r>
            <a:rPr lang="en-US" sz="1800" b="1" i="1" kern="1200" dirty="0" smtClean="0">
              <a:solidFill>
                <a:srgbClr val="000090"/>
              </a:solidFill>
              <a:latin typeface="Arial Narrow"/>
              <a:cs typeface="Arial Narrow"/>
            </a:rPr>
            <a:t>Arch Intern Med 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2003:163:83. 4) </a:t>
          </a:r>
          <a:r>
            <a:rPr lang="en-US" sz="1800" b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Osterberg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, </a:t>
          </a:r>
          <a:r>
            <a:rPr lang="en-US" sz="1800" b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Blaschke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, </a:t>
          </a:r>
          <a:r>
            <a:rPr lang="en-US" sz="1800" b="1" i="1" kern="1200" dirty="0" smtClean="0">
              <a:solidFill>
                <a:srgbClr val="000090"/>
              </a:solidFill>
              <a:latin typeface="Arial Narrow"/>
              <a:cs typeface="Arial Narrow"/>
            </a:rPr>
            <a:t>NEJM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 2005;353:487.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9909" y="4955558"/>
        <a:ext cx="8443554" cy="552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7EE4C-D09A-334C-99C2-313E11F5CB7E}">
      <dsp:nvSpPr>
        <dsp:cNvPr id="0" name=""/>
        <dsp:cNvSpPr/>
      </dsp:nvSpPr>
      <dsp:spPr>
        <a:xfrm>
          <a:off x="82244" y="0"/>
          <a:ext cx="1957900" cy="2115343"/>
        </a:xfrm>
        <a:prstGeom prst="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Action plans are agreements between a health coach and patient specifying a behavior change that the patient has chosen to make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82244" y="0"/>
        <a:ext cx="1957900" cy="2115343"/>
      </dsp:txXfrm>
    </dsp:sp>
    <dsp:sp modelId="{BB157EA2-7BAB-4A49-ADE1-D789B8151963}">
      <dsp:nvSpPr>
        <dsp:cNvPr id="0" name=""/>
        <dsp:cNvSpPr/>
      </dsp:nvSpPr>
      <dsp:spPr>
        <a:xfrm>
          <a:off x="2138548" y="0"/>
          <a:ext cx="1957900" cy="2115343"/>
        </a:xfrm>
        <a:prstGeom prst="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Patients with diabetes randomly assigned to traditional patient education or goal- setting with action plans </a:t>
          </a:r>
          <a:endParaRPr lang="en-US" sz="18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138548" y="0"/>
        <a:ext cx="1957900" cy="2115343"/>
      </dsp:txXfrm>
    </dsp:sp>
    <dsp:sp modelId="{1DDD95C7-4B45-624F-A299-625CE035F011}">
      <dsp:nvSpPr>
        <dsp:cNvPr id="0" name=""/>
        <dsp:cNvSpPr/>
      </dsp:nvSpPr>
      <dsp:spPr>
        <a:xfrm>
          <a:off x="502" y="2359176"/>
          <a:ext cx="1957900" cy="2393380"/>
        </a:xfrm>
        <a:prstGeom prst="rect">
          <a:avLst/>
        </a:prstGeom>
        <a:solidFill>
          <a:srgbClr val="D9D9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The group doing action plans had  significant reduction in HbA1c compared with the patient education group, whose A1c did not change</a:t>
          </a:r>
          <a:endParaRPr lang="en-US" sz="1800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502" y="2359176"/>
        <a:ext cx="1957900" cy="2393380"/>
      </dsp:txXfrm>
    </dsp:sp>
    <dsp:sp modelId="{D7A49442-6683-1648-B98F-06ADA60B9074}">
      <dsp:nvSpPr>
        <dsp:cNvPr id="0" name=""/>
        <dsp:cNvSpPr/>
      </dsp:nvSpPr>
      <dsp:spPr>
        <a:xfrm>
          <a:off x="2154192" y="2339922"/>
          <a:ext cx="1957900" cy="243188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90"/>
              </a:solidFill>
              <a:latin typeface="Arial Narrow"/>
              <a:cs typeface="Arial Narrow"/>
            </a:rPr>
            <a:t>Naik</a:t>
          </a: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 et al, Arch Intern Med 2011;171:453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154192" y="2339922"/>
        <a:ext cx="1957900" cy="24318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17E3E-CF52-744F-BC88-639EDE91E1BF}">
      <dsp:nvSpPr>
        <dsp:cNvPr id="0" name=""/>
        <dsp:cNvSpPr/>
      </dsp:nvSpPr>
      <dsp:spPr>
        <a:xfrm>
          <a:off x="0" y="2807"/>
          <a:ext cx="8145444" cy="522531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Care management for patients with complex health care needs</a:t>
          </a:r>
          <a:endParaRPr lang="en-US" sz="2000" kern="1200" dirty="0"/>
        </a:p>
      </dsp:txBody>
      <dsp:txXfrm>
        <a:off x="25508" y="28315"/>
        <a:ext cx="8094428" cy="471515"/>
      </dsp:txXfrm>
    </dsp:sp>
    <dsp:sp modelId="{568BCFA3-6D75-A742-871C-FD534C88986C}">
      <dsp:nvSpPr>
        <dsp:cNvPr id="0" name=""/>
        <dsp:cNvSpPr/>
      </dsp:nvSpPr>
      <dsp:spPr>
        <a:xfrm rot="5400000">
          <a:off x="5188886" y="-1482650"/>
          <a:ext cx="710851" cy="5218176"/>
        </a:xfrm>
        <a:prstGeom prst="round2SameRect">
          <a:avLst/>
        </a:prstGeom>
        <a:solidFill>
          <a:srgbClr val="D9D9D9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Reducing total costs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Improving health and quality of life  </a:t>
          </a:r>
          <a:endParaRPr lang="en-US" sz="1800" kern="1200" dirty="0"/>
        </a:p>
      </dsp:txBody>
      <dsp:txXfrm rot="-5400000">
        <a:off x="2935224" y="805713"/>
        <a:ext cx="5183475" cy="641449"/>
      </dsp:txXfrm>
    </dsp:sp>
    <dsp:sp modelId="{110BD186-6864-204F-949E-70B360D1B0C4}">
      <dsp:nvSpPr>
        <dsp:cNvPr id="0" name=""/>
        <dsp:cNvSpPr/>
      </dsp:nvSpPr>
      <dsp:spPr>
        <a:xfrm>
          <a:off x="0" y="771008"/>
          <a:ext cx="2935224" cy="701221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What are the goals?    </a:t>
          </a:r>
          <a:endParaRPr lang="en-US" sz="2000" kern="1200" dirty="0"/>
        </a:p>
      </dsp:txBody>
      <dsp:txXfrm>
        <a:off x="34231" y="805239"/>
        <a:ext cx="2866762" cy="632759"/>
      </dsp:txXfrm>
    </dsp:sp>
    <dsp:sp modelId="{2D7B9109-0914-704E-B055-60EA77C4EC3A}">
      <dsp:nvSpPr>
        <dsp:cNvPr id="0" name=""/>
        <dsp:cNvSpPr/>
      </dsp:nvSpPr>
      <dsp:spPr>
        <a:xfrm rot="5400000">
          <a:off x="5994541" y="543555"/>
          <a:ext cx="1102219" cy="3215497"/>
        </a:xfrm>
        <a:prstGeom prst="round2SameRect">
          <a:avLst/>
        </a:prstGeom>
        <a:solidFill>
          <a:srgbClr val="D9D9D9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90"/>
              </a:solidFill>
              <a:latin typeface="Arial Narrow"/>
              <a:cs typeface="Arial Narrow"/>
            </a:rPr>
            <a:t>Team of RN, SW, pharmacist, health coach/patient navigator</a:t>
          </a:r>
          <a:endParaRPr lang="en-US" sz="18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 rot="-5400000">
        <a:off x="4937902" y="1654000"/>
        <a:ext cx="3161691" cy="994607"/>
      </dsp:txXfrm>
    </dsp:sp>
    <dsp:sp modelId="{54EA9351-B724-E64F-B609-7ABFC32169AB}">
      <dsp:nvSpPr>
        <dsp:cNvPr id="0" name=""/>
        <dsp:cNvSpPr/>
      </dsp:nvSpPr>
      <dsp:spPr>
        <a:xfrm>
          <a:off x="0" y="1616176"/>
          <a:ext cx="4930309" cy="1085510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Who does complex care management?</a:t>
          </a:r>
          <a:endParaRPr lang="en-US" sz="2000" kern="1200" dirty="0"/>
        </a:p>
      </dsp:txBody>
      <dsp:txXfrm>
        <a:off x="52990" y="1669166"/>
        <a:ext cx="4824329" cy="979530"/>
      </dsp:txXfrm>
    </dsp:sp>
    <dsp:sp modelId="{EE7567DE-0405-ED43-A50B-BBF918EAB4DF}">
      <dsp:nvSpPr>
        <dsp:cNvPr id="0" name=""/>
        <dsp:cNvSpPr/>
      </dsp:nvSpPr>
      <dsp:spPr>
        <a:xfrm rot="5400000">
          <a:off x="5174878" y="655958"/>
          <a:ext cx="738866" cy="5218176"/>
        </a:xfrm>
        <a:prstGeom prst="round2SameRect">
          <a:avLst/>
        </a:prstGeom>
        <a:solidFill>
          <a:srgbClr val="D9D9D9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RN or SW alone, about 50</a:t>
          </a:r>
          <a:endParaRPr lang="en-US" sz="1600" b="1" kern="1200" dirty="0">
            <a:solidFill>
              <a:srgbClr val="000090"/>
            </a:solidFill>
            <a:latin typeface="Arial Narrow"/>
            <a:cs typeface="Arial Narrow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90"/>
              </a:solidFill>
              <a:latin typeface="Arial Narrow"/>
              <a:cs typeface="Arial Narrow"/>
            </a:rPr>
            <a:t>RN + SW + health coach/patient navigator, perhaps 200</a:t>
          </a:r>
          <a:endParaRPr lang="en-US" sz="16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 rot="-5400000">
        <a:off x="2935223" y="2931681"/>
        <a:ext cx="5182108" cy="666730"/>
      </dsp:txXfrm>
    </dsp:sp>
    <dsp:sp modelId="{E407C742-22C2-2A4F-9688-685AA7DF5140}">
      <dsp:nvSpPr>
        <dsp:cNvPr id="0" name=""/>
        <dsp:cNvSpPr/>
      </dsp:nvSpPr>
      <dsp:spPr>
        <a:xfrm>
          <a:off x="0" y="2895932"/>
          <a:ext cx="2935224" cy="666779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What are the case loads?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32549" y="2928481"/>
        <a:ext cx="2870126" cy="601681"/>
      </dsp:txXfrm>
    </dsp:sp>
    <dsp:sp modelId="{8999D992-432B-F049-ACCF-58C939997362}">
      <dsp:nvSpPr>
        <dsp:cNvPr id="0" name=""/>
        <dsp:cNvSpPr/>
      </dsp:nvSpPr>
      <dsp:spPr>
        <a:xfrm>
          <a:off x="0" y="3755932"/>
          <a:ext cx="8145444" cy="548388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Because it takes a lot of resources, who are the best patients to target?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6770" y="3782702"/>
        <a:ext cx="8091904" cy="494848"/>
      </dsp:txXfrm>
    </dsp:sp>
    <dsp:sp modelId="{EA9E0840-6377-DD47-B5A5-AEB8728A35D7}">
      <dsp:nvSpPr>
        <dsp:cNvPr id="0" name=""/>
        <dsp:cNvSpPr/>
      </dsp:nvSpPr>
      <dsp:spPr>
        <a:xfrm>
          <a:off x="0" y="4473984"/>
          <a:ext cx="8145444" cy="549847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What does the team do?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6841" y="4500825"/>
        <a:ext cx="8091762" cy="496165"/>
      </dsp:txXfrm>
    </dsp:sp>
    <dsp:sp modelId="{AD6C748F-216A-9048-8AD2-6AA1469EA581}">
      <dsp:nvSpPr>
        <dsp:cNvPr id="0" name=""/>
        <dsp:cNvSpPr/>
      </dsp:nvSpPr>
      <dsp:spPr>
        <a:xfrm>
          <a:off x="0" y="5193495"/>
          <a:ext cx="8145444" cy="518696"/>
        </a:xfrm>
        <a:prstGeom prst="roundRect">
          <a:avLst/>
        </a:prstGeom>
        <a:solidFill>
          <a:srgbClr val="C8E2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0"/>
              </a:solidFill>
              <a:latin typeface="Arial Narrow"/>
              <a:cs typeface="Arial Narrow"/>
            </a:rPr>
            <a:t>What are some complex care management models?</a:t>
          </a:r>
          <a:endParaRPr lang="en-US" sz="2000" b="1" kern="1200" dirty="0">
            <a:solidFill>
              <a:srgbClr val="000090"/>
            </a:solidFill>
            <a:latin typeface="Arial Narrow"/>
            <a:cs typeface="Arial Narrow"/>
          </a:endParaRPr>
        </a:p>
      </dsp:txBody>
      <dsp:txXfrm>
        <a:off x="25321" y="5218816"/>
        <a:ext cx="8094802" cy="4680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D9CE2-D6A2-4047-BF26-DE46C92CE39C}">
      <dsp:nvSpPr>
        <dsp:cNvPr id="0" name=""/>
        <dsp:cNvSpPr/>
      </dsp:nvSpPr>
      <dsp:spPr>
        <a:xfrm rot="5400000">
          <a:off x="4564782" y="-2061692"/>
          <a:ext cx="1674425" cy="5807609"/>
        </a:xfrm>
        <a:prstGeom prst="round2SameRect">
          <a:avLst/>
        </a:prstGeom>
        <a:solidFill>
          <a:srgbClr val="C8E2FA">
            <a:alpha val="90000"/>
          </a:srgbClr>
        </a:solidFill>
        <a:ln w="38100" cap="flat" cmpd="sng" algn="ctr">
          <a:solidFill>
            <a:srgbClr val="0F18DA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Multiple chronic conditions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Frequent hospitalizations, high costs</a:t>
          </a:r>
          <a:endParaRPr lang="en-US" sz="2000" b="1" kern="1200" dirty="0">
            <a:solidFill>
              <a:srgbClr val="050777"/>
            </a:solidFill>
            <a:latin typeface="Arial Narrow" charset="0"/>
            <a:ea typeface="ＭＳ Ｐゴシック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Many prescription medications</a:t>
          </a:r>
          <a:endParaRPr lang="en-US" sz="2000" b="1" kern="1200" dirty="0">
            <a:solidFill>
              <a:srgbClr val="050777"/>
            </a:solidFill>
            <a:latin typeface="Arial Narrow" charset="0"/>
            <a:ea typeface="ＭＳ Ｐゴシック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Many care providers, requiring care coordination</a:t>
          </a:r>
          <a:endParaRPr lang="en-US" sz="2000" b="1" kern="1200" dirty="0">
            <a:solidFill>
              <a:srgbClr val="050777"/>
            </a:solidFill>
            <a:latin typeface="Arial Narrow" charset="0"/>
            <a:ea typeface="ＭＳ Ｐゴシック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Limitations of ADL</a:t>
          </a:r>
          <a:endParaRPr lang="en-US" sz="2000" b="1" kern="1200" dirty="0">
            <a:solidFill>
              <a:srgbClr val="050777"/>
            </a:solidFill>
            <a:latin typeface="Arial Narrow" charset="0"/>
            <a:ea typeface="ＭＳ Ｐゴシック" charset="0"/>
          </a:endParaRPr>
        </a:p>
      </dsp:txBody>
      <dsp:txXfrm rot="-5400000">
        <a:off x="2498191" y="86638"/>
        <a:ext cx="5725870" cy="1510947"/>
      </dsp:txXfrm>
    </dsp:sp>
    <dsp:sp modelId="{61FED774-7805-9849-B936-2C1C87F8BF9F}">
      <dsp:nvSpPr>
        <dsp:cNvPr id="0" name=""/>
        <dsp:cNvSpPr/>
      </dsp:nvSpPr>
      <dsp:spPr>
        <a:xfrm>
          <a:off x="0" y="2532"/>
          <a:ext cx="2497826" cy="1671430"/>
        </a:xfrm>
        <a:prstGeom prst="roundRect">
          <a:avLst/>
        </a:prstGeom>
        <a:solidFill>
          <a:schemeClr val="bg1">
            <a:lumMod val="85000"/>
          </a:schemeClr>
        </a:solidFill>
        <a:ln w="38100" cmpd="sng">
          <a:solidFill>
            <a:srgbClr val="2EBA0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Most are patients with </a:t>
          </a:r>
          <a:endParaRPr lang="en-US" sz="2200" kern="1200" dirty="0"/>
        </a:p>
      </dsp:txBody>
      <dsp:txXfrm>
        <a:off x="81592" y="84124"/>
        <a:ext cx="2334642" cy="1508246"/>
      </dsp:txXfrm>
    </dsp:sp>
    <dsp:sp modelId="{3EED249F-809D-134D-9DC6-E276E576A43C}">
      <dsp:nvSpPr>
        <dsp:cNvPr id="0" name=""/>
        <dsp:cNvSpPr/>
      </dsp:nvSpPr>
      <dsp:spPr>
        <a:xfrm>
          <a:off x="0" y="1681294"/>
          <a:ext cx="8297695" cy="1671430"/>
        </a:xfrm>
        <a:prstGeom prst="roundRect">
          <a:avLst/>
        </a:prstGeom>
        <a:solidFill>
          <a:srgbClr val="D9D9D9"/>
        </a:solidFill>
        <a:ln w="38100" cmpd="sng">
          <a:solidFill>
            <a:srgbClr val="2EBA0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CCM is intensive, costly process requiring highly skilled personnel </a:t>
          </a:r>
          <a:endParaRPr lang="en-US" sz="2200" kern="1200" dirty="0"/>
        </a:p>
      </dsp:txBody>
      <dsp:txXfrm>
        <a:off x="81592" y="1762886"/>
        <a:ext cx="8134511" cy="1508246"/>
      </dsp:txXfrm>
    </dsp:sp>
    <dsp:sp modelId="{F442158F-ED77-3849-A9D6-9E2C081E20DD}">
      <dsp:nvSpPr>
        <dsp:cNvPr id="0" name=""/>
        <dsp:cNvSpPr/>
      </dsp:nvSpPr>
      <dsp:spPr>
        <a:xfrm rot="5400000">
          <a:off x="4979371" y="1691893"/>
          <a:ext cx="1337144" cy="5315712"/>
        </a:xfrm>
        <a:prstGeom prst="round2SameRect">
          <a:avLst/>
        </a:prstGeom>
        <a:solidFill>
          <a:srgbClr val="C8E2FA">
            <a:alpha val="90000"/>
          </a:srgbClr>
        </a:solidFill>
        <a:ln w="38100" cap="flat" cmpd="sng" algn="ctr">
          <a:solidFill>
            <a:srgbClr val="0F18DA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Too healthy (i.e., low risk for hospitalization and excessive costs)</a:t>
          </a:r>
          <a:endParaRPr lang="en-US" sz="2000" kern="1200" dirty="0">
            <a:ln>
              <a:noFill/>
            </a:ln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Too sick </a:t>
          </a:r>
          <a:r>
            <a:rPr lang="en-US" sz="2000" b="1" kern="120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to benefit</a:t>
          </a:r>
          <a:endParaRPr lang="en-US" sz="2000" kern="1200" dirty="0">
            <a:ln>
              <a:noFill/>
            </a:ln>
            <a:solidFill>
              <a:schemeClr val="tx2">
                <a:lumMod val="75000"/>
              </a:schemeClr>
            </a:solidFill>
          </a:endParaRPr>
        </a:p>
      </dsp:txBody>
      <dsp:txXfrm rot="-5400000">
        <a:off x="2990087" y="3746451"/>
        <a:ext cx="5250438" cy="1206596"/>
      </dsp:txXfrm>
    </dsp:sp>
    <dsp:sp modelId="{510299FD-952A-B543-8B3A-00C907A4C9CF}">
      <dsp:nvSpPr>
        <dsp:cNvPr id="0" name=""/>
        <dsp:cNvSpPr/>
      </dsp:nvSpPr>
      <dsp:spPr>
        <a:xfrm>
          <a:off x="0" y="3514034"/>
          <a:ext cx="2990088" cy="1671430"/>
        </a:xfrm>
        <a:prstGeom prst="roundRect">
          <a:avLst/>
        </a:prstGeom>
        <a:solidFill>
          <a:srgbClr val="D9D9D9"/>
        </a:solidFill>
        <a:ln w="38100" cmpd="sng">
          <a:solidFill>
            <a:srgbClr val="2EBA0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50777"/>
              </a:solidFill>
              <a:latin typeface="Arial Narrow" charset="0"/>
              <a:ea typeface="ＭＳ Ｐゴシック" charset="0"/>
            </a:rPr>
            <a:t>It shouldn’t be offered to patients who are</a:t>
          </a:r>
          <a:endParaRPr lang="en-US" sz="2200" kern="1200" dirty="0"/>
        </a:p>
      </dsp:txBody>
      <dsp:txXfrm>
        <a:off x="81592" y="3595626"/>
        <a:ext cx="2826904" cy="1508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8C2275-344A-C949-9050-72021F53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3D6548-F9A9-CC4E-B5E1-5C801913047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34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Calibri" pitchFamily="-72" charset="0"/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99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Calibri" pitchFamily="-72" charset="0"/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245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Calibri" pitchFamily="-72" charset="0"/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77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Calibri" pitchFamily="-72" charset="0"/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44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43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23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05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64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63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5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CAD58F0-8364-BA4F-8D5B-1D714DF8D019}" type="slidenum">
              <a:rPr lang="en-US" sz="1200">
                <a:ea typeface="MS PGothic" charset="0"/>
                <a:cs typeface="MS PGothic" charset="0"/>
              </a:rPr>
              <a:pPr algn="r"/>
              <a:t>5</a:t>
            </a:fld>
            <a:endParaRPr lang="en-US" sz="1200">
              <a:ea typeface="MS PGothic" charset="0"/>
              <a:cs typeface="MS PGothic" charset="0"/>
            </a:endParaRPr>
          </a:p>
        </p:txBody>
      </p:sp>
      <p:sp>
        <p:nvSpPr>
          <p:cNvPr id="286723" name="Placeholder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0483" name="Placeholder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Our building blocks to high performing primary care were developed as a roadmap to guide practices during transformation.  Transforming to a primary care medical home requires more than checking boxes and capturing screen shots.  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I will spend the rest of the presentation discussing how the blocks were developed, the overall sequencing, practical implementation of the components of each block and showcase exemplars from high-performing sites and from other clinics that we are familiar with or coach.  </a:t>
            </a:r>
          </a:p>
        </p:txBody>
      </p:sp>
    </p:spTree>
    <p:extLst>
      <p:ext uri="{BB962C8B-B14F-4D97-AF65-F5344CB8AC3E}">
        <p14:creationId xmlns:p14="http://schemas.microsoft.com/office/powerpoint/2010/main" val="1691861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44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13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30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65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7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F1A426-D72E-6149-9963-813940FDC77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</a:rPr>
              <a:t>Not dependent on whether they come in for the purpose of preventive care… or even if they come in at all.</a:t>
            </a: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5138D62-2FC0-404B-9D27-9B2712A7B441}" type="slidenum">
              <a:rPr lang="en-US" sz="1200">
                <a:latin typeface="Calibri" charset="0"/>
              </a:rPr>
              <a:pPr algn="r"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3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A75C20-79DD-C44D-8A30-D1C00C1BE26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2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D468F3-2D67-E645-AEC0-2671441A2AF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1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4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2CAF12-B959-A444-9EB3-0AEA53A005E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Calibri" pitchFamily="-72" charset="0"/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31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Calibri" pitchFamily="-72" charset="0"/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20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5B02D-4FCF-D440-BDF6-433EB35C1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CA46-B9BF-CA49-A4F6-3CC288BE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4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8790-39FB-664F-855A-D0202340B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8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62159-0CCE-2140-B720-ADBD2E614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01EA-31B0-A54A-8E83-0B34AD638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8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6068" y="6134090"/>
            <a:ext cx="6534122" cy="661720"/>
          </a:xfrm>
        </p:spPr>
        <p:txBody>
          <a:bodyPr bIns="0" anchor="b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7922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*Fulll fram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46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041B-2E37-874E-B776-33181CCB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1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23C65-DA3D-324D-9F76-DA2B1E1CA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3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5DF6-F6B8-054A-8768-2AF50BD70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9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E3A2-750F-3B44-BE6F-9DA873D8A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6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5FC8-5FDE-4A43-ACA2-1BBD272F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6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2513-0416-6747-9272-038AC0EC9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3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6F3E-0FC2-7843-9583-44C404D8C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7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479BA-B607-6944-B8C9-3EA3F1BAD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9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882DAB-5348-9F4C-B4F5-86EA4EF21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10" Type="http://schemas.openxmlformats.org/officeDocument/2006/relationships/image" Target="../media/image22.gi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en.gildner@miccsi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z="2400" dirty="0" smtClean="0"/>
              <a:t>The Michigan Center for Clinical Systems Improvement welcomes you to our 3 part  webinar series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924800" cy="4648200"/>
          </a:xfrm>
        </p:spPr>
        <p:txBody>
          <a:bodyPr/>
          <a:lstStyle/>
          <a:p>
            <a:r>
              <a:rPr lang="en-US" sz="2800" dirty="0" smtClean="0"/>
              <a:t>March 15 – Tom </a:t>
            </a:r>
            <a:r>
              <a:rPr lang="en-US" sz="2800" dirty="0" err="1" smtClean="0"/>
              <a:t>Bodenhemier</a:t>
            </a:r>
            <a:r>
              <a:rPr lang="en-US" sz="2800" dirty="0" smtClean="0"/>
              <a:t> MD </a:t>
            </a:r>
            <a:endParaRPr lang="en-US" sz="2800" dirty="0" smtClean="0"/>
          </a:p>
          <a:p>
            <a:pPr lvl="1"/>
            <a:r>
              <a:rPr lang="en-US" sz="2400" dirty="0" smtClean="0"/>
              <a:t>Maximizing </a:t>
            </a:r>
            <a:r>
              <a:rPr lang="en-US" sz="2400" dirty="0" smtClean="0"/>
              <a:t>Care Management; an emphasis on care/case management and health coaching</a:t>
            </a:r>
          </a:p>
          <a:p>
            <a:r>
              <a:rPr lang="en-US" sz="2800" dirty="0" smtClean="0"/>
              <a:t>May 3 – John Fox MD &amp; Carol Robinson </a:t>
            </a:r>
            <a:r>
              <a:rPr lang="en-US" sz="2800" dirty="0" smtClean="0"/>
              <a:t>DNP</a:t>
            </a:r>
          </a:p>
          <a:p>
            <a:pPr lvl="1"/>
            <a:r>
              <a:rPr lang="en-US" sz="2400" dirty="0" smtClean="0"/>
              <a:t>Advance </a:t>
            </a:r>
            <a:r>
              <a:rPr lang="en-US" sz="2400" dirty="0" smtClean="0"/>
              <a:t>Care Planning; why, how and the impact on Triple AIM</a:t>
            </a:r>
          </a:p>
          <a:p>
            <a:r>
              <a:rPr lang="en-US" sz="2800" dirty="0" smtClean="0"/>
              <a:t>June 6 – L Gordon Moore MD</a:t>
            </a:r>
          </a:p>
          <a:p>
            <a:pPr lvl="1"/>
            <a:r>
              <a:rPr lang="en-US" sz="2400" dirty="0" smtClean="0"/>
              <a:t>Transforming </a:t>
            </a:r>
            <a:r>
              <a:rPr lang="en-US" sz="2400" dirty="0" smtClean="0"/>
              <a:t>PCMH </a:t>
            </a:r>
            <a:r>
              <a:rPr lang="en-US" sz="2400" dirty="0" smtClean="0"/>
              <a:t>Practices; new approaches involving measurement, accountability, and financing            </a:t>
            </a:r>
            <a:r>
              <a:rPr lang="en-US" sz="2400" dirty="0"/>
              <a:t>	</a:t>
            </a:r>
            <a:r>
              <a:rPr lang="en-US" sz="2000" dirty="0" smtClean="0"/>
              <a:t>                              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022"/>
            <a:ext cx="2427316" cy="11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d06537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362200"/>
            <a:ext cx="14478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4916488" y="37338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4" descr="MCj0351607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953000"/>
            <a:ext cx="17859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j019975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0"/>
            <a:ext cx="12684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MCj0279396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572000"/>
            <a:ext cx="1560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MCBD10602_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50292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MCj02918560000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5562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MCj0339308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088" y="457200"/>
            <a:ext cx="906462" cy="9080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cmpd="sng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MMj03370200000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488" y="914400"/>
            <a:ext cx="1008062" cy="1066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MCj0428193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6213" y="3962400"/>
            <a:ext cx="966787" cy="1003300"/>
          </a:xfrm>
          <a:extLst>
            <a:ext uri="{91240B29-F687-4f45-9708-019B960494DF}">
              <a14:hiddenLine xmlns="" xmlns:a14="http://schemas.microsoft.com/office/drawing/2010/main" w="19050" cmpd="sng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MCBD09252_000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0088" y="609600"/>
            <a:ext cx="808037" cy="793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cmpd="sng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MCj04041870000[1]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1600200"/>
            <a:ext cx="8207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5373688" y="1371600"/>
            <a:ext cx="838200" cy="1524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1759" name="Picture 15" descr="MCj02957520000[1]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304800"/>
            <a:ext cx="11430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2859088" y="1447800"/>
            <a:ext cx="167640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1761" name="Picture 17" descr="j032009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2897188"/>
            <a:ext cx="8778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3392488" y="34290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2706688" y="3810000"/>
            <a:ext cx="381000" cy="1219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449888" y="3657600"/>
            <a:ext cx="2133600" cy="1828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5373688" y="3733800"/>
            <a:ext cx="457200" cy="1219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3163888" y="1600200"/>
            <a:ext cx="1600200" cy="3733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3163888" y="3581400"/>
            <a:ext cx="1295400" cy="1600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630488" y="1371600"/>
            <a:ext cx="1524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V="1">
            <a:off x="5526088" y="2057400"/>
            <a:ext cx="23622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5526088" y="3352800"/>
            <a:ext cx="22098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4611688" y="1524000"/>
            <a:ext cx="1524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5526088" y="1600200"/>
            <a:ext cx="160020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990600" y="2057400"/>
            <a:ext cx="762000" cy="68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5526088" y="3276600"/>
            <a:ext cx="1676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3392488" y="3733800"/>
            <a:ext cx="1143000" cy="1143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4114800" y="5791200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1868488" y="5562600"/>
            <a:ext cx="304800" cy="76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H="1">
            <a:off x="762000" y="1295400"/>
            <a:ext cx="1182688" cy="3200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1779" name="Picture 35" descr="j024071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514600"/>
            <a:ext cx="7762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4648200" y="33321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PCP</a:t>
            </a:r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8534400" y="2819400"/>
            <a:ext cx="0" cy="1143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H="1">
            <a:off x="3316288" y="1524000"/>
            <a:ext cx="914400" cy="106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H="1">
            <a:off x="1716088" y="3733800"/>
            <a:ext cx="685800" cy="68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534400" y="2819400"/>
            <a:ext cx="0" cy="1143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 flipH="1">
            <a:off x="8305800" y="4953000"/>
            <a:ext cx="152400" cy="457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4648200" y="1371600"/>
            <a:ext cx="3124200" cy="274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H="1" flipV="1">
            <a:off x="4953000" y="1371600"/>
            <a:ext cx="29718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6172200" y="1447800"/>
            <a:ext cx="167640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V="1">
            <a:off x="7696200" y="2438400"/>
            <a:ext cx="304800" cy="381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>
            <a:off x="7543800" y="1295400"/>
            <a:ext cx="457200" cy="381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3124200" y="990600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 flipV="1">
            <a:off x="1447800" y="1066800"/>
            <a:ext cx="609600" cy="381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V="1">
            <a:off x="3276600" y="1447800"/>
            <a:ext cx="274320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3200400" y="3429000"/>
            <a:ext cx="44958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>
            <a:off x="2819400" y="3657600"/>
            <a:ext cx="5257800" cy="1828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 flipV="1">
            <a:off x="3352800" y="1371600"/>
            <a:ext cx="3581400" cy="1752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>
            <a:off x="762000" y="2057400"/>
            <a:ext cx="0" cy="2438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2819400" y="1295400"/>
            <a:ext cx="4495800" cy="1828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39" name="Line 55"/>
          <p:cNvSpPr>
            <a:spLocks noChangeShapeType="1"/>
          </p:cNvSpPr>
          <p:nvPr/>
        </p:nvSpPr>
        <p:spPr bwMode="auto">
          <a:xfrm flipH="1" flipV="1">
            <a:off x="7543800" y="3810000"/>
            <a:ext cx="152400" cy="1676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>
            <a:off x="7924800" y="3733800"/>
            <a:ext cx="152400" cy="152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41" name="Line 57"/>
          <p:cNvSpPr>
            <a:spLocks noChangeShapeType="1"/>
          </p:cNvSpPr>
          <p:nvPr/>
        </p:nvSpPr>
        <p:spPr bwMode="auto">
          <a:xfrm flipV="1">
            <a:off x="6019800" y="3505200"/>
            <a:ext cx="1219200" cy="1447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V="1">
            <a:off x="3733800" y="3429000"/>
            <a:ext cx="3429000" cy="1600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43" name="Line 59"/>
          <p:cNvSpPr>
            <a:spLocks noChangeShapeType="1"/>
          </p:cNvSpPr>
          <p:nvPr/>
        </p:nvSpPr>
        <p:spPr bwMode="auto">
          <a:xfrm>
            <a:off x="3962400" y="5486400"/>
            <a:ext cx="3505200" cy="457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 flipV="1">
            <a:off x="1905000" y="3200400"/>
            <a:ext cx="5181600" cy="1524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45" name="Line 61"/>
          <p:cNvSpPr>
            <a:spLocks noChangeShapeType="1"/>
          </p:cNvSpPr>
          <p:nvPr/>
        </p:nvSpPr>
        <p:spPr bwMode="auto">
          <a:xfrm>
            <a:off x="1371600" y="2057400"/>
            <a:ext cx="6096000" cy="3810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46" name="Line 62"/>
          <p:cNvSpPr>
            <a:spLocks noChangeShapeType="1"/>
          </p:cNvSpPr>
          <p:nvPr/>
        </p:nvSpPr>
        <p:spPr bwMode="auto">
          <a:xfrm flipV="1">
            <a:off x="3352800" y="1447800"/>
            <a:ext cx="3962400" cy="3505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 flipH="1">
            <a:off x="3581400" y="1447800"/>
            <a:ext cx="2514600" cy="3505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H="1">
            <a:off x="1981200" y="1371600"/>
            <a:ext cx="3657600" cy="3124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49" name="Line 65"/>
          <p:cNvSpPr>
            <a:spLocks noChangeShapeType="1"/>
          </p:cNvSpPr>
          <p:nvPr/>
        </p:nvSpPr>
        <p:spPr bwMode="auto">
          <a:xfrm flipH="1">
            <a:off x="3352800" y="2438400"/>
            <a:ext cx="4343400" cy="457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>
            <a:off x="1143000" y="2057400"/>
            <a:ext cx="1752600" cy="2895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51" name="Line 67"/>
          <p:cNvSpPr>
            <a:spLocks noChangeShapeType="1"/>
          </p:cNvSpPr>
          <p:nvPr/>
        </p:nvSpPr>
        <p:spPr bwMode="auto">
          <a:xfrm flipH="1" flipV="1">
            <a:off x="1447800" y="1752600"/>
            <a:ext cx="6248400" cy="457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52" name="Line 68"/>
          <p:cNvSpPr>
            <a:spLocks noChangeShapeType="1"/>
          </p:cNvSpPr>
          <p:nvPr/>
        </p:nvSpPr>
        <p:spPr bwMode="auto">
          <a:xfrm flipH="1" flipV="1">
            <a:off x="1447800" y="1905000"/>
            <a:ext cx="6248400" cy="2438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 flipH="1" flipV="1">
            <a:off x="6705600" y="914400"/>
            <a:ext cx="304800" cy="76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54" name="Line 70"/>
          <p:cNvSpPr>
            <a:spLocks noChangeShapeType="1"/>
          </p:cNvSpPr>
          <p:nvPr/>
        </p:nvSpPr>
        <p:spPr bwMode="auto">
          <a:xfrm flipH="1" flipV="1">
            <a:off x="4953000" y="914400"/>
            <a:ext cx="457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55" name="Line 71"/>
          <p:cNvSpPr>
            <a:spLocks noChangeShapeType="1"/>
          </p:cNvSpPr>
          <p:nvPr/>
        </p:nvSpPr>
        <p:spPr bwMode="auto">
          <a:xfrm flipH="1">
            <a:off x="6705600" y="4648200"/>
            <a:ext cx="10668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56" name="Line 72"/>
          <p:cNvSpPr>
            <a:spLocks noChangeShapeType="1"/>
          </p:cNvSpPr>
          <p:nvPr/>
        </p:nvSpPr>
        <p:spPr bwMode="auto">
          <a:xfrm flipH="1" flipV="1">
            <a:off x="6781800" y="60198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57" name="Line 73"/>
          <p:cNvSpPr>
            <a:spLocks noChangeShapeType="1"/>
          </p:cNvSpPr>
          <p:nvPr/>
        </p:nvSpPr>
        <p:spPr bwMode="auto">
          <a:xfrm flipH="1" flipV="1">
            <a:off x="2743200" y="1371600"/>
            <a:ext cx="4953000" cy="2819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818" name="AutoShape 74"/>
          <p:cNvSpPr>
            <a:spLocks noChangeArrowheads="1"/>
          </p:cNvSpPr>
          <p:nvPr/>
        </p:nvSpPr>
        <p:spPr bwMode="auto">
          <a:xfrm>
            <a:off x="4419600" y="3962400"/>
            <a:ext cx="1066800" cy="9906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09444" y="0"/>
            <a:ext cx="1909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 Narrow"/>
                <a:cs typeface="Arial Narrow"/>
              </a:rPr>
              <a:t>The confusing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 Narrow"/>
                <a:cs typeface="Arial Narrow"/>
              </a:rPr>
              <a:t>h</a:t>
            </a:r>
            <a:r>
              <a:rPr lang="en-US" sz="2400" b="1" dirty="0" smtClean="0">
                <a:solidFill>
                  <a:srgbClr val="FFFF00"/>
                </a:solidFill>
                <a:latin typeface="Arial Narrow"/>
                <a:cs typeface="Arial Narrow"/>
              </a:rPr>
              <a:t>ealth system</a:t>
            </a:r>
            <a:endParaRPr lang="en-US" sz="2400" b="1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800000"/>
                </a:solidFill>
                <a:latin typeface="Arial Narrow"/>
                <a:cs typeface="Arial Narrow"/>
              </a:rPr>
              <a:t>C</a:t>
            </a:r>
            <a:r>
              <a:rPr lang="en-US"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are coordination or care management?</a:t>
            </a:r>
            <a:endParaRPr lang="en-US" sz="2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892992"/>
              </p:ext>
            </p:extLst>
          </p:nvPr>
        </p:nvGraphicFramePr>
        <p:xfrm>
          <a:off x="685800" y="1219200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5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44231-A595-F847-BEBC-7EB5CC130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6C0AD4-14E5-ED4F-A1B3-5FED9F018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9BC2A0-FF66-D141-8722-9F2E0506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D4CE1-84B6-CD42-AF40-CFF3162B6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CFA1B-5B00-AB47-9337-D4489FA63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01413-E557-F14A-BE31-92901D244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sz="2800" b="1" dirty="0">
                <a:solidFill>
                  <a:srgbClr val="800000"/>
                </a:solidFill>
                <a:latin typeface="Arial Narrow"/>
                <a:cs typeface="Arial Narrow"/>
              </a:rPr>
              <a:t>Care management for patients with 1 – 2 chronic </a:t>
            </a:r>
            <a:r>
              <a:rPr lang="en-US"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conditions</a:t>
            </a:r>
            <a:endParaRPr sz="2800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649914"/>
              </p:ext>
            </p:extLst>
          </p:nvPr>
        </p:nvGraphicFramePr>
        <p:xfrm>
          <a:off x="685800" y="1143000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6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5288" y="6134100"/>
            <a:ext cx="6534150" cy="661988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4228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18013A-7952-2242-BA62-6103788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EEB9-E219-E544-A368-03F2FDA2B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C6301D-789C-4749-A101-3BF3AC29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3CA5DE-AC6A-DE4B-AB2F-5554C37E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IMG_1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52400"/>
            <a:ext cx="4462463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76788" y="152400"/>
            <a:ext cx="4198937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6788" y="1600200"/>
            <a:ext cx="4198937" cy="3508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6788" y="5257800"/>
            <a:ext cx="4198937" cy="1433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333" name="Title 2"/>
          <p:cNvSpPr txBox="1">
            <a:spLocks/>
          </p:cNvSpPr>
          <p:nvPr/>
        </p:nvSpPr>
        <p:spPr bwMode="white">
          <a:xfrm>
            <a:off x="4953000" y="2266250"/>
            <a:ext cx="3754438" cy="20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Arial Narrow"/>
                <a:cs typeface="Arial Narrow"/>
              </a:rPr>
              <a:t>Health Coaching: Engaging Patients and Families in Their Care</a:t>
            </a:r>
          </a:p>
        </p:txBody>
      </p:sp>
    </p:spTree>
    <p:extLst>
      <p:ext uri="{BB962C8B-B14F-4D97-AF65-F5344CB8AC3E}">
        <p14:creationId xmlns:p14="http://schemas.microsoft.com/office/powerpoint/2010/main" val="1553202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What </a:t>
            </a:r>
            <a:r>
              <a:rPr lang="en-US"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is </a:t>
            </a:r>
            <a:r>
              <a:rPr lang="en-US" sz="3200" b="1" dirty="0">
                <a:solidFill>
                  <a:srgbClr val="800000"/>
                </a:solidFill>
                <a:latin typeface="Arial Narrow"/>
                <a:cs typeface="Arial Narrow"/>
              </a:rPr>
              <a:t>h</a:t>
            </a:r>
            <a:r>
              <a:rPr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ealth </a:t>
            </a:r>
            <a:r>
              <a:rPr lang="en-US"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c</a:t>
            </a:r>
            <a:r>
              <a:rPr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oaching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268081"/>
              </p:ext>
            </p:extLst>
          </p:nvPr>
        </p:nvGraphicFramePr>
        <p:xfrm>
          <a:off x="685800" y="1460719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1286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60E0B-BE34-544D-B24C-0CB7DE4E6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274AE-B56B-A64B-B4C3-7F01FB4DD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CA7E39-4C08-AE44-846B-F84A3E036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5B0027-C5CF-564C-AF76-CADE9FB70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Health Coaching Evidence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423916"/>
              </p:ext>
            </p:extLst>
          </p:nvPr>
        </p:nvGraphicFramePr>
        <p:xfrm>
          <a:off x="457199" y="1257300"/>
          <a:ext cx="8485491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5429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D60AE2-6C18-BE4C-877E-D9928528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A90A0-D34C-0642-8EE6-34F2C3763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41ECC9-4D37-8F4C-8F83-E6CD7FA7D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563"/>
            <a:ext cx="8229600" cy="858837"/>
          </a:xfrm>
        </p:spPr>
        <p:txBody>
          <a:bodyPr/>
          <a:lstStyle/>
          <a:p>
            <a:r>
              <a:rPr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Health </a:t>
            </a:r>
            <a:r>
              <a:rPr lang="en-US" sz="2800" b="1" dirty="0">
                <a:solidFill>
                  <a:srgbClr val="800000"/>
                </a:solidFill>
                <a:latin typeface="Arial Narrow"/>
                <a:cs typeface="Arial Narrow"/>
              </a:rPr>
              <a:t>c</a:t>
            </a:r>
            <a:r>
              <a:rPr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oaching </a:t>
            </a:r>
            <a:r>
              <a:rPr lang="en-US"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skills and e</a:t>
            </a:r>
            <a:r>
              <a:rPr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vidence</a:t>
            </a:r>
            <a:r>
              <a:rPr lang="en-US"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/>
            </a:r>
            <a:br>
              <a:rPr lang="en-US"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</a:br>
            <a:r>
              <a:rPr lang="en-US" sz="2800" b="1" dirty="0" smtClean="0">
                <a:solidFill>
                  <a:srgbClr val="2EBA05"/>
                </a:solidFill>
                <a:latin typeface="Arial Narrow"/>
                <a:cs typeface="Arial Narrow"/>
              </a:rPr>
              <a:t>Curriculum, tools, videos at cepc.ucsf.edu</a:t>
            </a:r>
            <a:endParaRPr sz="2800" b="1" dirty="0" smtClean="0">
              <a:solidFill>
                <a:srgbClr val="2EBA05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039224"/>
              </p:ext>
            </p:extLst>
          </p:nvPr>
        </p:nvGraphicFramePr>
        <p:xfrm>
          <a:off x="457200" y="1243630"/>
          <a:ext cx="8511678" cy="561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896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8D90E-6528-EE45-9248-BB9B919F8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89809-A6ED-A445-A04B-F21AEC772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103D2-CA79-5745-B76A-1D4E237B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E9B284-E13F-EF44-A0BE-616F43E72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119AB-7481-D04A-BBE1-97054C172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93D98C-4228-7F48-980E-E145811F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7CA39-6123-2E47-A811-1E36AFB75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18744-B7C3-2D4E-AD74-382C08D7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08C65B-95BD-6144-BBD0-80A2F454B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800" b="1" dirty="0">
                <a:solidFill>
                  <a:srgbClr val="800000"/>
                </a:solidFill>
                <a:latin typeface="Arial Narrow"/>
                <a:cs typeface="Arial Narrow"/>
              </a:rPr>
              <a:t>Health coaching skills </a:t>
            </a:r>
            <a:r>
              <a:rPr lang="en-US"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and evidence: action plans</a:t>
            </a:r>
            <a:endParaRPr sz="2800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0958554"/>
              </p:ext>
            </p:extLst>
          </p:nvPr>
        </p:nvGraphicFramePr>
        <p:xfrm>
          <a:off x="307004" y="1317680"/>
          <a:ext cx="411259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1139" name="Tex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</a:t>
            </a:r>
            <a:endParaRPr lang="en-US" sz="1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8"/>
          <a:srcRect r="-693" b="2091"/>
          <a:stretch/>
        </p:blipFill>
        <p:spPr bwMode="auto">
          <a:xfrm>
            <a:off x="4419600" y="990600"/>
            <a:ext cx="4504972" cy="5703887"/>
          </a:xfrm>
          <a:prstGeom prst="rect">
            <a:avLst/>
          </a:prstGeom>
          <a:noFill/>
          <a:ln>
            <a:noFill/>
          </a:ln>
          <a:effectLst>
            <a:outerShdw blurRad="88900" dist="1397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5876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D7EE4C-D09A-334C-99C2-313E11F5C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157EA2-7BAB-4A49-ADE1-D789B8151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DD95C7-4B45-624F-A299-625CE035F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A49442-6683-1648-B98F-06ADA60B9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058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800000"/>
                </a:solidFill>
                <a:latin typeface="Arial Narrow"/>
                <a:cs typeface="Arial Narrow"/>
              </a:rPr>
              <a:t>Wisdom from Kate </a:t>
            </a:r>
            <a:r>
              <a:rPr lang="en-US" sz="32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Lorig</a:t>
            </a:r>
            <a:r>
              <a:rPr lang="en-US"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RN, PhD </a:t>
            </a:r>
            <a:br>
              <a:rPr lang="en-US"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</a:br>
            <a:r>
              <a:rPr lang="en-US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The </a:t>
            </a:r>
            <a:r>
              <a:rPr lang="en-US" sz="2400" b="1" dirty="0">
                <a:solidFill>
                  <a:srgbClr val="000090"/>
                </a:solidFill>
                <a:latin typeface="Arial Narrow"/>
                <a:cs typeface="Arial Narrow"/>
              </a:rPr>
              <a:t>f</a:t>
            </a:r>
            <a:r>
              <a:rPr lang="en-US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ounder </a:t>
            </a:r>
            <a:r>
              <a:rPr lang="en-US" sz="2400" b="1" dirty="0">
                <a:solidFill>
                  <a:srgbClr val="000090"/>
                </a:solidFill>
                <a:latin typeface="Arial Narrow"/>
                <a:cs typeface="Arial Narrow"/>
              </a:rPr>
              <a:t>of </a:t>
            </a:r>
            <a:r>
              <a:rPr lang="en-US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evidence</a:t>
            </a:r>
            <a:r>
              <a:rPr lang="en-US" sz="2400" b="1" dirty="0">
                <a:solidFill>
                  <a:srgbClr val="000090"/>
                </a:solidFill>
                <a:latin typeface="Arial Narrow"/>
                <a:cs typeface="Arial Narrow"/>
              </a:rPr>
              <a:t>-based h</a:t>
            </a:r>
            <a:r>
              <a:rPr lang="en-US" sz="24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ealth coaching</a:t>
            </a:r>
            <a:r>
              <a:rPr lang="en-US" sz="2400" dirty="0">
                <a:latin typeface="Arial Narrow"/>
                <a:cs typeface="Arial Narrow"/>
              </a:rPr>
              <a:t/>
            </a:r>
            <a:br>
              <a:rPr lang="en-US" sz="2400" dirty="0">
                <a:latin typeface="Arial Narrow"/>
                <a:cs typeface="Arial Narrow"/>
              </a:rPr>
            </a:br>
            <a:r>
              <a:rPr lang="en-US" sz="2000" b="1" dirty="0" smtClean="0">
                <a:solidFill>
                  <a:srgbClr val="800000"/>
                </a:solidFill>
                <a:latin typeface="Arial Narrow"/>
                <a:ea typeface="ＭＳ Ｐゴシック" pitchFamily="-72" charset="-128"/>
                <a:cs typeface="Arial Narrow"/>
              </a:rPr>
              <a:t>Stanford </a:t>
            </a:r>
            <a:r>
              <a:rPr lang="en-US" sz="2000" b="1" dirty="0">
                <a:solidFill>
                  <a:srgbClr val="800000"/>
                </a:solidFill>
                <a:latin typeface="Arial Narrow"/>
                <a:ea typeface="ＭＳ Ｐゴシック" pitchFamily="-72" charset="-128"/>
                <a:cs typeface="Arial Narrow"/>
              </a:rPr>
              <a:t>Patient Education Research Center</a:t>
            </a:r>
            <a:r>
              <a:rPr lang="en-US" sz="2000" dirty="0">
                <a:solidFill>
                  <a:srgbClr val="800000"/>
                </a:solidFill>
                <a:latin typeface="Arial Narrow"/>
                <a:ea typeface="ＭＳ Ｐゴシック" pitchFamily="-72" charset="-128"/>
                <a:cs typeface="Arial Narrow"/>
              </a:rPr>
              <a:t/>
            </a:r>
            <a:br>
              <a:rPr lang="en-US" sz="2000" dirty="0">
                <a:solidFill>
                  <a:srgbClr val="800000"/>
                </a:solidFill>
                <a:latin typeface="Arial Narrow"/>
                <a:ea typeface="ＭＳ Ｐゴシック" pitchFamily="-72" charset="-128"/>
                <a:cs typeface="Arial Narrow"/>
              </a:rPr>
            </a:br>
            <a:r>
              <a:rPr lang="en-US" sz="2400" dirty="0" smtClean="0">
                <a:solidFill>
                  <a:srgbClr val="800000"/>
                </a:solidFill>
                <a:latin typeface="Arial Narrow"/>
                <a:cs typeface="Arial Narrow"/>
              </a:rPr>
              <a:t/>
            </a:r>
            <a:br>
              <a:rPr lang="en-US" sz="2400" dirty="0" smtClean="0">
                <a:solidFill>
                  <a:srgbClr val="800000"/>
                </a:solidFill>
                <a:latin typeface="Arial Narrow"/>
                <a:cs typeface="Arial Narrow"/>
              </a:rPr>
            </a:br>
            <a:endParaRPr lang="en-US" sz="2400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3810000" cy="4114800"/>
          </a:xfrm>
        </p:spPr>
        <p:txBody>
          <a:bodyPr/>
          <a:lstStyle/>
          <a:p>
            <a:pPr>
              <a:buFont typeface="Arial" pitchFamily="-72" charset="0"/>
              <a:buNone/>
            </a:pPr>
            <a:r>
              <a:rPr lang="en-US" b="1" dirty="0" smtClean="0">
                <a:solidFill>
                  <a:srgbClr val="000090"/>
                </a:solidFill>
                <a:latin typeface="Arial Narrow"/>
                <a:ea typeface="ＭＳ Ｐゴシック" pitchFamily="-72" charset="-128"/>
                <a:cs typeface="Arial Narrow"/>
              </a:rPr>
              <a:t>“If </a:t>
            </a:r>
            <a:r>
              <a:rPr lang="en-US" b="1" dirty="0">
                <a:solidFill>
                  <a:srgbClr val="000090"/>
                </a:solidFill>
                <a:latin typeface="Arial Narrow"/>
                <a:ea typeface="ＭＳ Ｐゴシック" pitchFamily="-72" charset="-128"/>
                <a:cs typeface="Arial Narrow"/>
              </a:rPr>
              <a:t>you are confident </a:t>
            </a:r>
            <a:r>
              <a:rPr lang="en-US" b="1" dirty="0" smtClean="0">
                <a:solidFill>
                  <a:srgbClr val="000090"/>
                </a:solidFill>
                <a:latin typeface="Arial Narrow"/>
                <a:ea typeface="ＭＳ Ｐゴシック" pitchFamily="-72" charset="-128"/>
                <a:cs typeface="Arial Narrow"/>
              </a:rPr>
              <a:t>you can </a:t>
            </a:r>
            <a:r>
              <a:rPr lang="en-US" b="1" dirty="0">
                <a:solidFill>
                  <a:srgbClr val="000090"/>
                </a:solidFill>
                <a:latin typeface="Arial Narrow"/>
                <a:ea typeface="ＭＳ Ｐゴシック" pitchFamily="-72" charset="-128"/>
                <a:cs typeface="Arial Narrow"/>
              </a:rPr>
              <a:t>do something, you probably can do it. If you are not confident, you probably can’t</a:t>
            </a:r>
            <a:r>
              <a:rPr lang="en-US" b="1" dirty="0" smtClean="0">
                <a:solidFill>
                  <a:srgbClr val="000090"/>
                </a:solidFill>
                <a:latin typeface="Arial Narrow"/>
                <a:ea typeface="ＭＳ Ｐゴシック" pitchFamily="-72" charset="-128"/>
                <a:cs typeface="Arial Narrow"/>
              </a:rPr>
              <a:t>.” </a:t>
            </a:r>
            <a:endParaRPr lang="en-US" b="1" dirty="0">
              <a:solidFill>
                <a:srgbClr val="000090"/>
              </a:solidFill>
              <a:latin typeface="Arial Narrow"/>
              <a:ea typeface="ＭＳ Ｐゴシック" pitchFamily="-72" charset="-128"/>
              <a:cs typeface="Arial Narrow"/>
            </a:endParaRPr>
          </a:p>
          <a:p>
            <a:endParaRPr lang="en-US" dirty="0"/>
          </a:p>
        </p:txBody>
      </p:sp>
      <p:pic>
        <p:nvPicPr>
          <p:cNvPr id="5" name="Picture 2" descr="IMG_12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649" r="464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2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Average per capita spending by number of chronic conditions (2004)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96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981200"/>
          <a:ext cx="82296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" name="Chart" r:id="rId4" imgW="8229600" imgH="3886200" progId="MSGraph.Chart.8">
                  <p:embed followColorScheme="full"/>
                </p:oleObj>
              </mc:Choice>
              <mc:Fallback>
                <p:oleObj name="Chart" r:id="rId4" imgW="8229600" imgH="38862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82296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974725" y="6059488"/>
            <a:ext cx="7407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Anderson, </a:t>
            </a:r>
            <a:r>
              <a:rPr lang="ja-JP" alt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Chronic conditions</a:t>
            </a:r>
            <a:r>
              <a:rPr lang="ja-JP" alt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 Johns Hopkins, 2007</a:t>
            </a:r>
          </a:p>
          <a:p>
            <a:pPr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speaker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Thomas Bodenheimer MD, MPH is a general internist who received his medical degree at Harvard and completed his residency at UCSF</a:t>
            </a:r>
            <a:r>
              <a:rPr lang="en-US" sz="2000" b="1" dirty="0"/>
              <a:t>. </a:t>
            </a:r>
          </a:p>
          <a:p>
            <a:pPr marL="0" indent="0">
              <a:buNone/>
            </a:pPr>
            <a:r>
              <a:rPr lang="en-US" sz="2000" b="1" dirty="0"/>
              <a:t>He spent 32 years in full-time primary care practice in San Francisco's Mission District – 10 years in community health centers and 22 years in private practice.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He is currently Professor Emeritus of Family and Community Medicine at University of California, San Francisco and Founding Director of the Center for Excellence in Primary Care. </a:t>
            </a:r>
          </a:p>
          <a:p>
            <a:pPr marL="0" indent="0">
              <a:buNone/>
            </a:pPr>
            <a:r>
              <a:rPr lang="en-US" sz="2000" dirty="0"/>
              <a:t>He is co-author of Understanding Health Policy, 7</a:t>
            </a:r>
            <a:r>
              <a:rPr lang="en-US" sz="2000" baseline="30000" dirty="0"/>
              <a:t>th </a:t>
            </a:r>
            <a:r>
              <a:rPr lang="en-US" sz="2000" dirty="0"/>
              <a:t>Edition, 2016, and Improving Primary Care, 2006 (both McGraw-Hill). He has written numerous health policy articles in the </a:t>
            </a:r>
            <a:r>
              <a:rPr lang="en-US" sz="2000" i="1" dirty="0"/>
              <a:t>New England Journal of Medicine, JAMA, Annals of Family Medicine, and Health Affairs. 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lide51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800000"/>
                </a:solidFill>
                <a:latin typeface="Arial Narrow" charset="0"/>
                <a:ea typeface="ＭＳ Ｐゴシック" charset="0"/>
                <a:cs typeface="Arial Narrow" charset="0"/>
              </a:rPr>
              <a:t>Complex care management</a:t>
            </a:r>
            <a:endParaRPr lang="en-US" sz="3200" b="1" dirty="0">
              <a:solidFill>
                <a:srgbClr val="800000"/>
              </a:solidFill>
              <a:latin typeface="Arial Narrow" charset="0"/>
              <a:ea typeface="ＭＳ Ｐゴシック" charset="0"/>
              <a:cs typeface="Arial Narrow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3151165"/>
              </p:ext>
            </p:extLst>
          </p:nvPr>
        </p:nvGraphicFramePr>
        <p:xfrm>
          <a:off x="544541" y="914400"/>
          <a:ext cx="8153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8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17E3E-CF52-744F-BC88-639EDE91E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0BD186-6864-204F-949E-70B360D1B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BCFA3-6D75-A742-871C-FD534C889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EA9351-B724-E64F-B609-7ABFC3216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7B9109-0914-704E-B055-60EA77C4E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7C742-22C2-2A4F-9688-685AA7DF5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7567DE-0405-ED43-A50B-BBF918EAB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99D992-432B-F049-ACCF-58C939997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9E0840-6377-DD47-B5A5-AEB8728A3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6C748F-216A-9048-8AD2-6AA1469EA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Who needs </a:t>
            </a:r>
            <a: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CCM?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8992586"/>
              </p:ext>
            </p:extLst>
          </p:nvPr>
        </p:nvGraphicFramePr>
        <p:xfrm>
          <a:off x="551040" y="1290500"/>
          <a:ext cx="8305800" cy="51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FED774-7805-9849-B936-2C1C87F8B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D9CE2-D6A2-4047-BF26-DE46C92CE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ED249F-809D-134D-9DC6-E276E576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0299FD-952A-B543-8B3A-00C907A4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42158F-ED77-3849-A9D6-9E2C081E2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latin typeface="Arial Narrow" charset="0"/>
                <a:ea typeface="ＭＳ Ｐゴシック" charset="0"/>
                <a:cs typeface="Arial Narrow" charset="0"/>
              </a:rPr>
              <a:t>How select patients for CCM?</a:t>
            </a:r>
            <a:r>
              <a:rPr lang="en-US" sz="3600" dirty="0">
                <a:latin typeface="Arial" charset="0"/>
                <a:ea typeface="ＭＳ Ｐゴシック" charset="0"/>
              </a:rPr>
              <a:t> </a:t>
            </a:r>
            <a:endParaRPr lang="en-US" sz="3600" b="1" dirty="0">
              <a:solidFill>
                <a:srgbClr val="0D8C3C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6310781"/>
              </p:ext>
            </p:extLst>
          </p:nvPr>
        </p:nvGraphicFramePr>
        <p:xfrm>
          <a:off x="762000" y="1447800"/>
          <a:ext cx="7696199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17262D-F5AA-A44F-A556-973413252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C3E4CD-25ED-FF4F-8EB5-C6928C3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DDBAC1-0C56-F644-AA9D-6E7CDAA5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6939A7-9011-F441-8E93-F511756D4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E49CA-53C5-0D49-861D-E735C6181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2041BF-114E-994A-82F1-33C54AE83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Key components of </a:t>
            </a:r>
            <a:r>
              <a:rPr lang="en-US" sz="32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complex care management (CCM)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7775446"/>
              </p:ext>
            </p:extLst>
          </p:nvPr>
        </p:nvGraphicFramePr>
        <p:xfrm>
          <a:off x="685800" y="12192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450645-A0B9-4849-9BE9-161E87942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D44AA5-8BD9-434C-963A-07742659F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41F686-3C00-F24B-A957-F3FDED1EE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44F80F-FBF1-5B43-B18E-74942059E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A4170-19C6-7F4A-B288-7B4D0BA4D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9DE29D-CE8B-B74E-89A7-D2885F13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65B05C-BC15-3047-B9EB-8EE9AABEF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C7142E-12F4-1742-8799-23C4E3AD6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54AF9-71AB-7E41-827B-9C663AF5E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91114A-E62E-FA43-B3E9-757F0D2CF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C17A75-E0F7-C146-A1FA-7BCBA0AE9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09D964-5470-1D43-A999-92848F88F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Payment for complex care management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474270"/>
              </p:ext>
            </p:extLst>
          </p:nvPr>
        </p:nvGraphicFramePr>
        <p:xfrm>
          <a:off x="685800" y="1447800"/>
          <a:ext cx="777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0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5A1DE-C1E5-C442-BA51-3D85DDC41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21EDCD-D97D-F641-8721-6F0CCE878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49E109-96D9-4347-B41A-B6AA67E26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A95821-9AE4-3246-8DA1-D90B32512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F6E7E0-56C0-D74F-AC52-085CD7E6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7108A2-76CA-E749-A75A-C9AD029A4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Payment for complex care </a:t>
            </a:r>
            <a:r>
              <a:rPr lang="en-US" sz="28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management:</a:t>
            </a:r>
            <a:br>
              <a:rPr lang="en-US" sz="28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28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Medicare’s new care management fee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5657519"/>
              </p:ext>
            </p:extLst>
          </p:nvPr>
        </p:nvGraphicFramePr>
        <p:xfrm>
          <a:off x="1524000" y="1143000"/>
          <a:ext cx="6096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51DE0-0DDE-0742-9C19-988DE8D1D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9372C0-6AC3-D64D-9F0C-2DDADDC04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D71D50-C69F-DC4D-8643-1F9A68AAA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8F3BB2-8533-0240-B52A-9DEC41D8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84EF8-EFAA-9C47-B939-59D28B332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5A8D0-E003-884B-83C2-D9B92F392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E5426-B0C2-A640-A40E-EE0DEC691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7E00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Some complex care management models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250770"/>
              </p:ext>
            </p:extLst>
          </p:nvPr>
        </p:nvGraphicFramePr>
        <p:xfrm>
          <a:off x="470647" y="838200"/>
          <a:ext cx="8495553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9F2C2A-F1EB-3A47-B4AB-0C220091A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59E0C4-0EB0-5146-8BB7-B01D86F56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42A78-1B65-5D45-8CC2-42A5741D2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D141F2-9BD9-E24C-AA7D-61D093F7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5165E0-6E97-AC4A-A6E7-77FBF86A3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F030BD-A0AB-254A-BF6C-A2056819E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9C7339-8210-404D-A691-285ED9385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6FF17C-5BBB-824F-A790-D45AE5869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D10B02-3513-3B47-8C10-6023EB0B0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Health plan model:</a:t>
            </a:r>
            <a:br>
              <a:rPr lang="en-US" sz="3600" b="1" dirty="0" smtClean="0">
                <a:solidFill>
                  <a:srgbClr val="800000"/>
                </a:solidFill>
                <a:latin typeface="Arial Narrow"/>
                <a:cs typeface="Arial Narrow"/>
              </a:rPr>
            </a:br>
            <a:r>
              <a:rPr lang="en-US" sz="28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CareOregon</a:t>
            </a:r>
            <a:r>
              <a:rPr lang="en-US"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Medicaid </a:t>
            </a:r>
            <a:r>
              <a:rPr lang="en-US" sz="2800" b="1" dirty="0">
                <a:solidFill>
                  <a:srgbClr val="800000"/>
                </a:solidFill>
                <a:latin typeface="Arial Narrow"/>
                <a:cs typeface="Arial Narrow"/>
              </a:rPr>
              <a:t>m</a:t>
            </a:r>
            <a:r>
              <a:rPr lang="en-US" sz="2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anaged care plan </a:t>
            </a:r>
            <a:endParaRPr lang="en-US" sz="2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54051"/>
              </p:ext>
            </p:extLst>
          </p:nvPr>
        </p:nvGraphicFramePr>
        <p:xfrm>
          <a:off x="685800" y="12954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3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E3521A-FDDC-C941-B912-30946868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4ACC4-E637-834B-8C1B-7A997EADF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E06CC-0352-DC4B-B318-CE55A50B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D3C6D-2E9E-9346-A5A0-B1B6F93AE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E2C863-503C-0A45-B470-28E268E84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F851D-65F1-864E-9CDB-9DB8F8CA5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5E2C0D-FAB3-3647-B62F-BAD5EAAE5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7DDBE0-9128-EF43-B424-0DF873151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61371-B042-0A4A-AE8B-80DDA0D66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Hospital discharge model:</a:t>
            </a:r>
            <a:b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32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Care Transitions Intervention </a:t>
            </a:r>
            <a:r>
              <a:rPr lang="en-US" sz="3200" b="1" dirty="0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/>
            </a:r>
            <a:br>
              <a:rPr lang="en-US" sz="3200" b="1" dirty="0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2000" b="1" dirty="0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Coleman et al, Arch Intern Med 2006;166:1822</a:t>
            </a:r>
            <a:endParaRPr lang="en-US" sz="2000" b="1" dirty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0465099"/>
              </p:ext>
            </p:extLst>
          </p:nvPr>
        </p:nvGraphicFramePr>
        <p:xfrm>
          <a:off x="367553" y="1752600"/>
          <a:ext cx="82296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EB353-FAF0-8E4B-AC2E-AF2AB34D1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91D8E6-6515-2942-9130-1855BB082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FE4AFA-A63D-5F45-A8C5-68A1AB7B7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58CF76-47A2-544E-854D-649449AE0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B52EB5-23E3-E047-B892-A4E08B3E8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E1C0D-0187-BA42-BCAF-54EBFA4A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3080D-9BC5-0A42-8CB3-54E24ACE4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/>
          <a:lstStyle/>
          <a:p>
            <a:r>
              <a:rPr lang="en-US" b="1" dirty="0" smtClean="0"/>
              <a:t>Disclosure Statement of </a:t>
            </a:r>
            <a:br>
              <a:rPr lang="en-US" b="1" dirty="0" smtClean="0"/>
            </a:br>
            <a:r>
              <a:rPr lang="en-US" b="1" dirty="0" smtClean="0"/>
              <a:t>Financial Interest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ctr">
              <a:buFont typeface="Arial"/>
              <a:buChar char="•"/>
            </a:pPr>
            <a:r>
              <a:rPr lang="en-US" sz="3000" dirty="0"/>
              <a:t> </a:t>
            </a:r>
            <a:r>
              <a:rPr lang="en-US" sz="3600" dirty="0" smtClean="0"/>
              <a:t>I, Thomas Bodenheimer MD, MPH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DO NOT </a:t>
            </a:r>
            <a:r>
              <a:rPr lang="en-US" sz="3600" dirty="0" smtClean="0"/>
              <a:t>have a financial interest/arrangement or affiliation with one or more organizations that could be perceived as a real or apparent conflict of interest in the context of the subject of this presentation.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40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P</a:t>
            </a:r>
            <a:r>
              <a:rPr lang="en-US" sz="32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rimary </a:t>
            </a:r>
            <a: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care </a:t>
            </a:r>
            <a:r>
              <a:rPr lang="en-US" sz="32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model: patients stay with PCP</a:t>
            </a:r>
            <a:br>
              <a:rPr lang="en-US" sz="32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2000" b="1" dirty="0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Geriatric Resources </a:t>
            </a:r>
            <a:r>
              <a:rPr lang="en-US" sz="20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for Assessment and  Care of Elders (GRACE)</a:t>
            </a:r>
            <a:br>
              <a:rPr lang="en-US" sz="20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2000" b="1" dirty="0" err="1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Counsell</a:t>
            </a:r>
            <a:r>
              <a:rPr lang="en-US" sz="2000" b="1" dirty="0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 </a:t>
            </a:r>
            <a:r>
              <a:rPr lang="en-US" sz="20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et al, JAMA 2007;298:2623</a:t>
            </a:r>
            <a:r>
              <a:rPr lang="en-US" sz="2000" dirty="0">
                <a:latin typeface="Arial" charset="0"/>
                <a:ea typeface="ＭＳ Ｐゴシック" charset="0"/>
              </a:rPr>
              <a:t/>
            </a:r>
            <a:br>
              <a:rPr lang="en-US" sz="2000" dirty="0">
                <a:latin typeface="Arial" charset="0"/>
                <a:ea typeface="ＭＳ Ｐゴシック" charset="0"/>
              </a:rPr>
            </a:b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4847159"/>
              </p:ext>
            </p:extLst>
          </p:nvPr>
        </p:nvGraphicFramePr>
        <p:xfrm>
          <a:off x="304800" y="1752600"/>
          <a:ext cx="8576235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nhch-nurses-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F5D982-7750-514E-9F4E-8D6FF349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CAB82D-6E98-AE43-B9F9-067F24C4F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B62636-79EF-7444-AD6A-5D9692E97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63874-7CE0-6545-9C01-484942EEF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680514-D03A-AF45-A035-A8EA81F9A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Ambulatory intensive caring unit (aICU) model</a:t>
            </a: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1837242"/>
              </p:ext>
            </p:extLst>
          </p:nvPr>
        </p:nvGraphicFramePr>
        <p:xfrm>
          <a:off x="152401" y="1358153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465A8-8F82-1B46-A366-BE0D08A38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3BC0DA-BAC8-A04A-89B1-228FE9BDE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7D8E26-4C98-EF40-B6BF-8AA2746F5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66F951-314F-6144-AD75-E3FD23181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56DAE5-47C2-1048-8EA7-AF5DDD7B5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600" b="1">
                <a:solidFill>
                  <a:srgbClr val="800000"/>
                </a:solidFill>
                <a:latin typeface="Arial Narrow" charset="0"/>
                <a:ea typeface="ＭＳ Ｐゴシック" charset="0"/>
                <a:cs typeface="Arial Narrow" charset="0"/>
              </a:rPr>
              <a:t>aICU hybrid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3200400"/>
            <a:ext cx="2133600" cy="1447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rgbClr val="2EBA0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Hybrid: patients choose CCM in </a:t>
            </a:r>
            <a:r>
              <a:rPr lang="en-US" sz="2400" b="1" dirty="0" err="1" smtClean="0">
                <a:solidFill>
                  <a:srgbClr val="2EBA0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aICU</a:t>
            </a:r>
            <a:r>
              <a:rPr lang="en-US" sz="2400" b="1" dirty="0" smtClean="0">
                <a:solidFill>
                  <a:srgbClr val="2EBA0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 or stay with PCP </a:t>
            </a:r>
          </a:p>
          <a:p>
            <a:pPr marL="0" indent="0">
              <a:buFontTx/>
              <a:buNone/>
              <a:defRPr/>
            </a:pPr>
            <a:endParaRPr lang="en-US" sz="2400" b="1" dirty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0179" name="Oval 4"/>
          <p:cNvSpPr>
            <a:spLocks noChangeArrowheads="1"/>
          </p:cNvSpPr>
          <p:nvPr/>
        </p:nvSpPr>
        <p:spPr bwMode="auto">
          <a:xfrm>
            <a:off x="838200" y="1447800"/>
            <a:ext cx="1828800" cy="1752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rgbClr val="050777"/>
                </a:solidFill>
                <a:latin typeface="Arial Narrow" charset="0"/>
                <a:cs typeface="Arial Narrow" charset="0"/>
              </a:rPr>
              <a:t>Patient’s PCP</a:t>
            </a:r>
          </a:p>
        </p:txBody>
      </p:sp>
      <p:sp>
        <p:nvSpPr>
          <p:cNvPr id="50180" name="Oval 5"/>
          <p:cNvSpPr>
            <a:spLocks noChangeArrowheads="1"/>
          </p:cNvSpPr>
          <p:nvPr/>
        </p:nvSpPr>
        <p:spPr bwMode="auto">
          <a:xfrm>
            <a:off x="3581400" y="1447800"/>
            <a:ext cx="1752600" cy="1752600"/>
          </a:xfrm>
          <a:prstGeom prst="ellipse">
            <a:avLst/>
          </a:prstGeom>
          <a:solidFill>
            <a:srgbClr val="ADD3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000090"/>
                </a:solidFill>
                <a:latin typeface="Arial Narrow" charset="0"/>
                <a:cs typeface="Arial Narrow" charset="0"/>
              </a:rPr>
              <a:t>RN-led CCM team</a:t>
            </a:r>
          </a:p>
        </p:txBody>
      </p:sp>
      <p:sp>
        <p:nvSpPr>
          <p:cNvPr id="50181" name="Oval 6"/>
          <p:cNvSpPr>
            <a:spLocks noChangeArrowheads="1"/>
          </p:cNvSpPr>
          <p:nvPr/>
        </p:nvSpPr>
        <p:spPr bwMode="auto">
          <a:xfrm>
            <a:off x="6400800" y="990600"/>
            <a:ext cx="2514600" cy="2514600"/>
          </a:xfrm>
          <a:prstGeom prst="ellipse">
            <a:avLst/>
          </a:prstGeom>
          <a:solidFill>
            <a:srgbClr val="ADD3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000090"/>
                </a:solidFill>
                <a:latin typeface="Arial Narrow" charset="0"/>
                <a:cs typeface="Arial Narrow" charset="0"/>
              </a:rPr>
              <a:t>Separate clinic/team with  CCM team including physician</a:t>
            </a:r>
          </a:p>
        </p:txBody>
      </p:sp>
      <p:sp>
        <p:nvSpPr>
          <p:cNvPr id="8" name="Heart 7"/>
          <p:cNvSpPr/>
          <p:nvPr/>
        </p:nvSpPr>
        <p:spPr bwMode="auto">
          <a:xfrm>
            <a:off x="4876800" y="4648200"/>
            <a:ext cx="2209800" cy="1981200"/>
          </a:xfrm>
          <a:prstGeom prst="heart">
            <a:avLst/>
          </a:prstGeom>
          <a:solidFill>
            <a:srgbClr val="ADD3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2000" dirty="0">
                <a:latin typeface="Arial Narrow"/>
                <a:ea typeface="ＭＳ Ｐゴシック" pitchFamily="34" charset="-128"/>
                <a:cs typeface="Arial Narrow"/>
              </a:rPr>
              <a:t>    </a:t>
            </a:r>
            <a:r>
              <a:rPr lang="en-US" sz="2000" b="1" dirty="0">
                <a:solidFill>
                  <a:srgbClr val="000090"/>
                </a:solidFill>
                <a:latin typeface="Arial Narrow"/>
                <a:ea typeface="ＭＳ Ｐゴシック" pitchFamily="34" charset="-128"/>
                <a:cs typeface="Arial Narrow"/>
              </a:rPr>
              <a:t>Patient                     chooses </a:t>
            </a:r>
          </a:p>
        </p:txBody>
      </p:sp>
      <p:cxnSp>
        <p:nvCxnSpPr>
          <p:cNvPr id="50183" name="Straight Arrow Connector 9"/>
          <p:cNvCxnSpPr>
            <a:cxnSpLocks noChangeShapeType="1"/>
          </p:cNvCxnSpPr>
          <p:nvPr/>
        </p:nvCxnSpPr>
        <p:spPr bwMode="auto">
          <a:xfrm flipH="1" flipV="1">
            <a:off x="4191000" y="3581400"/>
            <a:ext cx="838200" cy="914400"/>
          </a:xfrm>
          <a:prstGeom prst="straightConnector1">
            <a:avLst/>
          </a:prstGeom>
          <a:noFill/>
          <a:ln w="38100">
            <a:solidFill>
              <a:srgbClr val="2EBA0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4" name="Straight Arrow Connector 12"/>
          <p:cNvCxnSpPr>
            <a:cxnSpLocks noChangeShapeType="1"/>
          </p:cNvCxnSpPr>
          <p:nvPr/>
        </p:nvCxnSpPr>
        <p:spPr bwMode="auto">
          <a:xfrm flipV="1">
            <a:off x="6629400" y="3657600"/>
            <a:ext cx="609600" cy="838200"/>
          </a:xfrm>
          <a:prstGeom prst="straightConnector1">
            <a:avLst/>
          </a:prstGeom>
          <a:noFill/>
          <a:ln w="38100">
            <a:solidFill>
              <a:srgbClr val="2EBA0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85" name="TextBox 14"/>
          <p:cNvSpPr txBox="1">
            <a:spLocks noChangeArrowheads="1"/>
          </p:cNvSpPr>
          <p:nvPr/>
        </p:nvSpPr>
        <p:spPr bwMode="auto">
          <a:xfrm>
            <a:off x="2971800" y="4038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800000"/>
                </a:solidFill>
                <a:latin typeface="Arial Narrow" charset="0"/>
                <a:cs typeface="Arial Narrow" charset="0"/>
              </a:rPr>
              <a:t>Keep PCP</a:t>
            </a:r>
          </a:p>
        </p:txBody>
      </p:sp>
      <p:sp>
        <p:nvSpPr>
          <p:cNvPr id="50186" name="TextBox 15"/>
          <p:cNvSpPr txBox="1">
            <a:spLocks noChangeArrowheads="1"/>
          </p:cNvSpPr>
          <p:nvPr/>
        </p:nvSpPr>
        <p:spPr bwMode="auto">
          <a:xfrm>
            <a:off x="6934200" y="4038600"/>
            <a:ext cx="252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800000"/>
                </a:solidFill>
                <a:latin typeface="Arial Narrow" charset="0"/>
                <a:cs typeface="Arial Narrow" charset="0"/>
              </a:rPr>
              <a:t>Leave PCP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5029200"/>
            <a:ext cx="403860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2EBA0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aICU</a:t>
            </a:r>
            <a:r>
              <a:rPr lang="en-US" sz="2400" b="1" dirty="0">
                <a:solidFill>
                  <a:srgbClr val="2EBA0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 RN spends part-time at </a:t>
            </a:r>
            <a:r>
              <a:rPr lang="en-US" sz="2400" b="1" dirty="0" err="1">
                <a:solidFill>
                  <a:srgbClr val="2EBA0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aICU</a:t>
            </a:r>
            <a:r>
              <a:rPr lang="en-US" sz="2400" b="1" dirty="0">
                <a:solidFill>
                  <a:srgbClr val="2EBA0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 and part-time care-managing patients in primary care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0188" name="TextBox 1"/>
          <p:cNvSpPr txBox="1">
            <a:spLocks noChangeArrowheads="1"/>
          </p:cNvSpPr>
          <p:nvPr/>
        </p:nvSpPr>
        <p:spPr bwMode="auto">
          <a:xfrm>
            <a:off x="2971800" y="20574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/>
              <a:t>+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867400" y="1371600"/>
            <a:ext cx="0" cy="2590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aICU</a:t>
            </a: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 </a:t>
            </a:r>
            <a: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hybrid model</a:t>
            </a: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:</a:t>
            </a:r>
            <a:b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 </a:t>
            </a:r>
            <a: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Stanford Coordinated Care</a:t>
            </a:r>
            <a:endParaRPr lang="en-US" sz="3200" b="1" dirty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04800" y="12954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64386D-6A94-9848-B28A-F7A6056E3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5AB35E-0782-3546-B627-18E3537E7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BCFADA-3A13-F44D-AAE5-E29AB2399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0CB2A8-F608-9B4D-8C81-EF0924139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700077-2422-FE42-9A51-4A94D8280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F584CD-A3C7-F341-AD91-2A305932B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aICU</a:t>
            </a: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 </a:t>
            </a:r>
            <a: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hybrid model</a:t>
            </a: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:</a:t>
            </a:r>
            <a:b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 Stanford Coordinated Care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79084171"/>
              </p:ext>
            </p:extLst>
          </p:nvPr>
        </p:nvGraphicFramePr>
        <p:xfrm>
          <a:off x="522939" y="1524000"/>
          <a:ext cx="8361083" cy="505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77C77F-BEF9-954B-92FA-990C1BC22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9881EE-7647-9842-8486-028E891E5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DC6DE6-70C6-B04E-AF8C-FE97F3BDE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B69C9-FB5F-0140-A97D-FA582F7B8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13E68F-F2D7-464F-8163-6C687E9E3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78113-5CC5-9348-8ACE-1A3F7DEB3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0A242D-1581-C342-8E22-7DDBFD36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77C77F-BEF9-954B-92FA-990C1BC22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9881EE-7647-9842-8486-028E891E5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DC6DE6-70C6-B04E-AF8C-FE97F3BDE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B69C9-FB5F-0140-A97D-FA582F7B8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13E68F-F2D7-464F-8163-6C687E9E3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78113-5CC5-9348-8ACE-1A3F7DEB3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0A242D-1581-C342-8E22-7DDBFD36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Across all these programs, what works?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74917553"/>
              </p:ext>
            </p:extLst>
          </p:nvPr>
        </p:nvGraphicFramePr>
        <p:xfrm>
          <a:off x="304800" y="914400"/>
          <a:ext cx="8534401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Health coaching for complex patients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3885818"/>
              </p:ext>
            </p:extLst>
          </p:nvPr>
        </p:nvGraphicFramePr>
        <p:xfrm>
          <a:off x="457200" y="1295400"/>
          <a:ext cx="82296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2C2DA5-5C5D-314E-BC1D-A14F5F828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9433C6-74B5-5B4C-80C8-93586942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1B5AC6-B49C-7247-A248-8B4816B11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2E2434-6665-9E4F-B683-2BFEBB126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762000"/>
          </a:xfrm>
        </p:spPr>
        <p:txBody>
          <a:bodyPr/>
          <a:lstStyle/>
          <a:p>
            <a:r>
              <a:rPr lang="en-US" sz="3600" b="1">
                <a:solidFill>
                  <a:srgbClr val="800000"/>
                </a:solidFill>
                <a:latin typeface="Arial Narrow" charset="0"/>
                <a:ea typeface="ＭＳ Ｐゴシック" charset="0"/>
                <a:cs typeface="Arial Narrow" charset="0"/>
              </a:rPr>
              <a:t>Health coaching for complex patients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6626202"/>
              </p:ext>
            </p:extLst>
          </p:nvPr>
        </p:nvGraphicFramePr>
        <p:xfrm>
          <a:off x="304800" y="1143000"/>
          <a:ext cx="8610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Take-home messages</a:t>
            </a:r>
            <a:endParaRPr lang="en-US" sz="32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53101"/>
              </p:ext>
            </p:extLst>
          </p:nvPr>
        </p:nvGraphicFramePr>
        <p:xfrm>
          <a:off x="685800" y="13716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8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6AFABA-52C3-664A-A05E-F24197F06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2B657E-E8EE-0440-921F-A014AA82B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1008BE-65F1-B646-BC48-69F5A45E1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5D341-35C3-3349-8DEB-CB497DBB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00053-C62E-AD4F-AD88-3343289A0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ADEFB8-9C02-964F-95AF-5A2FCBCCD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35B1FE-A4C8-6046-A634-0F0E91CAD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800000"/>
                </a:solidFill>
              </a:rPr>
              <a:t>Thank you for </a:t>
            </a:r>
            <a:r>
              <a:rPr lang="en-US" sz="2800" b="1">
                <a:solidFill>
                  <a:srgbClr val="800000"/>
                </a:solidFill>
              </a:rPr>
              <a:t>improving </a:t>
            </a:r>
            <a:r>
              <a:rPr lang="en-US" sz="2800" b="1" smtClean="0">
                <a:solidFill>
                  <a:srgbClr val="800000"/>
                </a:solidFill>
              </a:rPr>
              <a:t>health care </a:t>
            </a:r>
            <a:r>
              <a:rPr lang="en-US" sz="2800" b="1" dirty="0" smtClean="0">
                <a:solidFill>
                  <a:srgbClr val="800000"/>
                </a:solidFill>
              </a:rPr>
              <a:t/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b="1" dirty="0">
                <a:solidFill>
                  <a:srgbClr val="800000"/>
                </a:solidFill>
              </a:rPr>
              <a:t>the </a:t>
            </a:r>
            <a:r>
              <a:rPr lang="en-US" sz="2800" b="1" dirty="0" smtClean="0">
                <a:solidFill>
                  <a:srgbClr val="800000"/>
                </a:solidFill>
              </a:rPr>
              <a:t>people </a:t>
            </a:r>
            <a:r>
              <a:rPr lang="en-US" sz="2800" b="1" dirty="0">
                <a:solidFill>
                  <a:srgbClr val="800000"/>
                </a:solidFill>
              </a:rPr>
              <a:t>of </a:t>
            </a:r>
            <a:r>
              <a:rPr lang="en-US" sz="2800" b="1" dirty="0" smtClean="0">
                <a:solidFill>
                  <a:srgbClr val="800000"/>
                </a:solidFill>
              </a:rPr>
              <a:t>Michigan</a:t>
            </a:r>
            <a:r>
              <a:rPr lang="en-US" sz="2800" b="1" dirty="0">
                <a:solidFill>
                  <a:srgbClr val="800000"/>
                </a:solidFill>
              </a:rPr>
              <a:t/>
            </a:r>
            <a:br>
              <a:rPr lang="en-US" sz="2800" b="1" dirty="0">
                <a:solidFill>
                  <a:srgbClr val="800000"/>
                </a:solidFill>
              </a:rPr>
            </a:br>
            <a:endParaRPr lang="en-US" sz="2800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pic>
        <p:nvPicPr>
          <p:cNvPr id="4" name="Content Placeholder 3" descr="upperpenninsula-photos-3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2" b="10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47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/>
            </a:r>
            <a:b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32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Care </a:t>
            </a:r>
            <a: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m</a:t>
            </a:r>
            <a:r>
              <a:rPr lang="en-US" sz="32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anagement of patients with </a:t>
            </a:r>
            <a:br>
              <a:rPr lang="en-US" sz="32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32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complex healthcare needs</a:t>
            </a: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/>
            </a:r>
            <a:b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78486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Thomas Bodenheimer MD</a:t>
            </a:r>
            <a:endParaRPr lang="en-US" sz="2000" b="1" dirty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Center for Excellence in Primary Care 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University of California, San Francisco </a:t>
            </a:r>
            <a:endParaRPr lang="en-US" sz="2000" b="1" dirty="0" smtClean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rgbClr val="05077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Michigan Center for Clinical Systems Improvement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March 15, 2016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CME and SW CE </a:t>
            </a:r>
          </a:p>
          <a:p>
            <a:pPr lvl="1"/>
            <a:r>
              <a:rPr lang="en-US" sz="2400" dirty="0" smtClean="0"/>
              <a:t>To obtain your continued education credits please complete and return the evaluation form emailed to you  </a:t>
            </a:r>
            <a:endParaRPr lang="en-US" sz="2400" dirty="0"/>
          </a:p>
          <a:p>
            <a:pPr lvl="1"/>
            <a:r>
              <a:rPr lang="en-US" sz="2400" dirty="0" smtClean="0"/>
              <a:t>Include your name in the attestation request on the form</a:t>
            </a:r>
          </a:p>
          <a:p>
            <a:pPr lvl="1"/>
            <a:r>
              <a:rPr lang="en-US" sz="2400" dirty="0" smtClean="0"/>
              <a:t>Return the form to </a:t>
            </a:r>
            <a:r>
              <a:rPr lang="en-US" sz="2400" dirty="0" smtClean="0">
                <a:hlinkClick r:id="rId2"/>
              </a:rPr>
              <a:t>Kristen.gildner@miccsi.org</a:t>
            </a:r>
            <a:r>
              <a:rPr lang="en-US" sz="2400" dirty="0" smtClean="0"/>
              <a:t> or fax to 616.608.4058</a:t>
            </a:r>
          </a:p>
          <a:p>
            <a:pPr lvl="1"/>
            <a:r>
              <a:rPr lang="en-US" sz="2400" dirty="0" smtClean="0"/>
              <a:t>If you did not receive the evaluation please email Kristen at the email address above.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033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7620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Rectangle 27"/>
          <p:cNvSpPr>
            <a:spLocks noGrp="1" noChangeArrowheads="1"/>
          </p:cNvSpPr>
          <p:nvPr>
            <p:ph type="ctrTitle" idx="4294967295"/>
          </p:nvPr>
        </p:nvSpPr>
        <p:spPr>
          <a:xfrm>
            <a:off x="463550" y="990600"/>
            <a:ext cx="548005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/>
            </a:r>
            <a:br>
              <a:rPr lang="en-US" sz="24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24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/>
            </a:r>
            <a:br>
              <a:rPr lang="en-US" sz="24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3200" b="1" dirty="0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The </a:t>
            </a:r>
            <a:r>
              <a:rPr lang="en-US" sz="32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Building Blocks of High-Performing Primary </a:t>
            </a:r>
            <a:r>
              <a:rPr lang="en-US" sz="3200" b="1" dirty="0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Care </a:t>
            </a:r>
            <a:br>
              <a:rPr lang="en-US" sz="3200" b="1" dirty="0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24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/>
            </a:r>
            <a:br>
              <a:rPr lang="en-US" sz="24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2000" b="1" dirty="0" smtClean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Annals </a:t>
            </a:r>
            <a:r>
              <a:rPr lang="en-US" sz="20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of Family Medicine 2014;12:166</a:t>
            </a:r>
            <a:r>
              <a:rPr lang="en-US" sz="24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/>
            </a:r>
            <a:br>
              <a:rPr lang="en-US" sz="2400" b="1" dirty="0">
                <a:solidFill>
                  <a:srgbClr val="050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endParaRPr lang="en-US" sz="2400" dirty="0">
              <a:solidFill>
                <a:schemeClr val="accent2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69925" y="2132013"/>
            <a:ext cx="2606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1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438400" y="2819400"/>
            <a:ext cx="2971800" cy="1371600"/>
          </a:xfrm>
          <a:prstGeom prst="line">
            <a:avLst/>
          </a:prstGeom>
          <a:noFill/>
          <a:ln w="57150">
            <a:solidFill>
              <a:srgbClr val="7B001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153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Building Block 6. </a:t>
            </a:r>
            <a: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Population</a:t>
            </a: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 </a:t>
            </a:r>
            <a: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management:</a:t>
            </a: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/>
            </a:r>
            <a:b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stratifying the panel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150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749675"/>
            <a:ext cx="11049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236913"/>
            <a:ext cx="1047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22538"/>
            <a:ext cx="781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44925"/>
            <a:ext cx="695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554288"/>
            <a:ext cx="1343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3429000"/>
            <a:ext cx="539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991100"/>
            <a:ext cx="9334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2360613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240338"/>
            <a:ext cx="676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5988"/>
            <a:ext cx="12001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630613"/>
            <a:ext cx="904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159000"/>
            <a:ext cx="9969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862013" y="2135188"/>
            <a:ext cx="7696200" cy="4191000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76800" y="1654175"/>
            <a:ext cx="3962400" cy="16160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  <a:latin typeface="Franklin Gothic Medium" charset="0"/>
              </a:rPr>
              <a:t>Panel Management: </a:t>
            </a:r>
            <a:r>
              <a:rPr lang="en-US" sz="1800">
                <a:solidFill>
                  <a:schemeClr val="bg1"/>
                </a:solidFill>
                <a:latin typeface="Franklin Gothic Medium" charset="0"/>
              </a:rPr>
              <a:t>Ensuring that ALL of the patients in our panel get recommended preventive and chronic care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4953000" cy="914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Population management:</a:t>
            </a: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/>
            </a:r>
            <a:b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stratifying the panel</a:t>
            </a:r>
            <a:endParaRPr lang="en-US" sz="3600" b="1" dirty="0">
              <a:solidFill>
                <a:srgbClr val="7B001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ea typeface="ＭＳ Ｐゴシック" charset="0"/>
            </a:endParaRPr>
          </a:p>
        </p:txBody>
      </p:sp>
      <p:pic>
        <p:nvPicPr>
          <p:cNvPr id="235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749675"/>
            <a:ext cx="11049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344863"/>
            <a:ext cx="1047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22538"/>
            <a:ext cx="781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44925"/>
            <a:ext cx="695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554288"/>
            <a:ext cx="1343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3429000"/>
            <a:ext cx="539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991100"/>
            <a:ext cx="9334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2360613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240338"/>
            <a:ext cx="676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5988"/>
            <a:ext cx="12001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630613"/>
            <a:ext cx="904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159000"/>
            <a:ext cx="9969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4757738" y="2189163"/>
            <a:ext cx="3392487" cy="4287837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685800"/>
            <a:ext cx="4572000" cy="13017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82880" tIns="91440" rIns="18288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Franklin Gothic Medium" pitchFamily="34" charset="0"/>
                <a:cs typeface="+mn-cs"/>
              </a:rPr>
              <a:t>Health Coaching: </a:t>
            </a:r>
            <a:r>
              <a:rPr lang="en-US" sz="1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Helping patients with less complex chronic conditions to improve their self-management skills.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533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Population</a:t>
            </a:r>
            <a: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 </a:t>
            </a:r>
            <a:r>
              <a:rPr lang="en-US" sz="32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management:</a:t>
            </a:r>
            <a: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/>
            </a:r>
            <a:br>
              <a:rPr lang="en-US" sz="32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</a:br>
            <a:r>
              <a:rPr lang="en-US" sz="29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Stratifying the panel</a:t>
            </a:r>
            <a:r>
              <a:rPr lang="en-US" sz="4000" dirty="0"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256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749675"/>
            <a:ext cx="11049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387725"/>
            <a:ext cx="1047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22538"/>
            <a:ext cx="781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44925"/>
            <a:ext cx="695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554288"/>
            <a:ext cx="1343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3429000"/>
            <a:ext cx="539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991100"/>
            <a:ext cx="9334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2360613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240338"/>
            <a:ext cx="676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5988"/>
            <a:ext cx="12001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630613"/>
            <a:ext cx="904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159000"/>
            <a:ext cx="9969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2289175" y="3105150"/>
            <a:ext cx="2847975" cy="2989263"/>
          </a:xfrm>
          <a:prstGeom prst="ellipse">
            <a:avLst/>
          </a:prstGeom>
          <a:solidFill>
            <a:srgbClr val="A3FA92">
              <a:alpha val="4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990600"/>
            <a:ext cx="4724400" cy="1301750"/>
          </a:xfrm>
          <a:prstGeom prst="rect">
            <a:avLst/>
          </a:prstGeom>
          <a:solidFill>
            <a:srgbClr val="A3FA9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r>
              <a:rPr lang="en-US" b="1" dirty="0">
                <a:solidFill>
                  <a:srgbClr val="050777"/>
                </a:solidFill>
                <a:latin typeface="Franklin Gothic Medium" charset="0"/>
              </a:rPr>
              <a:t>Complex Care Management: </a:t>
            </a:r>
            <a:r>
              <a:rPr lang="en-US" sz="1800" dirty="0">
                <a:solidFill>
                  <a:srgbClr val="050777"/>
                </a:solidFill>
                <a:latin typeface="Franklin Gothic Medium" charset="0"/>
              </a:rPr>
              <a:t>Targeted, </a:t>
            </a:r>
            <a:r>
              <a:rPr lang="en-US" sz="1800" dirty="0" smtClean="0">
                <a:solidFill>
                  <a:srgbClr val="050777"/>
                </a:solidFill>
                <a:latin typeface="Franklin Gothic Medium" charset="0"/>
              </a:rPr>
              <a:t>team-based </a:t>
            </a:r>
            <a:r>
              <a:rPr lang="en-US" sz="1800" dirty="0">
                <a:solidFill>
                  <a:srgbClr val="050777"/>
                </a:solidFill>
                <a:latin typeface="Franklin Gothic Medium" charset="0"/>
              </a:rPr>
              <a:t>management for patients with complex </a:t>
            </a:r>
            <a:r>
              <a:rPr lang="en-US" sz="1800" dirty="0" smtClean="0">
                <a:solidFill>
                  <a:srgbClr val="050777"/>
                </a:solidFill>
                <a:latin typeface="Franklin Gothic Medium" charset="0"/>
              </a:rPr>
              <a:t>healthcare </a:t>
            </a:r>
            <a:r>
              <a:rPr lang="en-US" sz="1800" dirty="0">
                <a:solidFill>
                  <a:srgbClr val="050777"/>
                </a:solidFill>
                <a:latin typeface="Franklin Gothic Medium" charset="0"/>
              </a:rPr>
              <a:t>needs</a:t>
            </a:r>
            <a:endParaRPr lang="en-US" sz="1800" dirty="0">
              <a:solidFill>
                <a:schemeClr val="bg1"/>
              </a:solidFill>
              <a:latin typeface="Franklin Gothic Medium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48300" y="5729288"/>
            <a:ext cx="345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b="1">
              <a:solidFill>
                <a:srgbClr val="FF0000"/>
              </a:solidFill>
              <a:latin typeface="Franklin Gothic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Care coordination and </a:t>
            </a:r>
            <a:r>
              <a:rPr lang="en-US" sz="3600" b="1" dirty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care </a:t>
            </a:r>
            <a:r>
              <a:rPr lang="en-US" sz="3600" b="1" dirty="0" smtClean="0">
                <a:solidFill>
                  <a:srgbClr val="7B00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management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1749403"/>
              </p:ext>
            </p:extLst>
          </p:nvPr>
        </p:nvGraphicFramePr>
        <p:xfrm>
          <a:off x="381000" y="12192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AD75DC-A20A-BC43-8961-8F1F459EF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65808D-276B-E54D-B7C9-81767A548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E8D17C-B4DA-704E-960D-9A5535DE5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CF52AF-6D7D-0B49-8B58-29EC29F03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2E872-751D-6243-9C8F-C769244E7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lank Presentatio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3903</TotalTime>
  <Words>2782</Words>
  <Application>Microsoft Office PowerPoint</Application>
  <PresentationFormat>On-screen Show (4:3)</PresentationFormat>
  <Paragraphs>263</Paragraphs>
  <Slides>40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ＭＳ Ｐゴシック</vt:lpstr>
      <vt:lpstr>Arial</vt:lpstr>
      <vt:lpstr>Arial Narrow</vt:lpstr>
      <vt:lpstr>Calibri</vt:lpstr>
      <vt:lpstr>Franklin Gothic Medium</vt:lpstr>
      <vt:lpstr>MS Mincho</vt:lpstr>
      <vt:lpstr>Times New Roman</vt:lpstr>
      <vt:lpstr>Blank Presentation</vt:lpstr>
      <vt:lpstr>Chart</vt:lpstr>
      <vt:lpstr>The Michigan Center for Clinical Systems Improvement welcomes you to our 3 part  webinar series</vt:lpstr>
      <vt:lpstr>Our speaker today</vt:lpstr>
      <vt:lpstr>Disclosure Statement of  Financial Interest</vt:lpstr>
      <vt:lpstr> Care management of patients with  complex healthcare needs </vt:lpstr>
      <vt:lpstr>  The Building Blocks of High-Performing Primary Care   Annals of Family Medicine 2014;12:166 </vt:lpstr>
      <vt:lpstr>Building Block 6. Population management: stratifying the panel</vt:lpstr>
      <vt:lpstr>Population management: stratifying the panel</vt:lpstr>
      <vt:lpstr>Population management: Stratifying the panel </vt:lpstr>
      <vt:lpstr>Care coordination and care management</vt:lpstr>
      <vt:lpstr>PowerPoint Presentation</vt:lpstr>
      <vt:lpstr>Care coordination or care management?</vt:lpstr>
      <vt:lpstr>Care management for patients with 1 – 2 chronic conditions</vt:lpstr>
      <vt:lpstr>PowerPoint Presentation</vt:lpstr>
      <vt:lpstr>What is health coaching</vt:lpstr>
      <vt:lpstr>Health Coaching Evidence</vt:lpstr>
      <vt:lpstr>Health coaching skills and evidence Curriculum, tools, videos at cepc.ucsf.edu</vt:lpstr>
      <vt:lpstr>Health coaching skills and evidence: action plans</vt:lpstr>
      <vt:lpstr>Wisdom from Kate Lorig RN, PhD  The founder of evidence-based health coaching Stanford Patient Education Research Center  </vt:lpstr>
      <vt:lpstr>Average per capita spending by number of chronic conditions (2004)</vt:lpstr>
      <vt:lpstr>PowerPoint Presentation</vt:lpstr>
      <vt:lpstr>Complex care management</vt:lpstr>
      <vt:lpstr>Who needs CCM?</vt:lpstr>
      <vt:lpstr>How select patients for CCM? </vt:lpstr>
      <vt:lpstr>Key components of complex care management (CCM)</vt:lpstr>
      <vt:lpstr>Payment for complex care management</vt:lpstr>
      <vt:lpstr>Payment for complex care management: Medicare’s new care management fee</vt:lpstr>
      <vt:lpstr>Some complex care management models</vt:lpstr>
      <vt:lpstr>Health plan model: CareOregon Medicaid managed care plan </vt:lpstr>
      <vt:lpstr>Hospital discharge model: Care Transitions Intervention  Coleman et al, Arch Intern Med 2006;166:1822</vt:lpstr>
      <vt:lpstr>Primary care model: patients stay with PCP Geriatric Resources for Assessment and  Care of Elders (GRACE) Counsell et al, JAMA 2007;298:2623 </vt:lpstr>
      <vt:lpstr>Ambulatory intensive caring unit (aICU) model</vt:lpstr>
      <vt:lpstr>aICU hybrid</vt:lpstr>
      <vt:lpstr>aICU hybrid model:  Stanford Coordinated Care</vt:lpstr>
      <vt:lpstr>aICU hybrid model:  Stanford Coordinated Care </vt:lpstr>
      <vt:lpstr>Across all these programs, what works?</vt:lpstr>
      <vt:lpstr>Health coaching for complex patients</vt:lpstr>
      <vt:lpstr>Health coaching for complex patients</vt:lpstr>
      <vt:lpstr>Take-home messages</vt:lpstr>
      <vt:lpstr>Thank you for improving health care  for the people of Michigan </vt:lpstr>
      <vt:lpstr>Reminder</vt:lpstr>
    </vt:vector>
  </TitlesOfParts>
  <Company>Tom Bodenheimer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Bodenheimer</dc:creator>
  <cp:lastModifiedBy>Susan Vos</cp:lastModifiedBy>
  <cp:revision>394</cp:revision>
  <dcterms:created xsi:type="dcterms:W3CDTF">2012-02-22T01:45:33Z</dcterms:created>
  <dcterms:modified xsi:type="dcterms:W3CDTF">2016-03-15T13:37:31Z</dcterms:modified>
</cp:coreProperties>
</file>